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1" r:id="rId5"/>
    <p:sldId id="262" r:id="rId6"/>
    <p:sldId id="260" r:id="rId7"/>
    <p:sldId id="264" r:id="rId8"/>
    <p:sldId id="259" r:id="rId9"/>
    <p:sldId id="263" r:id="rId10"/>
    <p:sldId id="265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1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C6183-745E-41BA-9A0F-8F58C9DCECB7}" type="datetimeFigureOut">
              <a:rPr lang="cs-CZ" smtClean="0"/>
              <a:pPr/>
              <a:t>11.10.2010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C66BB8-113C-4BFC-AA49-9EB3AF86CDDC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66BB8-113C-4BFC-AA49-9EB3AF86CDDC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66BB8-113C-4BFC-AA49-9EB3AF86CDDC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66BB8-113C-4BFC-AA49-9EB3AF86CDDC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66BB8-113C-4BFC-AA49-9EB3AF86CDDC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09EC5-7461-4EFB-9A42-A60228BF2850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09EC5-7461-4EFB-9A42-A60228BF2850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66BB8-113C-4BFC-AA49-9EB3AF86CDDC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Standard 9: </a:t>
            </a:r>
            <a:r>
              <a:rPr lang="cs-CZ" dirty="0" err="1" smtClean="0"/>
              <a:t>Human</a:t>
            </a:r>
            <a:r>
              <a:rPr lang="cs-CZ" dirty="0" smtClean="0"/>
              <a:t> </a:t>
            </a:r>
            <a:r>
              <a:rPr lang="cs-CZ" dirty="0" err="1" smtClean="0"/>
              <a:t>Systems</a:t>
            </a:r>
            <a:r>
              <a:rPr lang="cs-CZ" baseline="0" dirty="0" smtClean="0"/>
              <a:t> - </a:t>
            </a:r>
            <a:r>
              <a:rPr lang="en-US" dirty="0" smtClean="0"/>
              <a:t>The Characteristics, Distribution, and Migration of Human Population on Earth’s Surface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09EC5-7461-4EFB-9A42-A60228BF2850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C66BB8-113C-4BFC-AA49-9EB3AF86CDDC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409EC5-7461-4EFB-9A42-A60228BF2850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Jaroslav Vávra, TU LBC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Konference MŠMT, Pha, 15.10. 2010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D6D6-B63D-4FAD-8AEE-0EA044859DD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Jaroslav Vávra, TU LBC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Konference MŠMT, Pha, 15.10. 2010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D6D6-B63D-4FAD-8AEE-0EA044859DD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Jaroslav Vávra, TU LBC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Konference MŠMT, Pha, 15.10. 2010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D6D6-B63D-4FAD-8AEE-0EA044859DD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Jaroslav Vávra, TU LBC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Konference MŠMT, Pha, 15.10. 2010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D6D6-B63D-4FAD-8AEE-0EA044859DD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Jaroslav Vávra, TU LBC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Konference MŠMT, Pha, 15.10. 2010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D6D6-B63D-4FAD-8AEE-0EA044859DD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Jaroslav Vávra, TU LBC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Konference MŠMT, Pha, 15.10. 2010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D6D6-B63D-4FAD-8AEE-0EA044859DD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Jaroslav Vávra, TU LBC</a:t>
            </a:r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Konference MŠMT, Pha, 15.10. 2010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D6D6-B63D-4FAD-8AEE-0EA044859DD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Jaroslav Vávra, TU LBC</a:t>
            </a:r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Konference MŠMT, Pha, 15.10. 2010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D6D6-B63D-4FAD-8AEE-0EA044859DD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Jaroslav Vávra, TU LBC</a:t>
            </a:r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Konference MŠMT, Pha, 15.10. 2010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D6D6-B63D-4FAD-8AEE-0EA044859DD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Jaroslav Vávra, TU LBC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Konference MŠMT, Pha, 15.10. 2010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D6D6-B63D-4FAD-8AEE-0EA044859DD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Jaroslav Vávra, TU LBC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Konference MŠMT, Pha, 15.10. 2010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D6D6-B63D-4FAD-8AEE-0EA044859DD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Jaroslav Vávra, TU LBC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Konference MŠMT, Pha, 15.10. 2010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CD6D6-B63D-4FAD-8AEE-0EA044859DDD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Standardy vzdělávání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sz="3600" dirty="0" smtClean="0"/>
              <a:t>se zaměřením na geografické vzdělávání</a:t>
            </a:r>
            <a:endParaRPr lang="cs-CZ" sz="3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sz="3600" dirty="0" smtClean="0"/>
              <a:t>Jaroslav Vávra</a:t>
            </a:r>
          </a:p>
          <a:p>
            <a:r>
              <a:rPr lang="cs-CZ" sz="3600" dirty="0" smtClean="0"/>
              <a:t>Technická univerzita v Liberci</a:t>
            </a:r>
          </a:p>
          <a:p>
            <a:r>
              <a:rPr lang="cs-CZ" sz="3600" dirty="0" smtClean="0"/>
              <a:t>Fakulta přírodovědně-humanitní a pedagogická</a:t>
            </a:r>
          </a:p>
          <a:p>
            <a:r>
              <a:rPr lang="cs-CZ" sz="3600" dirty="0" smtClean="0"/>
              <a:t>Katedra geografie</a:t>
            </a:r>
            <a:endParaRPr lang="cs-CZ" sz="36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Konference MŠMT, Pha, 15.10. 2010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Jaroslav Vávra, TU LBC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D6D6-B63D-4FAD-8AEE-0EA044859DDD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Možné, použitelné zdroje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cs-CZ" dirty="0" smtClean="0"/>
              <a:t>Geografické standardy </a:t>
            </a:r>
            <a:endParaRPr lang="cs-CZ" dirty="0"/>
          </a:p>
        </p:txBody>
      </p:sp>
      <p:pic>
        <p:nvPicPr>
          <p:cNvPr id="10" name="Zástupný symbol pro obsah 9" descr="Geo_for_Life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143013" y="2201000"/>
            <a:ext cx="2636899" cy="3820288"/>
          </a:xfrm>
        </p:spPr>
      </p:pic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cs-CZ" dirty="0" smtClean="0"/>
              <a:t>Taxonomie</a:t>
            </a:r>
            <a:endParaRPr lang="cs-CZ" dirty="0"/>
          </a:p>
        </p:txBody>
      </p:sp>
      <p:pic>
        <p:nvPicPr>
          <p:cNvPr id="11" name="Zástupný symbol pro obsah 10" descr="Anderson_2001.pn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5023242" y="2174875"/>
            <a:ext cx="3285341" cy="3951288"/>
          </a:xfrm>
        </p:spPr>
      </p:pic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Konference MŠMT, Pha, 15.10. 2010</a:t>
            </a:r>
            <a:endParaRPr lang="cs-CZ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Jaroslav Vávra, TU LBC</a:t>
            </a:r>
            <a:endParaRPr lang="cs-CZ"/>
          </a:p>
        </p:txBody>
      </p:sp>
      <p:sp>
        <p:nvSpPr>
          <p:cNvPr id="13" name="Zástupný symbol pro číslo snímku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D6D6-B63D-4FAD-8AEE-0EA044859DDD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Proč a k čemu standardy?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/>
          <a:lstStyle/>
          <a:p>
            <a:r>
              <a:rPr lang="cs-CZ" dirty="0" smtClean="0"/>
              <a:t>Vytvoření standardů</a:t>
            </a:r>
          </a:p>
          <a:p>
            <a:pPr lvl="2">
              <a:buFont typeface="Wingdings" pitchFamily="2" charset="2"/>
              <a:buChar char="Ø"/>
            </a:pPr>
            <a:r>
              <a:rPr lang="cs-CZ" dirty="0" smtClean="0"/>
              <a:t>Plánování výuky/edukace</a:t>
            </a:r>
          </a:p>
          <a:p>
            <a:pPr lvl="2">
              <a:buFont typeface="Wingdings" pitchFamily="2" charset="2"/>
              <a:buChar char="Ø"/>
            </a:pPr>
            <a:r>
              <a:rPr lang="cs-CZ" dirty="0" smtClean="0"/>
              <a:t>Hodnocení výuky/edukace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2852936"/>
            <a:ext cx="6724650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827584" y="5373216"/>
            <a:ext cx="80107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Standard: </a:t>
            </a:r>
            <a:r>
              <a:rPr lang="cs-CZ" dirty="0" smtClean="0"/>
              <a:t>při opakovaných postupech se dosahuje přibližně (z více jak 90 %) </a:t>
            </a:r>
          </a:p>
          <a:p>
            <a:r>
              <a:rPr lang="cs-CZ" dirty="0" smtClean="0"/>
              <a:t>stejného/podobného</a:t>
            </a:r>
            <a:r>
              <a:rPr lang="cs-CZ" dirty="0"/>
              <a:t> </a:t>
            </a:r>
            <a:r>
              <a:rPr lang="cs-CZ" dirty="0" smtClean="0"/>
              <a:t>cíle/výsledku. </a:t>
            </a:r>
            <a:r>
              <a:rPr lang="cs-CZ" dirty="0" smtClean="0"/>
              <a:t>K dosažení výsledku je </a:t>
            </a:r>
            <a:r>
              <a:rPr lang="cs-CZ" dirty="0" smtClean="0"/>
              <a:t>možné používat různých </a:t>
            </a:r>
            <a:endParaRPr lang="cs-CZ" dirty="0" smtClean="0"/>
          </a:p>
          <a:p>
            <a:r>
              <a:rPr lang="cs-CZ" dirty="0" smtClean="0"/>
              <a:t>postupů/cest</a:t>
            </a:r>
            <a:r>
              <a:rPr lang="cs-CZ" dirty="0" smtClean="0"/>
              <a:t>. </a:t>
            </a:r>
            <a:r>
              <a:rPr lang="cs-CZ" dirty="0" smtClean="0"/>
              <a:t> Jedná </a:t>
            </a:r>
            <a:r>
              <a:rPr lang="cs-CZ" dirty="0" smtClean="0"/>
              <a:t>se především </a:t>
            </a:r>
            <a:r>
              <a:rPr lang="cs-CZ" b="1" dirty="0" smtClean="0"/>
              <a:t> </a:t>
            </a:r>
            <a:r>
              <a:rPr lang="cs-CZ" dirty="0" smtClean="0"/>
              <a:t>o</a:t>
            </a:r>
            <a:r>
              <a:rPr lang="cs-CZ" b="1" dirty="0" smtClean="0"/>
              <a:t> kvalitativní </a:t>
            </a:r>
            <a:r>
              <a:rPr lang="cs-CZ" dirty="0" smtClean="0"/>
              <a:t>přístup v plánování a hodnocení.</a:t>
            </a:r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Konference MŠMT, Pha, 15.10. 2010</a:t>
            </a:r>
            <a:endParaRPr lang="cs-CZ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Jaroslav Vávra, TU LBC</a:t>
            </a:r>
            <a:endParaRPr lang="cs-CZ"/>
          </a:p>
        </p:txBody>
      </p:sp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D6D6-B63D-4FAD-8AEE-0EA044859DDD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2474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Standardy </a:t>
            </a:r>
            <a:br>
              <a:rPr lang="cs-CZ" dirty="0" smtClean="0"/>
            </a:br>
            <a:r>
              <a:rPr lang="cs-CZ" dirty="0" smtClean="0"/>
              <a:t>vytvoření a očekávané výsledky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857403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Shoda výukových/vzdělávacích cílů, očekávaných výsledků se vzdělávacími standardy  </a:t>
            </a:r>
          </a:p>
          <a:p>
            <a:pPr lvl="2">
              <a:buFont typeface="Wingdings" pitchFamily="2" charset="2"/>
              <a:buChar char="Ø"/>
            </a:pPr>
            <a:r>
              <a:rPr lang="cs-CZ" dirty="0"/>
              <a:t>V</a:t>
            </a:r>
            <a:r>
              <a:rPr lang="cs-CZ" dirty="0" smtClean="0"/>
              <a:t>yvarování se pasti/výuky pro srovnávací testy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Shoda v rámci „mezinárodního vzdělávání“</a:t>
            </a:r>
          </a:p>
          <a:p>
            <a:pPr lvl="2">
              <a:buFont typeface="Wingdings" pitchFamily="2" charset="2"/>
              <a:buChar char="Ø"/>
            </a:pPr>
            <a:r>
              <a:rPr lang="cs-CZ" dirty="0" smtClean="0"/>
              <a:t>Dosažené standardy umožní komunikaci se zahraničními partnery</a:t>
            </a:r>
          </a:p>
          <a:p>
            <a:pPr lvl="2">
              <a:buFont typeface="Wingdings" pitchFamily="2" charset="2"/>
              <a:buChar char="Ø"/>
            </a:pPr>
            <a:r>
              <a:rPr lang="cs-CZ" dirty="0" smtClean="0"/>
              <a:t>Možnost uspět v mezinárodních edukačních srovnáváních (např. PISA, TIMSS)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Jednoduchá a srozumitelná formulace standardu </a:t>
            </a:r>
          </a:p>
          <a:p>
            <a:pPr lvl="2">
              <a:buFont typeface="Wingdings" pitchFamily="2" charset="2"/>
              <a:buChar char="Ø"/>
            </a:pPr>
            <a:r>
              <a:rPr lang="cs-CZ" dirty="0" smtClean="0"/>
              <a:t>Zajištění podpory od laické veřejnosti (rodičů)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Dosažitelnost standardu</a:t>
            </a:r>
          </a:p>
          <a:p>
            <a:pPr lvl="2">
              <a:buFont typeface="Wingdings" pitchFamily="2" charset="2"/>
              <a:buChar char="Ø"/>
            </a:pPr>
            <a:r>
              <a:rPr lang="cs-CZ" dirty="0" smtClean="0"/>
              <a:t>Motivace pro žáky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Rozlišení kvality v dosažených výsledcích </a:t>
            </a:r>
          </a:p>
          <a:p>
            <a:pPr lvl="2">
              <a:buFont typeface="Wingdings" pitchFamily="2" charset="2"/>
              <a:buChar char="Ø"/>
            </a:pPr>
            <a:r>
              <a:rPr lang="cs-CZ" dirty="0" smtClean="0"/>
              <a:t>Motivace, sebehodnocení žáků, učitelů, škol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Široké přijetí a ztotožnění se s přijatými standardy</a:t>
            </a:r>
          </a:p>
          <a:p>
            <a:pPr lvl="2">
              <a:buFont typeface="Wingdings" pitchFamily="2" charset="2"/>
              <a:buChar char="Ø"/>
            </a:pPr>
            <a:r>
              <a:rPr lang="cs-CZ" dirty="0" smtClean="0"/>
              <a:t>Nutná široká diskuse a přijetí konsensu</a:t>
            </a:r>
          </a:p>
          <a:p>
            <a:pPr lvl="2">
              <a:buFont typeface="Wingdings" pitchFamily="2" charset="2"/>
              <a:buChar char="Ø"/>
            </a:pPr>
            <a:r>
              <a:rPr lang="cs-CZ" dirty="0" smtClean="0"/>
              <a:t>Pomůže s vyvarováním se propagandy, </a:t>
            </a:r>
            <a:r>
              <a:rPr lang="cs-CZ" dirty="0" err="1" smtClean="0"/>
              <a:t>ideologizace</a:t>
            </a:r>
            <a:endParaRPr lang="cs-CZ" dirty="0" smtClean="0"/>
          </a:p>
          <a:p>
            <a:pPr lvl="2">
              <a:buFont typeface="Wingdings" pitchFamily="2" charset="2"/>
              <a:buChar char="Ø"/>
            </a:pPr>
            <a:r>
              <a:rPr lang="cs-CZ" dirty="0" smtClean="0"/>
              <a:t>Podpora stability ustanovených a přijatých standardů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Konference MŠMT, Pha, 15.10. 2010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Jaroslav Vávra, TU LBC</a:t>
            </a:r>
            <a:endParaRPr lang="cs-CZ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D6D6-B63D-4FAD-8AEE-0EA044859DDD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0872" y="66328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Dvojdimenzionální revidovaná </a:t>
            </a:r>
            <a:br>
              <a:rPr lang="cs-CZ" dirty="0" smtClean="0"/>
            </a:br>
            <a:r>
              <a:rPr lang="cs-CZ" dirty="0" smtClean="0"/>
              <a:t>Bloomova taxonomie </a:t>
            </a:r>
            <a:r>
              <a:rPr lang="cs-CZ" sz="1800" dirty="0" smtClean="0"/>
              <a:t>(Anderson, Krathwohl 2001)</a:t>
            </a:r>
            <a:endParaRPr lang="cs-CZ" sz="18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16024" y="1124744"/>
            <a:ext cx="3275856" cy="720080"/>
          </a:xfrm>
        </p:spPr>
        <p:txBody>
          <a:bodyPr>
            <a:normAutofit lnSpcReduction="10000"/>
          </a:bodyPr>
          <a:lstStyle/>
          <a:p>
            <a:r>
              <a:rPr lang="cs-CZ" sz="2000" dirty="0" smtClean="0"/>
              <a:t>Znalosti  </a:t>
            </a:r>
          </a:p>
          <a:p>
            <a:r>
              <a:rPr lang="cs-CZ" sz="2000" dirty="0" smtClean="0"/>
              <a:t>(podstatné jméno)</a:t>
            </a:r>
            <a:endParaRPr lang="cs-CZ" sz="200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3995936" y="1159024"/>
            <a:ext cx="4536504" cy="685800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Kognitivní proces </a:t>
            </a:r>
          </a:p>
          <a:p>
            <a:r>
              <a:rPr lang="cs-CZ" dirty="0" smtClean="0"/>
              <a:t>(činné sloveso)</a:t>
            </a: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2"/>
          </p:nvPr>
        </p:nvSpPr>
        <p:spPr>
          <a:xfrm>
            <a:off x="0" y="2420888"/>
            <a:ext cx="3347864" cy="3246512"/>
          </a:xfrm>
        </p:spPr>
        <p:txBody>
          <a:bodyPr>
            <a:normAutofit/>
          </a:bodyPr>
          <a:lstStyle/>
          <a:p>
            <a:r>
              <a:rPr lang="cs-CZ" dirty="0" smtClean="0"/>
              <a:t>Fakta </a:t>
            </a:r>
          </a:p>
          <a:p>
            <a:r>
              <a:rPr lang="cs-CZ" dirty="0" smtClean="0"/>
              <a:t>Pojmy (koncepty)</a:t>
            </a:r>
          </a:p>
          <a:p>
            <a:r>
              <a:rPr lang="cs-CZ" dirty="0" smtClean="0"/>
              <a:t>Procedury (postupy)</a:t>
            </a:r>
          </a:p>
          <a:p>
            <a:r>
              <a:rPr lang="cs-CZ" dirty="0" smtClean="0"/>
              <a:t>Metakognice</a:t>
            </a:r>
          </a:p>
          <a:p>
            <a:pPr lvl="1"/>
            <a:endParaRPr lang="cs-CZ" dirty="0" smtClean="0"/>
          </a:p>
          <a:p>
            <a:pPr lvl="1"/>
            <a:r>
              <a:rPr lang="cs-CZ" dirty="0" smtClean="0"/>
              <a:t>Spojení s afektivními cíli (</a:t>
            </a:r>
            <a:r>
              <a:rPr lang="cs-CZ" dirty="0" err="1" smtClean="0"/>
              <a:t>Krathwohl</a:t>
            </a:r>
            <a:r>
              <a:rPr lang="cs-CZ" dirty="0" smtClean="0"/>
              <a:t> 1964)</a:t>
            </a:r>
            <a:endParaRPr lang="cs-CZ" dirty="0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4"/>
          </p:nvPr>
        </p:nvSpPr>
        <p:spPr>
          <a:xfrm>
            <a:off x="3419872" y="1857593"/>
            <a:ext cx="2808312" cy="4608512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cs-CZ" dirty="0" smtClean="0"/>
              <a:t>1.    Zapamatovat</a:t>
            </a:r>
          </a:p>
          <a:p>
            <a:pPr marL="1062990" lvl="2" indent="-514350"/>
            <a:r>
              <a:rPr lang="cs-CZ" dirty="0" smtClean="0"/>
              <a:t>Rozpoznávat</a:t>
            </a:r>
          </a:p>
          <a:p>
            <a:pPr marL="1062990" lvl="2" indent="-514350"/>
            <a:r>
              <a:rPr lang="cs-CZ" dirty="0" smtClean="0"/>
              <a:t>Vybavovat si</a:t>
            </a:r>
          </a:p>
          <a:p>
            <a:pPr marL="514350" indent="-514350">
              <a:buNone/>
            </a:pPr>
            <a:r>
              <a:rPr lang="cs-CZ" dirty="0" smtClean="0"/>
              <a:t>2.    Rozumět</a:t>
            </a:r>
          </a:p>
          <a:p>
            <a:pPr marL="1062990" lvl="2" indent="-514350"/>
            <a:r>
              <a:rPr lang="cs-CZ" dirty="0" smtClean="0"/>
              <a:t>Interpretovat</a:t>
            </a:r>
          </a:p>
          <a:p>
            <a:pPr marL="1062990" lvl="2" indent="-514350"/>
            <a:r>
              <a:rPr lang="cs-CZ" dirty="0" smtClean="0"/>
              <a:t>Dávat příklady</a:t>
            </a:r>
          </a:p>
          <a:p>
            <a:pPr marL="1062990" lvl="2" indent="-514350"/>
            <a:r>
              <a:rPr lang="cs-CZ" dirty="0" smtClean="0"/>
              <a:t>Klasifikovat</a:t>
            </a:r>
          </a:p>
          <a:p>
            <a:pPr marL="1062990" lvl="2" indent="-514350"/>
            <a:r>
              <a:rPr lang="cs-CZ" dirty="0" smtClean="0"/>
              <a:t>Sumarizovat</a:t>
            </a:r>
          </a:p>
          <a:p>
            <a:pPr marL="1062990" lvl="2" indent="-514350"/>
            <a:r>
              <a:rPr lang="cs-CZ" dirty="0" smtClean="0"/>
              <a:t>Odvozovat</a:t>
            </a:r>
          </a:p>
          <a:p>
            <a:pPr marL="1062990" lvl="2" indent="-514350"/>
            <a:r>
              <a:rPr lang="cs-CZ" dirty="0" smtClean="0"/>
              <a:t>Srovnávat</a:t>
            </a:r>
          </a:p>
          <a:p>
            <a:pPr marL="1062990" lvl="2" indent="-514350"/>
            <a:r>
              <a:rPr lang="cs-CZ" dirty="0" smtClean="0"/>
              <a:t>Vysvětlovat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6300192" y="1857593"/>
            <a:ext cx="2592288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None/>
            </a:pPr>
            <a:r>
              <a:rPr lang="cs-CZ" sz="2600" dirty="0" smtClean="0"/>
              <a:t>3.    Aplikovat</a:t>
            </a:r>
          </a:p>
          <a:p>
            <a:pPr marL="1062990" lvl="2" indent="-514350">
              <a:buFont typeface="Arial" pitchFamily="34" charset="0"/>
              <a:buChar char="•"/>
            </a:pPr>
            <a:r>
              <a:rPr lang="cs-CZ" dirty="0" smtClean="0"/>
              <a:t>Provádět</a:t>
            </a:r>
          </a:p>
          <a:p>
            <a:pPr marL="1062990" lvl="2" indent="-514350">
              <a:buFont typeface="Arial" pitchFamily="34" charset="0"/>
              <a:buChar char="•"/>
            </a:pPr>
            <a:r>
              <a:rPr lang="cs-CZ" dirty="0" smtClean="0"/>
              <a:t>Realizovat</a:t>
            </a:r>
            <a:endParaRPr lang="cs-CZ" sz="2600" dirty="0" smtClean="0"/>
          </a:p>
          <a:p>
            <a:pPr marL="514350" indent="-514350">
              <a:buFont typeface="+mj-lt"/>
              <a:buAutoNum type="arabicPeriod" startAt="4"/>
            </a:pPr>
            <a:r>
              <a:rPr lang="cs-CZ" sz="2600" dirty="0" smtClean="0"/>
              <a:t>Analyzovat</a:t>
            </a:r>
          </a:p>
          <a:p>
            <a:pPr marL="1062990" lvl="2" indent="-514350">
              <a:buFont typeface="Arial" pitchFamily="34" charset="0"/>
              <a:buChar char="•"/>
            </a:pPr>
            <a:r>
              <a:rPr lang="cs-CZ" dirty="0" smtClean="0"/>
              <a:t>Rozlišovat</a:t>
            </a:r>
          </a:p>
          <a:p>
            <a:pPr marL="1062990" lvl="2" indent="-514350">
              <a:buFont typeface="Arial" pitchFamily="34" charset="0"/>
              <a:buChar char="•"/>
            </a:pPr>
            <a:r>
              <a:rPr lang="cs-CZ" dirty="0" smtClean="0"/>
              <a:t>Uspořádat</a:t>
            </a:r>
          </a:p>
          <a:p>
            <a:pPr marL="1062990" lvl="2" indent="-514350">
              <a:buFont typeface="Arial" pitchFamily="34" charset="0"/>
              <a:buChar char="•"/>
            </a:pPr>
            <a:r>
              <a:rPr lang="cs-CZ" dirty="0" smtClean="0"/>
              <a:t>Přisuzovat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cs-CZ" sz="2600" dirty="0" smtClean="0"/>
              <a:t>Hodnotit</a:t>
            </a:r>
          </a:p>
          <a:p>
            <a:pPr marL="1062990" lvl="2" indent="-514350">
              <a:buFont typeface="Arial" pitchFamily="34" charset="0"/>
              <a:buChar char="•"/>
            </a:pPr>
            <a:r>
              <a:rPr lang="cs-CZ" dirty="0" smtClean="0"/>
              <a:t>Kontrolovat</a:t>
            </a:r>
          </a:p>
          <a:p>
            <a:pPr marL="1062990" lvl="2" indent="-514350">
              <a:buFont typeface="Arial" pitchFamily="34" charset="0"/>
              <a:buChar char="•"/>
            </a:pPr>
            <a:r>
              <a:rPr lang="cs-CZ" dirty="0" smtClean="0"/>
              <a:t>Kritizovat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cs-CZ" sz="2600" dirty="0" smtClean="0"/>
              <a:t>Tvořit</a:t>
            </a:r>
          </a:p>
          <a:p>
            <a:pPr marL="1062990" lvl="2" indent="-514350">
              <a:buFont typeface="Arial" pitchFamily="34" charset="0"/>
              <a:buChar char="•"/>
            </a:pPr>
            <a:r>
              <a:rPr lang="cs-CZ" dirty="0" smtClean="0"/>
              <a:t>Generovat</a:t>
            </a:r>
          </a:p>
          <a:p>
            <a:pPr marL="1062990" lvl="2" indent="-514350">
              <a:buFont typeface="Arial" pitchFamily="34" charset="0"/>
              <a:buChar char="•"/>
            </a:pPr>
            <a:r>
              <a:rPr lang="cs-CZ" dirty="0" smtClean="0"/>
              <a:t>Plánovat</a:t>
            </a:r>
          </a:p>
          <a:p>
            <a:pPr marL="1062990" lvl="2" indent="-514350">
              <a:buFont typeface="Arial" pitchFamily="34" charset="0"/>
              <a:buChar char="•"/>
            </a:pPr>
            <a:r>
              <a:rPr lang="cs-CZ" dirty="0" smtClean="0"/>
              <a:t>Budovat</a:t>
            </a:r>
          </a:p>
          <a:p>
            <a:endParaRPr lang="cs-CZ" dirty="0"/>
          </a:p>
        </p:txBody>
      </p:sp>
      <p:cxnSp>
        <p:nvCxnSpPr>
          <p:cNvPr id="12" name="Přímá spojovací čára 11"/>
          <p:cNvCxnSpPr/>
          <p:nvPr/>
        </p:nvCxnSpPr>
        <p:spPr>
          <a:xfrm rot="5400000">
            <a:off x="791580" y="3825044"/>
            <a:ext cx="511256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Šipka doprava 14"/>
          <p:cNvSpPr/>
          <p:nvPr/>
        </p:nvSpPr>
        <p:spPr>
          <a:xfrm rot="10800000">
            <a:off x="2915817" y="1268760"/>
            <a:ext cx="360040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Šipka doprava 15"/>
          <p:cNvSpPr/>
          <p:nvPr/>
        </p:nvSpPr>
        <p:spPr>
          <a:xfrm>
            <a:off x="3419872" y="1268760"/>
            <a:ext cx="288032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Šipka dolů 16"/>
          <p:cNvSpPr/>
          <p:nvPr/>
        </p:nvSpPr>
        <p:spPr>
          <a:xfrm>
            <a:off x="251520" y="4293096"/>
            <a:ext cx="2736304" cy="360040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Zástupný symbol pro zápatí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Konference MŠMT, Pha, 15.10. 2010</a:t>
            </a:r>
            <a:endParaRPr lang="cs-CZ"/>
          </a:p>
        </p:txBody>
      </p:sp>
      <p:sp>
        <p:nvSpPr>
          <p:cNvPr id="18" name="Zástupný symbol pro datum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Jaroslav Vávra, TU LBC</a:t>
            </a:r>
            <a:endParaRPr lang="cs-CZ"/>
          </a:p>
        </p:txBody>
      </p:sp>
      <p:sp>
        <p:nvSpPr>
          <p:cNvPr id="21" name="Zástupný symbol pro číslo snímku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D6D6-B63D-4FAD-8AEE-0EA044859DDD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395536" y="228600"/>
            <a:ext cx="8435280" cy="914400"/>
          </a:xfrm>
        </p:spPr>
        <p:txBody>
          <a:bodyPr>
            <a:noAutofit/>
          </a:bodyPr>
          <a:lstStyle/>
          <a:p>
            <a:r>
              <a:rPr lang="cs-CZ" sz="2800" dirty="0" smtClean="0"/>
              <a:t>Aplikace revidované </a:t>
            </a:r>
            <a:r>
              <a:rPr lang="cs-CZ" sz="2800" dirty="0" err="1" smtClean="0"/>
              <a:t>Bloomovy</a:t>
            </a:r>
            <a:r>
              <a:rPr lang="cs-CZ" sz="2800" dirty="0" smtClean="0"/>
              <a:t> taxonomie na očekávané výstupy v RVP ZV a GV (geografie)</a:t>
            </a:r>
            <a:endParaRPr lang="cs-CZ" sz="280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Konference MŠMT, Pha, 15.10. 2010</a:t>
            </a:r>
            <a:endParaRPr lang="cs-CZ"/>
          </a:p>
        </p:txBody>
      </p:sp>
      <p:graphicFrame>
        <p:nvGraphicFramePr>
          <p:cNvPr id="11" name="Tabulka 10"/>
          <p:cNvGraphicFramePr>
            <a:graphicFrameLocks noGrp="1"/>
          </p:cNvGraphicFramePr>
          <p:nvPr/>
        </p:nvGraphicFramePr>
        <p:xfrm>
          <a:off x="827584" y="1196752"/>
          <a:ext cx="6192688" cy="4680527"/>
        </p:xfrm>
        <a:graphic>
          <a:graphicData uri="http://schemas.openxmlformats.org/drawingml/2006/table">
            <a:tbl>
              <a:tblPr/>
              <a:tblGrid>
                <a:gridCol w="3466529"/>
                <a:gridCol w="1271825"/>
                <a:gridCol w="1454334"/>
              </a:tblGrid>
              <a:tr h="5850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Základní vzdělávání</a:t>
                      </a:r>
                      <a:endParaRPr lang="cs-CZ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Gymnaziální vzdělávání</a:t>
                      </a:r>
                      <a:endParaRPr lang="cs-CZ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33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Dimenze znalostí</a:t>
                      </a:r>
                      <a:endParaRPr lang="cs-CZ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92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A.  </a:t>
                      </a:r>
                      <a:r>
                        <a:rPr lang="cs-CZ" sz="160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fakty</a:t>
                      </a:r>
                      <a:endParaRPr lang="cs-CZ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endParaRPr lang="cs-CZ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cs-CZ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B.  pojmy</a:t>
                      </a:r>
                      <a:endParaRPr lang="cs-CZ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cs-CZ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14</a:t>
                      </a:r>
                      <a:endParaRPr lang="cs-CZ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C. </a:t>
                      </a:r>
                      <a:r>
                        <a:rPr lang="cs-CZ" sz="16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postupy</a:t>
                      </a:r>
                      <a:endParaRPr lang="cs-CZ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</a:t>
                      </a:r>
                      <a:endParaRPr lang="cs-CZ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19</a:t>
                      </a:r>
                      <a:endParaRPr lang="cs-CZ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D. metakognice</a:t>
                      </a:r>
                      <a:endParaRPr lang="cs-CZ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cs-CZ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cs-CZ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Celkem očekávaných výstupů</a:t>
                      </a:r>
                      <a:endParaRPr lang="cs-CZ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27</a:t>
                      </a:r>
                      <a:endParaRPr lang="cs-CZ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39</a:t>
                      </a:r>
                      <a:endParaRPr lang="cs-CZ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33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Dimenze kognitivních procesů</a:t>
                      </a:r>
                      <a:endParaRPr lang="cs-CZ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92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1. zapamatovat</a:t>
                      </a:r>
                      <a:endParaRPr lang="cs-CZ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cs-CZ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cs-CZ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2. porozumět</a:t>
                      </a:r>
                      <a:endParaRPr lang="cs-CZ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  <a:endParaRPr lang="cs-CZ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</a:t>
                      </a:r>
                      <a:endParaRPr lang="cs-CZ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3. aplikovat</a:t>
                      </a:r>
                      <a:endParaRPr lang="cs-CZ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cs-CZ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cs-CZ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4. analyzovat</a:t>
                      </a:r>
                      <a:endParaRPr lang="cs-CZ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cs-CZ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endParaRPr lang="cs-CZ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5. hodnotit</a:t>
                      </a:r>
                      <a:endParaRPr lang="cs-CZ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12</a:t>
                      </a:r>
                      <a:endParaRPr lang="cs-CZ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13</a:t>
                      </a:r>
                      <a:endParaRPr lang="cs-CZ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6. tvořit</a:t>
                      </a:r>
                      <a:endParaRPr lang="cs-CZ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cs-CZ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cs-CZ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Celkem očekávaných výstupů</a:t>
                      </a:r>
                      <a:endParaRPr lang="cs-CZ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27</a:t>
                      </a:r>
                      <a:endParaRPr lang="cs-CZ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39</a:t>
                      </a:r>
                      <a:endParaRPr lang="cs-CZ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TextovéPole 11"/>
          <p:cNvSpPr txBox="1"/>
          <p:nvPr/>
        </p:nvSpPr>
        <p:spPr>
          <a:xfrm>
            <a:off x="308246" y="5951021"/>
            <a:ext cx="6928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/>
              <a:t>Poznámka: Do gymnaziálního vzdělávání je zahrnuta i vzdělávací oblasti Geologie s 11 očekávanými výsledky, </a:t>
            </a:r>
            <a:endParaRPr lang="cs-CZ" sz="1200" dirty="0" smtClean="0"/>
          </a:p>
          <a:p>
            <a:r>
              <a:rPr lang="cs-CZ" sz="1200" dirty="0"/>
              <a:t> </a:t>
            </a:r>
            <a:r>
              <a:rPr lang="cs-CZ" sz="1200" dirty="0" smtClean="0"/>
              <a:t>               které </a:t>
            </a:r>
            <a:r>
              <a:rPr lang="cs-CZ" sz="1200" dirty="0"/>
              <a:t>v 6 případech mají kvalitu B5 a C5</a:t>
            </a:r>
          </a:p>
          <a:p>
            <a:endParaRPr lang="cs-CZ" sz="1200" dirty="0"/>
          </a:p>
        </p:txBody>
      </p:sp>
      <p:sp>
        <p:nvSpPr>
          <p:cNvPr id="14" name="Elipsa 13"/>
          <p:cNvSpPr/>
          <p:nvPr/>
        </p:nvSpPr>
        <p:spPr>
          <a:xfrm>
            <a:off x="6660232" y="2420888"/>
            <a:ext cx="504056" cy="288032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7" name="Přímá spojovací čára 16"/>
          <p:cNvCxnSpPr/>
          <p:nvPr/>
        </p:nvCxnSpPr>
        <p:spPr>
          <a:xfrm>
            <a:off x="7092280" y="6165304"/>
            <a:ext cx="50405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čára 18"/>
          <p:cNvCxnSpPr/>
          <p:nvPr/>
        </p:nvCxnSpPr>
        <p:spPr>
          <a:xfrm rot="5400000" flipH="1" flipV="1">
            <a:off x="5688124" y="4257092"/>
            <a:ext cx="381642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Šipka doprava 19"/>
          <p:cNvSpPr/>
          <p:nvPr/>
        </p:nvSpPr>
        <p:spPr>
          <a:xfrm rot="10800000">
            <a:off x="7308304" y="2060848"/>
            <a:ext cx="288032" cy="1224136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3" name="Přímá spojovací šipka 22"/>
          <p:cNvCxnSpPr/>
          <p:nvPr/>
        </p:nvCxnSpPr>
        <p:spPr>
          <a:xfrm>
            <a:off x="7092280" y="6165304"/>
            <a:ext cx="72008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lipsa 15"/>
          <p:cNvSpPr/>
          <p:nvPr/>
        </p:nvSpPr>
        <p:spPr>
          <a:xfrm>
            <a:off x="6660232" y="2708920"/>
            <a:ext cx="504056" cy="288032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Elipsa 17"/>
          <p:cNvSpPr/>
          <p:nvPr/>
        </p:nvSpPr>
        <p:spPr>
          <a:xfrm>
            <a:off x="6660232" y="5013176"/>
            <a:ext cx="504056" cy="288032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Elipsa 23"/>
          <p:cNvSpPr/>
          <p:nvPr/>
        </p:nvSpPr>
        <p:spPr>
          <a:xfrm>
            <a:off x="6660232" y="4149080"/>
            <a:ext cx="504056" cy="288032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7" name="Šipka doprava 26"/>
          <p:cNvSpPr/>
          <p:nvPr/>
        </p:nvSpPr>
        <p:spPr>
          <a:xfrm rot="10800000">
            <a:off x="7308304" y="3861048"/>
            <a:ext cx="288032" cy="792088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Šipka doprava 27"/>
          <p:cNvSpPr/>
          <p:nvPr/>
        </p:nvSpPr>
        <p:spPr>
          <a:xfrm rot="10800000">
            <a:off x="7308304" y="4797152"/>
            <a:ext cx="288032" cy="792088"/>
          </a:xfrm>
          <a:prstGeom prst="rightArrow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Jaroslav Vávra, TU LBC</a:t>
            </a:r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D6D6-B63D-4FAD-8AEE-0EA044859DDD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</p:spPr>
        <p:txBody>
          <a:bodyPr/>
          <a:lstStyle/>
          <a:p>
            <a:r>
              <a:rPr lang="cs-CZ" dirty="0" smtClean="0"/>
              <a:t>Formulování standardu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56584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Využití revidované Bloomovy taxonomie (Anderson a dal. 2001)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Stanovení úrovně znalosti: fakta, pojmy, postupy, metakognice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Stanovení úrovně kognitivního procesu: zapamatovat, porozumět, aplikovat, analyzovat, hodnotit, tvořit</a:t>
            </a:r>
          </a:p>
          <a:p>
            <a:pPr marL="514350" indent="-514350">
              <a:buNone/>
            </a:pPr>
            <a:r>
              <a:rPr lang="cs-CZ" dirty="0" smtClean="0"/>
              <a:t>Zahrnout cíle afektivní a psychomotorické</a:t>
            </a:r>
          </a:p>
          <a:p>
            <a:pPr marL="514350" indent="-514350">
              <a:buNone/>
            </a:pPr>
            <a:r>
              <a:rPr lang="cs-CZ" dirty="0" smtClean="0"/>
              <a:t>Formulace: činné sloveso + výsledek</a:t>
            </a:r>
          </a:p>
          <a:p>
            <a:pPr marL="514350" indent="-514350">
              <a:buNone/>
            </a:pPr>
            <a:r>
              <a:rPr lang="cs-CZ" dirty="0" smtClean="0"/>
              <a:t>Příklady: </a:t>
            </a:r>
          </a:p>
          <a:p>
            <a:pPr marL="514350" indent="-514350"/>
            <a:r>
              <a:rPr lang="cs-CZ" dirty="0" smtClean="0"/>
              <a:t>žák vysvětlí druhé osobě (cizinci v cizím jazyku)  cestu z bodu A do bodu B tak, že druhá osoba se podle této instrukce dostane z bodu A do bodu B</a:t>
            </a:r>
          </a:p>
          <a:p>
            <a:pPr marL="514350" indent="-514350"/>
            <a:r>
              <a:rPr lang="cs-CZ" dirty="0" smtClean="0"/>
              <a:t>Žák  kamarádovi ze zahraničí prezentuje (i v cizím jazyku) svá nejzajímavější místa ve svém bydlišti/v místě školy  (kognitivní/afektivní cíl, individualizace)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Konference MŠMT, Pha, 15.10. 2010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Jaroslav Vávra, TU LBC</a:t>
            </a:r>
            <a:endParaRPr lang="cs-CZ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D6D6-B63D-4FAD-8AEE-0EA044859DDD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36512" y="228600"/>
            <a:ext cx="9144000" cy="914400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Rozdíly v jazyku Standardů mezi 1. vydáním (1994) a návrhem 2. vydání (2009), charakteristiky standardu 9</a:t>
            </a:r>
            <a:endParaRPr lang="cs-CZ" sz="2400" b="1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39762"/>
          </a:xfrm>
        </p:spPr>
        <p:txBody>
          <a:bodyPr/>
          <a:lstStyle/>
          <a:p>
            <a:r>
              <a:rPr lang="cs-CZ" dirty="0" smtClean="0"/>
              <a:t>1. Vydání 1994</a:t>
            </a:r>
            <a:endParaRPr lang="cs-CZ" dirty="0"/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half" idx="3"/>
          </p:nvPr>
        </p:nvSpPr>
        <p:spPr>
          <a:xfrm>
            <a:off x="5436096" y="1268760"/>
            <a:ext cx="3707904" cy="685800"/>
          </a:xfrm>
        </p:spPr>
        <p:txBody>
          <a:bodyPr/>
          <a:lstStyle/>
          <a:p>
            <a:r>
              <a:rPr lang="cs-CZ" dirty="0" smtClean="0"/>
              <a:t>Revize návrh 2009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Konference MŠMT, Pha, 15.10. 2010</a:t>
            </a:r>
            <a:endParaRPr lang="cs-CZ" dirty="0"/>
          </a:p>
        </p:txBody>
      </p:sp>
      <p:sp>
        <p:nvSpPr>
          <p:cNvPr id="14" name="Zástupný symbol pro obsah 13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3322712" cy="4038600"/>
          </a:xfrm>
        </p:spPr>
        <p:txBody>
          <a:bodyPr>
            <a:normAutofit/>
          </a:bodyPr>
          <a:lstStyle/>
          <a:p>
            <a:r>
              <a:rPr lang="cs-CZ" sz="2000" dirty="0" smtClean="0"/>
              <a:t>Charakteristiky obyvatelstva v různých měřítcích (od lokálního po globální</a:t>
            </a:r>
            <a:r>
              <a:rPr lang="cs-CZ" sz="2000" dirty="0" smtClean="0"/>
              <a:t>)</a:t>
            </a:r>
          </a:p>
          <a:p>
            <a:pPr>
              <a:buNone/>
            </a:pPr>
            <a:endParaRPr lang="cs-CZ" sz="2000" dirty="0" smtClean="0"/>
          </a:p>
          <a:p>
            <a:r>
              <a:rPr lang="cs-CZ" sz="2000" dirty="0" smtClean="0"/>
              <a:t>Příčiny prostorových obměn (variací) v rozmístění </a:t>
            </a:r>
            <a:r>
              <a:rPr lang="cs-CZ" sz="2000" dirty="0" smtClean="0"/>
              <a:t>obyvatelstva</a:t>
            </a:r>
          </a:p>
          <a:p>
            <a:endParaRPr lang="cs-CZ" sz="2000" dirty="0" smtClean="0"/>
          </a:p>
          <a:p>
            <a:r>
              <a:rPr lang="cs-CZ" sz="2000" dirty="0" smtClean="0"/>
              <a:t>Trendy ve vývoji počtu obyvatel a v opakovatelnosti (</a:t>
            </a:r>
            <a:r>
              <a:rPr lang="cs-CZ" sz="2000" i="1" dirty="0" err="1" smtClean="0"/>
              <a:t>pattern</a:t>
            </a:r>
            <a:r>
              <a:rPr lang="cs-CZ" sz="2000" dirty="0" smtClean="0"/>
              <a:t>)</a:t>
            </a:r>
            <a:endParaRPr lang="cs-CZ" sz="2000" dirty="0"/>
          </a:p>
        </p:txBody>
      </p:sp>
      <p:sp>
        <p:nvSpPr>
          <p:cNvPr id="16" name="Zástupný symbol pro obsah 15"/>
          <p:cNvSpPr>
            <a:spLocks noGrp="1"/>
          </p:cNvSpPr>
          <p:nvPr>
            <p:ph sz="quarter" idx="4"/>
          </p:nvPr>
        </p:nvSpPr>
        <p:spPr>
          <a:xfrm>
            <a:off x="5292080" y="2133600"/>
            <a:ext cx="3394720" cy="4038600"/>
          </a:xfrm>
        </p:spPr>
        <p:txBody>
          <a:bodyPr>
            <a:normAutofit fontScale="92500" lnSpcReduction="10000"/>
          </a:bodyPr>
          <a:lstStyle/>
          <a:p>
            <a:r>
              <a:rPr lang="cs-CZ" sz="2000" dirty="0" smtClean="0"/>
              <a:t>Na některých místech žije hodně lidí a na jiných málo. Výsledkem je rozdílné prostorové rozmístění </a:t>
            </a:r>
            <a:r>
              <a:rPr lang="cs-CZ" sz="2000" dirty="0" smtClean="0"/>
              <a:t>lidí</a:t>
            </a:r>
          </a:p>
          <a:p>
            <a:pPr>
              <a:buNone/>
            </a:pPr>
            <a:endParaRPr lang="cs-CZ" sz="2000" dirty="0" smtClean="0"/>
          </a:p>
          <a:p>
            <a:r>
              <a:rPr lang="cs-CZ" sz="2000" dirty="0" smtClean="0"/>
              <a:t>Městské regiony, pobřežní oblasti a říční údolí, kde žije většina </a:t>
            </a:r>
            <a:r>
              <a:rPr lang="cs-CZ" sz="2000" dirty="0" smtClean="0"/>
              <a:t>lidí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r>
              <a:rPr lang="cs-CZ" sz="2000" dirty="0" smtClean="0"/>
              <a:t>Rozmístění obyvatelstva a hustota zalidnění ukazuje na roli lidí v měnící se tváři Země</a:t>
            </a:r>
            <a:endParaRPr lang="cs-CZ" sz="2000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3851920" y="1668864"/>
            <a:ext cx="1152239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u="sng" dirty="0" smtClean="0"/>
              <a:t>Na konci</a:t>
            </a:r>
          </a:p>
          <a:p>
            <a:endParaRPr lang="cs-CZ" dirty="0" smtClean="0"/>
          </a:p>
          <a:p>
            <a:r>
              <a:rPr lang="cs-CZ" dirty="0" smtClean="0"/>
              <a:t>4. ročník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8. ročník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12. ročník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</p:txBody>
      </p:sp>
      <p:sp>
        <p:nvSpPr>
          <p:cNvPr id="18" name="Obdélník 17"/>
          <p:cNvSpPr/>
          <p:nvPr/>
        </p:nvSpPr>
        <p:spPr>
          <a:xfrm>
            <a:off x="3851920" y="1628800"/>
            <a:ext cx="1152128" cy="46085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Šipka doprava 20"/>
          <p:cNvSpPr/>
          <p:nvPr/>
        </p:nvSpPr>
        <p:spPr>
          <a:xfrm>
            <a:off x="3707904" y="2564904"/>
            <a:ext cx="1872208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Šipka doprava 21"/>
          <p:cNvSpPr/>
          <p:nvPr/>
        </p:nvSpPr>
        <p:spPr>
          <a:xfrm>
            <a:off x="3716288" y="4149080"/>
            <a:ext cx="1872208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Šipka doprava 22"/>
          <p:cNvSpPr/>
          <p:nvPr/>
        </p:nvSpPr>
        <p:spPr>
          <a:xfrm>
            <a:off x="3716288" y="5373216"/>
            <a:ext cx="1872208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Jaroslav Vávra, TU LBC</a:t>
            </a:r>
            <a:endParaRPr lang="cs-CZ"/>
          </a:p>
        </p:txBody>
      </p:sp>
      <p:sp>
        <p:nvSpPr>
          <p:cNvPr id="20" name="Zástupný symbol pro číslo snímku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D6D6-B63D-4FAD-8AEE-0EA044859DDD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Příklad nevhodně formulovaného očekávaného cíle/standardu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analyzuje hlavní rasová, etnická, jazyková, náboženská, kulturní a politická specifika s ohledem </a:t>
            </a:r>
            <a:r>
              <a:rPr lang="cs-CZ" dirty="0" smtClean="0"/>
              <a:t>na způsob </a:t>
            </a:r>
            <a:r>
              <a:rPr lang="cs-CZ" dirty="0"/>
              <a:t>života a životní úroveň v kulturních regionech </a:t>
            </a:r>
            <a:r>
              <a:rPr lang="cs-CZ" dirty="0" smtClean="0"/>
              <a:t>světa</a:t>
            </a:r>
          </a:p>
          <a:p>
            <a:pPr>
              <a:buNone/>
            </a:pPr>
            <a:r>
              <a:rPr lang="cs-CZ" sz="2400" dirty="0" smtClean="0"/>
              <a:t>(Zdroj: RVP pro gymnázia, Geografie, Sociální prostředí, 2007, str. 35)</a:t>
            </a:r>
          </a:p>
          <a:p>
            <a:pPr>
              <a:buNone/>
            </a:pPr>
            <a:endParaRPr lang="cs-CZ" sz="2400" dirty="0" smtClean="0"/>
          </a:p>
          <a:p>
            <a:pPr>
              <a:buNone/>
            </a:pPr>
            <a:r>
              <a:rPr lang="cs-CZ" sz="2400" dirty="0" smtClean="0"/>
              <a:t>Možné problémy:</a:t>
            </a:r>
          </a:p>
          <a:p>
            <a:r>
              <a:rPr lang="cs-CZ" sz="2400" dirty="0" smtClean="0"/>
              <a:t>Široce pojaté</a:t>
            </a:r>
          </a:p>
          <a:p>
            <a:r>
              <a:rPr lang="cs-CZ" sz="2400" dirty="0" smtClean="0"/>
              <a:t>Malá srozumitelnost</a:t>
            </a:r>
          </a:p>
          <a:p>
            <a:r>
              <a:rPr lang="cs-CZ" sz="2400" dirty="0" smtClean="0"/>
              <a:t>Nejednoznačnost</a:t>
            </a:r>
          </a:p>
          <a:p>
            <a:r>
              <a:rPr lang="cs-CZ" sz="2400" dirty="0" smtClean="0"/>
              <a:t>Sporná dosažitelnost</a:t>
            </a:r>
          </a:p>
          <a:p>
            <a:r>
              <a:rPr lang="cs-CZ" sz="2400" dirty="0" smtClean="0"/>
              <a:t>…</a:t>
            </a:r>
            <a:endParaRPr lang="cs-CZ" sz="240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Konference MŠMT, Pha, 15.10. 2010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Jaroslav Vávra, TU LBC</a:t>
            </a:r>
            <a:endParaRPr lang="cs-CZ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D6D6-B63D-4FAD-8AEE-0EA044859DDD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Revize českého geografického kurikula a standardy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Konference MŠMT, Pha, 15.10. 2010</a:t>
            </a: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1"/>
          </p:nvPr>
        </p:nvSpPr>
        <p:spPr>
          <a:xfrm>
            <a:off x="539552" y="1628800"/>
            <a:ext cx="8229600" cy="4137323"/>
          </a:xfrm>
        </p:spPr>
        <p:txBody>
          <a:bodyPr>
            <a:normAutofit fontScale="92500" lnSpcReduction="20000"/>
          </a:bodyPr>
          <a:lstStyle/>
          <a:p>
            <a:r>
              <a:rPr lang="cs-CZ" sz="1800" dirty="0" smtClean="0"/>
              <a:t>Vzdělávací oblasti                                                                                Témata</a:t>
            </a:r>
          </a:p>
          <a:p>
            <a:r>
              <a:rPr lang="cs-CZ" sz="1800" dirty="0" smtClean="0"/>
              <a:t>Očekávané výstupy                                                                            </a:t>
            </a:r>
            <a:r>
              <a:rPr lang="cs-CZ" sz="2800" dirty="0" smtClean="0"/>
              <a:t>standardy</a:t>
            </a:r>
          </a:p>
          <a:p>
            <a:endParaRPr lang="cs-CZ" sz="1800" dirty="0" smtClean="0"/>
          </a:p>
          <a:p>
            <a:endParaRPr lang="cs-CZ" sz="1800" dirty="0" smtClean="0"/>
          </a:p>
          <a:p>
            <a:pPr>
              <a:buNone/>
            </a:pPr>
            <a:r>
              <a:rPr lang="cs-CZ" sz="1800" dirty="0"/>
              <a:t> </a:t>
            </a:r>
            <a:r>
              <a:rPr lang="cs-CZ" sz="1800" dirty="0" smtClean="0"/>
              <a:t>                                                                                                          podle revidované 						                  Bloomovy taxonomie</a:t>
            </a:r>
          </a:p>
          <a:p>
            <a:pPr>
              <a:buNone/>
            </a:pPr>
            <a:r>
              <a:rPr lang="cs-CZ" sz="1800" dirty="0" smtClean="0"/>
              <a:t>                                                                                                            zahrnovat kognitivní,						            afektivní i psychomotorické 					                               cíle</a:t>
            </a:r>
          </a:p>
          <a:p>
            <a:pPr>
              <a:buNone/>
            </a:pPr>
            <a:r>
              <a:rPr lang="cs-CZ" sz="1800" dirty="0" smtClean="0"/>
              <a:t>                                                                                                             sladit ZV a GV                        					                   (spirálové kurikulum ?) </a:t>
            </a:r>
          </a:p>
          <a:p>
            <a:pPr>
              <a:buNone/>
            </a:pPr>
            <a:r>
              <a:rPr lang="cs-CZ" sz="1800" dirty="0" smtClean="0"/>
              <a:t>                                                                                                             jednoduchá a 							srozumitelná formulace  </a:t>
            </a:r>
          </a:p>
          <a:p>
            <a:pPr>
              <a:buNone/>
            </a:pPr>
            <a:r>
              <a:rPr lang="cs-CZ" sz="1800" dirty="0"/>
              <a:t> </a:t>
            </a:r>
            <a:r>
              <a:rPr lang="cs-CZ" sz="1800" dirty="0" smtClean="0"/>
              <a:t>                                                                                                             dosažitelnost standardu</a:t>
            </a:r>
          </a:p>
          <a:p>
            <a:pPr>
              <a:buNone/>
            </a:pPr>
            <a:r>
              <a:rPr lang="cs-CZ" sz="1800" dirty="0" smtClean="0"/>
              <a:t>                                                                                                              zohlednit mezinárodní       						vzdělávací rámec  </a:t>
            </a:r>
            <a:endParaRPr lang="cs-CZ" sz="1800" dirty="0"/>
          </a:p>
        </p:txBody>
      </p:sp>
      <p:sp>
        <p:nvSpPr>
          <p:cNvPr id="8" name="Šipka doprava 7"/>
          <p:cNvSpPr/>
          <p:nvPr/>
        </p:nvSpPr>
        <p:spPr>
          <a:xfrm>
            <a:off x="3707904" y="1196752"/>
            <a:ext cx="1152128" cy="1656184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 doprava 8"/>
          <p:cNvSpPr/>
          <p:nvPr/>
        </p:nvSpPr>
        <p:spPr>
          <a:xfrm>
            <a:off x="3707904" y="3140968"/>
            <a:ext cx="1152128" cy="3024336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Zaoblený obdélník 9"/>
          <p:cNvSpPr/>
          <p:nvPr/>
        </p:nvSpPr>
        <p:spPr>
          <a:xfrm>
            <a:off x="611560" y="1628800"/>
            <a:ext cx="2664296" cy="7920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Zaoblený obdélník 10"/>
          <p:cNvSpPr/>
          <p:nvPr/>
        </p:nvSpPr>
        <p:spPr>
          <a:xfrm>
            <a:off x="611560" y="2996952"/>
            <a:ext cx="2808312" cy="27363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Pěticípá hvězda 11"/>
          <p:cNvSpPr/>
          <p:nvPr/>
        </p:nvSpPr>
        <p:spPr>
          <a:xfrm>
            <a:off x="5652120" y="2852936"/>
            <a:ext cx="144016" cy="14401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Pěticípá hvězda 13"/>
          <p:cNvSpPr/>
          <p:nvPr/>
        </p:nvSpPr>
        <p:spPr>
          <a:xfrm>
            <a:off x="5724128" y="3356992"/>
            <a:ext cx="144016" cy="14401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Pěticípá hvězda 14"/>
          <p:cNvSpPr/>
          <p:nvPr/>
        </p:nvSpPr>
        <p:spPr>
          <a:xfrm>
            <a:off x="5724128" y="4005064"/>
            <a:ext cx="144016" cy="14401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Pěticípá hvězda 15"/>
          <p:cNvSpPr/>
          <p:nvPr/>
        </p:nvSpPr>
        <p:spPr>
          <a:xfrm>
            <a:off x="5724128" y="4509120"/>
            <a:ext cx="144016" cy="14401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Pěticípá hvězda 16"/>
          <p:cNvSpPr/>
          <p:nvPr/>
        </p:nvSpPr>
        <p:spPr>
          <a:xfrm>
            <a:off x="6084168" y="1700808"/>
            <a:ext cx="144016" cy="14401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Pěticípá hvězda 17"/>
          <p:cNvSpPr/>
          <p:nvPr/>
        </p:nvSpPr>
        <p:spPr>
          <a:xfrm>
            <a:off x="6084168" y="2060848"/>
            <a:ext cx="144016" cy="14401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bdélník 18"/>
          <p:cNvSpPr/>
          <p:nvPr/>
        </p:nvSpPr>
        <p:spPr>
          <a:xfrm>
            <a:off x="683568" y="4077072"/>
            <a:ext cx="2664296" cy="58477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  <a:effectLst>
            <a:outerShdw blurRad="50800" dist="50800" dir="5400000" algn="ctr" rotWithShape="0">
              <a:schemeClr val="accent1"/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Standardy</a:t>
            </a:r>
            <a:endParaRPr lang="cs-CZ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5" name="Pěticípá hvězda 24"/>
          <p:cNvSpPr/>
          <p:nvPr/>
        </p:nvSpPr>
        <p:spPr>
          <a:xfrm>
            <a:off x="5724128" y="4941168"/>
            <a:ext cx="144016" cy="14401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Pěticípá hvězda 19"/>
          <p:cNvSpPr/>
          <p:nvPr/>
        </p:nvSpPr>
        <p:spPr>
          <a:xfrm>
            <a:off x="5724128" y="5229200"/>
            <a:ext cx="144016" cy="14401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Jaroslav Vávra, TU LBC</a:t>
            </a:r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CD6D6-B63D-4FAD-8AEE-0EA044859DDD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771</Words>
  <Application>Microsoft Office PowerPoint</Application>
  <PresentationFormat>Předvádění na obrazovce (4:3)</PresentationFormat>
  <Paragraphs>212</Paragraphs>
  <Slides>10</Slides>
  <Notes>10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Motiv sady Office</vt:lpstr>
      <vt:lpstr>Standardy vzdělávání se zaměřením na geografické vzdělávání</vt:lpstr>
      <vt:lpstr>Proč a k čemu standardy?</vt:lpstr>
      <vt:lpstr>Standardy  vytvoření a očekávané výsledky</vt:lpstr>
      <vt:lpstr>Dvojdimenzionální revidovaná  Bloomova taxonomie (Anderson, Krathwohl 2001)</vt:lpstr>
      <vt:lpstr>Aplikace revidované Bloomovy taxonomie na očekávané výstupy v RVP ZV a GV (geografie)</vt:lpstr>
      <vt:lpstr>Formulování standardu</vt:lpstr>
      <vt:lpstr>Rozdíly v jazyku Standardů mezi 1. vydáním (1994) a návrhem 2. vydání (2009), charakteristiky standardu 9</vt:lpstr>
      <vt:lpstr>Příklad nevhodně formulovaného očekávaného cíle/standardu</vt:lpstr>
      <vt:lpstr>Revize českého geografického kurikula a standardy</vt:lpstr>
      <vt:lpstr>Možné, použitelné zdroje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Standardy vzdělávání se zaměřením na geografické vzdělávání</dc:title>
  <dc:creator>Jaroslav Vávra</dc:creator>
  <cp:lastModifiedBy>Jaroslav Vávra</cp:lastModifiedBy>
  <cp:revision>4</cp:revision>
  <dcterms:created xsi:type="dcterms:W3CDTF">2010-10-09T05:12:10Z</dcterms:created>
  <dcterms:modified xsi:type="dcterms:W3CDTF">2010-10-11T06:28:34Z</dcterms:modified>
</cp:coreProperties>
</file>