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7" r:id="rId2"/>
    <p:sldId id="275" r:id="rId3"/>
    <p:sldId id="283" r:id="rId4"/>
    <p:sldId id="312" r:id="rId5"/>
    <p:sldId id="333" r:id="rId6"/>
    <p:sldId id="327" r:id="rId7"/>
    <p:sldId id="334" r:id="rId8"/>
    <p:sldId id="293" r:id="rId9"/>
    <p:sldId id="326" r:id="rId10"/>
    <p:sldId id="335" r:id="rId11"/>
    <p:sldId id="284" r:id="rId12"/>
    <p:sldId id="282" r:id="rId13"/>
    <p:sldId id="331" r:id="rId14"/>
    <p:sldId id="274" r:id="rId15"/>
  </p:sldIdLst>
  <p:sldSz cx="9144000" cy="6858000" type="screen4x3"/>
  <p:notesSz cx="6794500" cy="99314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897" autoAdjust="0"/>
  </p:normalViewPr>
  <p:slideViewPr>
    <p:cSldViewPr>
      <p:cViewPr>
        <p:scale>
          <a:sx n="100" d="100"/>
          <a:sy n="100" d="100"/>
        </p:scale>
        <p:origin x="-2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36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ct val="20000"/>
              </a:spcBef>
              <a:buFont typeface="Arial" charset="0"/>
              <a:buNone/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ct val="20000"/>
              </a:spcBef>
              <a:buFont typeface="Arial" charset="0"/>
              <a:buNone/>
              <a:defRPr sz="1200"/>
            </a:lvl1pPr>
          </a:lstStyle>
          <a:p>
            <a:pPr>
              <a:defRPr/>
            </a:pPr>
            <a:fld id="{B61B5CB3-B0B6-4B43-92AA-14F580D7A81D}" type="datetimeFigureOut">
              <a:rPr lang="cs-CZ"/>
              <a:pPr>
                <a:defRPr/>
              </a:pPr>
              <a:t>29.9.2011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ct val="20000"/>
              </a:spcBef>
              <a:buFont typeface="Arial" charset="0"/>
              <a:buNone/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ct val="20000"/>
              </a:spcBef>
              <a:buFont typeface="Arial" charset="0"/>
              <a:buNone/>
              <a:defRPr sz="1200"/>
            </a:lvl1pPr>
          </a:lstStyle>
          <a:p>
            <a:pPr>
              <a:defRPr/>
            </a:pPr>
            <a:fld id="{F4965395-BCE8-4B84-991B-E3180C2F9E3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8050"/>
            <a:ext cx="5435600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40BAD7E7-6ACD-4118-A029-65C50F3B53F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2DF19C-842F-4C41-96B1-0D02C116DB96}" type="slidenum">
              <a:rPr lang="cs-CZ" smtClean="0"/>
              <a:pPr/>
              <a:t>1</a:t>
            </a:fld>
            <a:endParaRPr lang="cs-CZ" smtClean="0"/>
          </a:p>
        </p:txBody>
      </p:sp>
      <p:sp>
        <p:nvSpPr>
          <p:cNvPr id="30723" name="Rectangle 7"/>
          <p:cNvSpPr txBox="1">
            <a:spLocks noGrp="1" noChangeArrowheads="1"/>
          </p:cNvSpPr>
          <p:nvPr/>
        </p:nvSpPr>
        <p:spPr bwMode="auto">
          <a:xfrm>
            <a:off x="3849688" y="9434513"/>
            <a:ext cx="2944812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1D15B843-E778-488D-98AA-01374E0478A9}" type="slidenum">
              <a:rPr lang="cs-CZ" sz="1200">
                <a:latin typeface="Times New Roman" pitchFamily="18" charset="0"/>
                <a:cs typeface="Arial" charset="0"/>
              </a:rPr>
              <a:pPr algn="r" eaLnBrk="0" hangingPunct="0"/>
              <a:t>1</a:t>
            </a:fld>
            <a:endParaRPr lang="cs-CZ" sz="1200">
              <a:latin typeface="Times New Roman" pitchFamily="18" charset="0"/>
              <a:cs typeface="Arial" charset="0"/>
            </a:endParaRPr>
          </a:p>
        </p:txBody>
      </p:sp>
      <p:sp>
        <p:nvSpPr>
          <p:cNvPr id="30724" name="Rectangle 4098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5" name="Rectangle 4099"/>
          <p:cNvSpPr>
            <a:spLocks noGrp="1" noChangeArrowheads="1"/>
          </p:cNvSpPr>
          <p:nvPr>
            <p:ph type="body" idx="1"/>
          </p:nvPr>
        </p:nvSpPr>
        <p:spPr>
          <a:xfrm>
            <a:off x="906463" y="4718050"/>
            <a:ext cx="4981575" cy="4468813"/>
          </a:xfrm>
          <a:noFill/>
          <a:ln/>
        </p:spPr>
        <p:txBody>
          <a:bodyPr/>
          <a:lstStyle/>
          <a:p>
            <a:pPr eaLnBrk="1" hangingPunct="1"/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14364"/>
          </a:xfrm>
        </p:spPr>
        <p:txBody>
          <a:bodyPr/>
          <a:lstStyle>
            <a:lvl1pPr>
              <a:defRPr baseline="0">
                <a:solidFill>
                  <a:srgbClr val="990000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4143404"/>
          </a:xfrm>
        </p:spPr>
        <p:txBody>
          <a:bodyPr/>
          <a:lstStyle>
            <a:lvl1pPr>
              <a:spcBef>
                <a:spcPts val="1200"/>
              </a:spcBef>
              <a:spcAft>
                <a:spcPts val="1200"/>
              </a:spcAft>
              <a:defRPr/>
            </a:lvl1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C64C0-E78B-4E98-A001-456E8CA8F46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8BE74-8839-421A-B61B-E5BCF730D5D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960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GB"/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2819400" y="1981200"/>
            <a:ext cx="6096000" cy="4114800"/>
          </a:xfrm>
        </p:spPr>
        <p:txBody>
          <a:bodyPr/>
          <a:lstStyle/>
          <a:p>
            <a:pPr lvl="0"/>
            <a:r>
              <a:rPr lang="cs-CZ" noProof="0" smtClean="0"/>
              <a:t>Klepnutím na ikonu přidáte graf.</a:t>
            </a:r>
            <a:endParaRPr lang="en-GB" noProof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1C7DE-9F7A-467E-8744-D94BDD88320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57200" y="2428875"/>
            <a:ext cx="8229600" cy="3697288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F12FE-3093-4A25-BFF6-41FBBAA6CB1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31A9C-986E-45B7-9D29-D1FDFB83A62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990000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320C9-714E-4539-B998-1314830EB61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A800B-789B-4951-815F-ED6D4E16A44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FDC52-D5BC-4290-9FFF-C8A2A8F7AB3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63D9D-1C22-44C8-8B1A-6D3F243DA68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3F0C0-8439-433B-A26A-171A71CD16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Klepnutím na ikonu přidáte obrázek.</a:t>
            </a:r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7C587-4B8C-4289-8B7B-8846E3B9248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1C6F9-686C-4C25-8404-AE318D82AFA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500063" y="1143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2428875"/>
            <a:ext cx="8229600" cy="369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9C4B8A-0BA6-469E-9882-EA6AD56FA2E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Obrázek 4" descr="pozadí.jp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Obrázek 5" descr="logo_msmt.gif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038850" y="0"/>
            <a:ext cx="31051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/>
          </p:cNvSpPr>
          <p:nvPr>
            <p:ph type="ctrTitle" idx="4294967295"/>
          </p:nvPr>
        </p:nvSpPr>
        <p:spPr>
          <a:xfrm>
            <a:off x="585788" y="2130425"/>
            <a:ext cx="7772400" cy="1470025"/>
          </a:xfrm>
        </p:spPr>
        <p:txBody>
          <a:bodyPr/>
          <a:lstStyle/>
          <a:p>
            <a:pPr eaLnBrk="1" hangingPunct="1"/>
            <a:r>
              <a:rPr lang="cs-CZ" sz="4000" b="1" dirty="0" smtClean="0">
                <a:solidFill>
                  <a:srgbClr val="990000"/>
                </a:solidFill>
              </a:rPr>
              <a:t>Indikátory naplňování Dlouhodobého záměru MŠMT       na období 2011 – 2015</a:t>
            </a:r>
            <a:br>
              <a:rPr lang="cs-CZ" sz="4000" b="1" dirty="0" smtClean="0">
                <a:solidFill>
                  <a:srgbClr val="990000"/>
                </a:solidFill>
              </a:rPr>
            </a:br>
            <a:endParaRPr lang="cs-CZ" sz="4000" b="1" dirty="0" smtClean="0">
              <a:solidFill>
                <a:srgbClr val="990000"/>
              </a:solidFill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357313" y="4786313"/>
            <a:ext cx="6400800" cy="1752600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cs-CZ" sz="2400" dirty="0" smtClean="0">
                <a:solidFill>
                  <a:srgbClr val="797979"/>
                </a:solidFill>
              </a:rPr>
              <a:t>Praha, </a:t>
            </a:r>
            <a:r>
              <a:rPr lang="cs-CZ" sz="2400" dirty="0" smtClean="0">
                <a:solidFill>
                  <a:srgbClr val="797979"/>
                </a:solidFill>
              </a:rPr>
              <a:t>MŠMT, 29</a:t>
            </a:r>
            <a:r>
              <a:rPr lang="cs-CZ" sz="2400" dirty="0" smtClean="0">
                <a:solidFill>
                  <a:srgbClr val="797979"/>
                </a:solidFill>
              </a:rPr>
              <a:t>. </a:t>
            </a:r>
            <a:r>
              <a:rPr lang="cs-CZ" sz="2400" dirty="0" smtClean="0">
                <a:solidFill>
                  <a:srgbClr val="797979"/>
                </a:solidFill>
              </a:rPr>
              <a:t>9.2011</a:t>
            </a:r>
          </a:p>
          <a:p>
            <a:pPr marL="0" indent="0" algn="ctr" eaLnBrk="1" hangingPunct="1">
              <a:buNone/>
            </a:pPr>
            <a:r>
              <a:rPr lang="cs-CZ" sz="2400" dirty="0" smtClean="0">
                <a:solidFill>
                  <a:srgbClr val="797979"/>
                </a:solidFill>
              </a:rPr>
              <a:t>Brno, JAMU, 30. 9. 2011</a:t>
            </a:r>
            <a:endParaRPr lang="cs-CZ" sz="2400" dirty="0" smtClean="0">
              <a:solidFill>
                <a:srgbClr val="797979"/>
              </a:solidFill>
            </a:endParaRPr>
          </a:p>
          <a:p>
            <a:pPr marL="0" indent="0" algn="ctr" eaLnBrk="1" hangingPunct="1">
              <a:buFontTx/>
              <a:buNone/>
            </a:pPr>
            <a:endParaRPr lang="cs-CZ" sz="2400" dirty="0" smtClean="0">
              <a:solidFill>
                <a:srgbClr val="797979"/>
              </a:solidFill>
            </a:endParaRPr>
          </a:p>
          <a:p>
            <a:pPr marL="0" indent="0" algn="ctr" eaLnBrk="1" hangingPunct="1">
              <a:buFontTx/>
              <a:buNone/>
            </a:pPr>
            <a:endParaRPr lang="cs-CZ" sz="2400" dirty="0" smtClean="0">
              <a:solidFill>
                <a:srgbClr val="797979"/>
              </a:solidFill>
            </a:endParaRPr>
          </a:p>
        </p:txBody>
      </p:sp>
      <p:sp>
        <p:nvSpPr>
          <p:cNvPr id="4" name="Zástupný symbol pro číslo snímku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C5DA67A-9C00-47E2-9EBA-A19A31C23219}" type="slidenum">
              <a:rPr kumimoji="1" lang="cs-CZ" sz="1200">
                <a:solidFill>
                  <a:schemeClr val="tx1">
                    <a:tint val="75000"/>
                  </a:schemeClr>
                </a:solidFill>
                <a:latin typeface="+mn-lt"/>
                <a:cs typeface="Arial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kumimoji="1" lang="cs-CZ" sz="1200">
              <a:solidFill>
                <a:schemeClr val="tx1">
                  <a:tint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74D389-FC49-49F5-83E6-F0D89343A054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Návrh systémových ukazatelů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DBC791-2C7E-47DC-867E-416D7BBF3DE7}" type="slidenum">
              <a:rPr lang="cs-CZ" smtClean="0"/>
              <a:pPr>
                <a:defRPr/>
              </a:pPr>
              <a:t>10</a:t>
            </a:fld>
            <a:endParaRPr lang="cs-CZ" dirty="0"/>
          </a:p>
        </p:txBody>
      </p: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827584" y="2132856"/>
          <a:ext cx="7344815" cy="4003821"/>
        </p:xfrm>
        <a:graphic>
          <a:graphicData uri="http://schemas.openxmlformats.org/drawingml/2006/table">
            <a:tbl>
              <a:tblPr/>
              <a:tblGrid>
                <a:gridCol w="1344223"/>
                <a:gridCol w="1341376"/>
                <a:gridCol w="3132725"/>
                <a:gridCol w="1526491"/>
              </a:tblGrid>
              <a:tr h="24227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800" b="1" i="0" u="none" strike="noStrike" dirty="0">
                          <a:latin typeface="Times New Roman"/>
                        </a:rPr>
                        <a:t>Odkaz na DZ MŠMT 2011-2015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latin typeface="Times New Roman"/>
                        </a:rPr>
                        <a:t>Systémový ukazatel výkonu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latin typeface="Times New Roman"/>
                        </a:rPr>
                        <a:t>Cílový stav 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67323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cs-CZ" sz="800" b="1" i="0" u="none" strike="noStrike">
                          <a:latin typeface="Times New Roman"/>
                        </a:rPr>
                        <a:t>1. Kvalita a relevance</a:t>
                      </a:r>
                    </a:p>
                  </a:txBody>
                  <a:tcPr marL="7815" marR="7815" marT="7815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latin typeface="Times New Roman"/>
                        </a:rPr>
                        <a:t>1.1 Počet studentů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latin typeface="Times New Roman"/>
                        </a:rPr>
                        <a:t>podíl poprvé zapsaných do terciárního vzdělávání na populaci 19tiletých 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latin typeface="Times New Roman"/>
                        </a:rPr>
                        <a:t>&lt; 66% (2015)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732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latin typeface="Times New Roman"/>
                        </a:rPr>
                        <a:t>podíl osob s VŠ vzdělávání v populaci 30-34 let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latin typeface="Times New Roman"/>
                        </a:rPr>
                        <a:t>&gt; 32% (2020)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87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latin typeface="Times New Roman"/>
                        </a:rPr>
                        <a:t>podíl absolventů Bc. SP, kteří pokračují v NMgr. SP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latin typeface="Times New Roman"/>
                        </a:rPr>
                        <a:t>&lt; 50% (2015)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69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latin typeface="Times New Roman"/>
                        </a:rPr>
                        <a:t>přepočtený počet akademických pracovníků : počet studií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cs-CZ" sz="1500" b="0" i="0" u="none" strike="noStrike" dirty="0">
                          <a:latin typeface="Verdana"/>
                        </a:rPr>
                        <a:t>?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2824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latin typeface="Times New Roman"/>
                        </a:rPr>
                        <a:t>1.2 Počet a struktura vysokých škol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latin typeface="Times New Roman"/>
                        </a:rPr>
                        <a:t>počet nově vzniklých vysokých škol (2011-2015) kumulativně (bez fúzí)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3606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latin typeface="Times New Roman"/>
                        </a:rPr>
                        <a:t>1.3 Vnitřní a vnější zajišťování kvality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latin typeface="Times New Roman"/>
                        </a:rPr>
                        <a:t>počet VŠ se zavedeným komplexním vnitřním systémem zajišťování kvality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0803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latin typeface="Times New Roman"/>
                        </a:rPr>
                        <a:t>1.4 Národní kvalifikační rámec jako prostředek zajišťování kvality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latin typeface="Times New Roman"/>
                        </a:rPr>
                        <a:t>podíl akreditovaných SP popsaných metodikou výstupů z učení v souladu s Národním kvalifikačním rámcem terciárního vzdělávání 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66430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latin typeface="Times New Roman"/>
                        </a:rPr>
                        <a:t>1.6. Odpovědnost za zaměstnatelnost a uplatnitelnost absolventů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latin typeface="Times New Roman"/>
                        </a:rPr>
                        <a:t>míra nezaměstnanosti čerstvých absolventů (metodika SVP)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5630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000" b="0" i="0" u="none" strike="noStrike">
                          <a:latin typeface="Times New Roman"/>
                        </a:rPr>
                        <a:t>1.7 Lidské zdroje pro výzkum, vývoj a inovace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>
                          <a:latin typeface="Times New Roman"/>
                        </a:rPr>
                        <a:t>průměrná délka řádně ukončeného Ph.D. studia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2203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900" b="0" i="0" u="none" strike="noStrike" dirty="0">
                          <a:latin typeface="Times New Roman"/>
                        </a:rPr>
                        <a:t>absolutní počet podpořených mladých výzkumných pracovníků do 35 let</a:t>
                      </a:r>
                    </a:p>
                  </a:txBody>
                  <a:tcPr marL="7815" marR="7815" marT="78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D5B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>
          <a:xfrm>
            <a:off x="467544" y="3429000"/>
            <a:ext cx="8229600" cy="714375"/>
          </a:xfrm>
        </p:spPr>
        <p:txBody>
          <a:bodyPr/>
          <a:lstStyle/>
          <a:p>
            <a:pPr>
              <a:defRPr/>
            </a:pPr>
            <a:r>
              <a:rPr lang="cs-CZ" sz="3600" b="1" dirty="0" smtClean="0">
                <a:solidFill>
                  <a:schemeClr val="tx2">
                    <a:lumMod val="75000"/>
                  </a:schemeClr>
                </a:solidFill>
              </a:rPr>
              <a:t>3. </a:t>
            </a:r>
            <a:r>
              <a:rPr lang="cs-CZ" sz="3600" b="1" dirty="0" smtClean="0"/>
              <a:t>Výhledy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00813" y="6215063"/>
            <a:ext cx="2133600" cy="365125"/>
          </a:xfrm>
        </p:spPr>
        <p:txBody>
          <a:bodyPr/>
          <a:lstStyle/>
          <a:p>
            <a:pPr>
              <a:defRPr/>
            </a:pPr>
            <a:fld id="{247A0B9D-B222-4745-AB7E-26E4E86A1CC4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14375"/>
          </a:xfrm>
        </p:spPr>
        <p:txBody>
          <a:bodyPr/>
          <a:lstStyle/>
          <a:p>
            <a:r>
              <a:rPr lang="cs-CZ" dirty="0" smtClean="0"/>
              <a:t>Aktuální termíny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1"/>
            <a:ext cx="8229600" cy="4297660"/>
          </a:xfrm>
        </p:spPr>
        <p:txBody>
          <a:bodyPr/>
          <a:lstStyle/>
          <a:p>
            <a:pPr>
              <a:defRPr/>
            </a:pPr>
            <a:r>
              <a:rPr lang="cs-CZ" sz="2800" dirty="0" smtClean="0"/>
              <a:t>projednání návrhu systémových ukazatelů výkonu v rámci MŠMT a s reprezentací VŠ</a:t>
            </a:r>
          </a:p>
          <a:p>
            <a:pPr>
              <a:defRPr/>
            </a:pPr>
            <a:r>
              <a:rPr lang="cs-CZ" sz="2800" dirty="0" smtClean="0"/>
              <a:t>úprava shromažďování dat (zejm. osnova výroční zprávy o činnosti VŠ)</a:t>
            </a:r>
          </a:p>
          <a:p>
            <a:pPr>
              <a:defRPr/>
            </a:pPr>
            <a:r>
              <a:rPr lang="cs-CZ" sz="2800" dirty="0" smtClean="0"/>
              <a:t>diskuze o cílových hodnotách ukazatelů (s výhledem do 2015 – konec platnosti DZ)</a:t>
            </a:r>
          </a:p>
          <a:p>
            <a:pPr>
              <a:defRPr/>
            </a:pPr>
            <a:r>
              <a:rPr lang="cs-CZ" sz="2800" dirty="0" smtClean="0"/>
              <a:t>zveřejnění systémových ukazatelů výkonu a jejich cílových hodnot v </a:t>
            </a:r>
            <a:r>
              <a:rPr lang="cs-CZ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Aktualizaci DZ MŠMT na 2013</a:t>
            </a:r>
          </a:p>
          <a:p>
            <a:pPr>
              <a:buNone/>
              <a:defRPr/>
            </a:pP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4948C-F7D3-40C9-869A-5D29782DE54F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14375"/>
          </a:xfrm>
        </p:spPr>
        <p:txBody>
          <a:bodyPr/>
          <a:lstStyle/>
          <a:p>
            <a:r>
              <a:rPr lang="cs-CZ" dirty="0" smtClean="0"/>
              <a:t>Dlouhodobé cíle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29766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Ověřit využitelnost výkonových ukazatelů pro </a:t>
            </a:r>
            <a:r>
              <a:rPr lang="cs-CZ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kontraktové</a:t>
            </a:r>
            <a:r>
              <a:rPr lang="cs-CZ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financování </a:t>
            </a:r>
            <a:r>
              <a:rPr lang="cs-CZ" dirty="0" smtClean="0"/>
              <a:t>VVŠ</a:t>
            </a:r>
          </a:p>
          <a:p>
            <a:pPr>
              <a:defRPr/>
            </a:pPr>
            <a:r>
              <a:rPr lang="cs-CZ" dirty="0" smtClean="0"/>
              <a:t>Ověřit využitelnost vybraných výkonových ukazatelů pro </a:t>
            </a:r>
            <a:r>
              <a:rPr lang="cs-CZ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hodnocení kvality vysokých škol </a:t>
            </a:r>
            <a:r>
              <a:rPr lang="cs-CZ" dirty="0" smtClean="0"/>
              <a:t>(</a:t>
            </a:r>
            <a:r>
              <a:rPr lang="cs-CZ" dirty="0" err="1" smtClean="0"/>
              <a:t>benchmarking</a:t>
            </a:r>
            <a:r>
              <a:rPr lang="cs-CZ" dirty="0" smtClean="0"/>
              <a:t>)</a:t>
            </a:r>
          </a:p>
          <a:p>
            <a:pPr>
              <a:defRPr/>
            </a:pP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defRPr/>
            </a:pPr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74948C-F7D3-40C9-869A-5D29782DE54F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9552" y="2643188"/>
            <a:ext cx="8352928" cy="3450108"/>
          </a:xfrm>
        </p:spPr>
        <p:txBody>
          <a:bodyPr/>
          <a:lstStyle/>
          <a:p>
            <a:pPr algn="ctr">
              <a:defRPr/>
            </a:pPr>
            <a:r>
              <a:rPr lang="cs-CZ" sz="4400" b="1" dirty="0" smtClean="0">
                <a:solidFill>
                  <a:schemeClr val="tx2">
                    <a:lumMod val="75000"/>
                  </a:schemeClr>
                </a:solidFill>
              </a:rPr>
              <a:t>Děkuji Vám za pozornost!</a:t>
            </a:r>
          </a:p>
          <a:p>
            <a:pPr algn="ctr">
              <a:defRPr/>
            </a:pPr>
            <a:endParaRPr lang="cs-CZ" sz="4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  <a:t>Petr Černikovský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</a:rPr>
              <a:t>,</a:t>
            </a:r>
            <a:r>
              <a:rPr lang="cs-CZ" sz="28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</a:rPr>
              <a:t>odbor vysokých škol</a:t>
            </a:r>
          </a:p>
          <a:p>
            <a:pPr algn="ctr">
              <a:defRPr/>
            </a:pPr>
            <a:r>
              <a:rPr lang="cs-CZ" sz="2400" dirty="0" err="1" smtClean="0">
                <a:solidFill>
                  <a:schemeClr val="bg1">
                    <a:lumMod val="50000"/>
                  </a:schemeClr>
                </a:solidFill>
              </a:rPr>
              <a:t>petr.cernikovsky</a:t>
            </a:r>
            <a:r>
              <a:rPr lang="cs-CZ" sz="2400" dirty="0" smtClean="0">
                <a:solidFill>
                  <a:schemeClr val="bg1">
                    <a:lumMod val="50000"/>
                  </a:schemeClr>
                </a:solidFill>
              </a:rPr>
              <a:t>@</a:t>
            </a:r>
            <a:r>
              <a:rPr lang="cs-CZ" sz="2400" dirty="0" err="1" smtClean="0">
                <a:solidFill>
                  <a:schemeClr val="bg1">
                    <a:lumMod val="50000"/>
                  </a:schemeClr>
                </a:solidFill>
              </a:rPr>
              <a:t>msmt.cz</a:t>
            </a:r>
            <a:endParaRPr lang="cs-CZ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B5E86D-744D-4B98-8D4C-E05924FEE1C1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714375"/>
          </a:xfrm>
        </p:spPr>
        <p:txBody>
          <a:bodyPr/>
          <a:lstStyle/>
          <a:p>
            <a:r>
              <a:rPr lang="cs-CZ" sz="3600" b="1" smtClean="0"/>
              <a:t>Obsah prezentace</a:t>
            </a:r>
          </a:p>
        </p:txBody>
      </p:sp>
      <p:sp>
        <p:nvSpPr>
          <p:cNvPr id="3075" name="Zástupný symbol pro obsah 2"/>
          <p:cNvSpPr>
            <a:spLocks noGrp="1"/>
          </p:cNvSpPr>
          <p:nvPr>
            <p:ph idx="1"/>
          </p:nvPr>
        </p:nvSpPr>
        <p:spPr>
          <a:xfrm>
            <a:off x="1428750" y="2143125"/>
            <a:ext cx="6786563" cy="4143375"/>
          </a:xfrm>
        </p:spPr>
        <p:txBody>
          <a:bodyPr/>
          <a:lstStyle/>
          <a:p>
            <a:pPr marL="355600" indent="-355600">
              <a:buFont typeface="Arial" charset="0"/>
              <a:buNone/>
              <a:defRPr/>
            </a:pPr>
            <a:endParaRPr lang="cs-CZ" sz="2800" b="1" dirty="0" smtClean="0">
              <a:solidFill>
                <a:srgbClr val="C00000"/>
              </a:solidFill>
            </a:endParaRPr>
          </a:p>
          <a:p>
            <a:pPr marL="355600" indent="-355600">
              <a:buFont typeface="Arial" charset="0"/>
              <a:buNone/>
              <a:defRPr/>
            </a:pPr>
            <a:r>
              <a:rPr lang="cs-CZ" sz="2800" b="1" dirty="0" smtClean="0">
                <a:solidFill>
                  <a:srgbClr val="C00000"/>
                </a:solidFill>
              </a:rPr>
              <a:t>1. </a:t>
            </a:r>
            <a:r>
              <a:rPr lang="cs-CZ" sz="2800" b="1" dirty="0" smtClean="0"/>
              <a:t>K čemu potřebujeme systémové ukazatele výkonu?</a:t>
            </a:r>
          </a:p>
          <a:p>
            <a:pPr>
              <a:buFont typeface="Arial" charset="0"/>
              <a:buNone/>
              <a:defRPr/>
            </a:pPr>
            <a:r>
              <a:rPr lang="cs-CZ" sz="2800" b="1" dirty="0" smtClean="0">
                <a:solidFill>
                  <a:srgbClr val="C00000"/>
                </a:solidFill>
              </a:rPr>
              <a:t>2. </a:t>
            </a:r>
            <a:r>
              <a:rPr lang="cs-CZ" sz="2800" b="1" dirty="0" smtClean="0"/>
              <a:t>Návrh indikátorů naplňování DZ MŠMT</a:t>
            </a:r>
          </a:p>
          <a:p>
            <a:pPr>
              <a:buFont typeface="Arial" charset="0"/>
              <a:buNone/>
              <a:defRPr/>
            </a:pPr>
            <a:r>
              <a:rPr lang="cs-CZ" sz="2800" b="1" dirty="0" smtClean="0">
                <a:solidFill>
                  <a:srgbClr val="C00000"/>
                </a:solidFill>
              </a:rPr>
              <a:t>3. </a:t>
            </a:r>
            <a:r>
              <a:rPr lang="cs-CZ" sz="2800" b="1" dirty="0" smtClean="0"/>
              <a:t>Výhledy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00813" y="6215063"/>
            <a:ext cx="2133600" cy="365125"/>
          </a:xfrm>
        </p:spPr>
        <p:txBody>
          <a:bodyPr/>
          <a:lstStyle/>
          <a:p>
            <a:pPr>
              <a:defRPr/>
            </a:pPr>
            <a:fld id="{8F9E0AD0-9477-4BEE-A2F5-28E7B9A8C40C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428625" y="3143250"/>
            <a:ext cx="8229600" cy="714375"/>
          </a:xfrm>
        </p:spPr>
        <p:txBody>
          <a:bodyPr/>
          <a:lstStyle/>
          <a:p>
            <a:pPr>
              <a:defRPr/>
            </a:pPr>
            <a:r>
              <a:rPr lang="cs-CZ" sz="4000" b="1" dirty="0" smtClean="0">
                <a:solidFill>
                  <a:schemeClr val="tx2">
                    <a:lumMod val="75000"/>
                  </a:schemeClr>
                </a:solidFill>
              </a:rPr>
              <a:t>1.</a:t>
            </a:r>
            <a:r>
              <a:rPr lang="cs-CZ" sz="4000" b="1" dirty="0" smtClean="0"/>
              <a:t> K čemu potřebujeme systémové ukazatele výkonu?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00813" y="6215063"/>
            <a:ext cx="2133600" cy="365125"/>
          </a:xfrm>
        </p:spPr>
        <p:txBody>
          <a:bodyPr/>
          <a:lstStyle/>
          <a:p>
            <a:pPr>
              <a:defRPr/>
            </a:pPr>
            <a:fld id="{160B6353-1F09-4164-8019-680D3E7FAF8A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62" y="1143000"/>
            <a:ext cx="8320409" cy="714364"/>
          </a:xfrm>
        </p:spPr>
        <p:txBody>
          <a:bodyPr/>
          <a:lstStyle/>
          <a:p>
            <a:r>
              <a:rPr lang="cs-CZ" dirty="0" smtClean="0"/>
              <a:t>Podstata výkonových ukazatelů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informace se stává </a:t>
            </a:r>
            <a:r>
              <a:rPr lang="cs-CZ" b="1" dirty="0" smtClean="0"/>
              <a:t>výkonovým ukazatelem</a:t>
            </a:r>
            <a:r>
              <a:rPr lang="cs-CZ" i="1" dirty="0" smtClean="0"/>
              <a:t>, </a:t>
            </a:r>
            <a:r>
              <a:rPr lang="cs-CZ" b="1" dirty="0" smtClean="0"/>
              <a:t>pokud umožňuje vyjádřit míru naplňování konkrétních cílů – </a:t>
            </a:r>
            <a:r>
              <a:rPr lang="cs-CZ" i="1" dirty="0" smtClean="0"/>
              <a:t>výkonové ukazatele jako měřítko úspěšnosti (jakékoli) strategie</a:t>
            </a:r>
          </a:p>
          <a:p>
            <a:r>
              <a:rPr lang="cs-CZ" dirty="0" smtClean="0"/>
              <a:t>výkonové ukazatele ve vysokém školství – nejčastěji se posuzují </a:t>
            </a:r>
            <a:r>
              <a:rPr lang="cs-CZ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výkony jednotlivých institucí</a:t>
            </a:r>
            <a:r>
              <a:rPr lang="cs-CZ" dirty="0" smtClean="0"/>
              <a:t> (vzhledem k systémovým </a:t>
            </a:r>
            <a:r>
              <a:rPr lang="cs-CZ" dirty="0" err="1" smtClean="0"/>
              <a:t>benchmarkům</a:t>
            </a:r>
            <a:r>
              <a:rPr lang="cs-CZ" dirty="0" smtClean="0"/>
              <a:t> a/nebo k misi cílům instituce)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0C64C0-E78B-4E98-A001-456E8CA8F46D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Výkonové ukazatele pro systémy VŠ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0C64C0-E78B-4E98-A001-456E8CA8F46D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204864"/>
            <a:ext cx="4248472" cy="1742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984" y="4077072"/>
            <a:ext cx="4464496" cy="2641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délník 9"/>
          <p:cNvSpPr/>
          <p:nvPr/>
        </p:nvSpPr>
        <p:spPr>
          <a:xfrm>
            <a:off x="251520" y="2204864"/>
            <a:ext cx="41764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Zejm. v poslední době:  </a:t>
            </a:r>
            <a:r>
              <a:rPr lang="cs-CZ" b="1" dirty="0" smtClean="0"/>
              <a:t>komparace výkonů  celých VŠ systémů </a:t>
            </a:r>
            <a:r>
              <a:rPr lang="cs-CZ" dirty="0" smtClean="0"/>
              <a:t>a stanovování </a:t>
            </a:r>
            <a:r>
              <a:rPr lang="cs-CZ" b="1" dirty="0" smtClean="0"/>
              <a:t>systémových cílů </a:t>
            </a:r>
            <a:r>
              <a:rPr lang="cs-CZ" dirty="0" smtClean="0"/>
              <a:t>(OECD, Boloňský proces, iniciativy Evropské komise </a:t>
            </a:r>
            <a:r>
              <a:rPr lang="cs-CZ" dirty="0" err="1" smtClean="0"/>
              <a:t>etc</a:t>
            </a:r>
            <a:r>
              <a:rPr lang="cs-CZ" dirty="0" smtClean="0"/>
              <a:t>.)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Záměr MŠMT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2143116"/>
            <a:ext cx="8496944" cy="4143404"/>
          </a:xfrm>
        </p:spPr>
        <p:txBody>
          <a:bodyPr/>
          <a:lstStyle/>
          <a:p>
            <a:r>
              <a:rPr lang="cs-CZ" dirty="0" smtClean="0"/>
              <a:t>využívat výkonové ukazatele při </a:t>
            </a:r>
            <a:r>
              <a:rPr lang="cs-CZ" b="1" dirty="0" smtClean="0"/>
              <a:t>vymezování cílů </a:t>
            </a:r>
            <a:r>
              <a:rPr lang="cs-CZ" dirty="0" smtClean="0"/>
              <a:t>a průběžném </a:t>
            </a:r>
            <a:r>
              <a:rPr lang="cs-CZ" b="1" dirty="0" smtClean="0"/>
              <a:t>vyhodnocování </a:t>
            </a:r>
            <a:r>
              <a:rPr lang="cs-CZ" dirty="0" smtClean="0"/>
              <a:t>vysokoškolské politiky na úrovni systému: těsná vazba na </a:t>
            </a:r>
            <a:r>
              <a:rPr lang="cs-CZ" i="1" dirty="0" smtClean="0"/>
              <a:t>Dlouhodobý záměr MŠMT 2011 – 2015</a:t>
            </a:r>
          </a:p>
          <a:p>
            <a:r>
              <a:rPr lang="cs-CZ" dirty="0" smtClean="0"/>
              <a:t>motivovat vysoké školy k využívání ukazatelů výkonu ve strategickém řízení instituce: zejm. </a:t>
            </a:r>
            <a:r>
              <a:rPr lang="cs-CZ" b="1" dirty="0" smtClean="0"/>
              <a:t>Institucionální rozvojový plán </a:t>
            </a:r>
            <a:r>
              <a:rPr lang="cs-CZ" dirty="0" smtClean="0"/>
              <a:t>VVŠ s těsnou vazbou na její dlouhodobý záměr a aktualizace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0C64C0-E78B-4E98-A001-456E8CA8F46D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63" y="1143000"/>
            <a:ext cx="8229600" cy="1133872"/>
          </a:xfrm>
        </p:spPr>
        <p:txBody>
          <a:bodyPr/>
          <a:lstStyle/>
          <a:p>
            <a:r>
              <a:rPr lang="cs-CZ" dirty="0" smtClean="0"/>
              <a:t>Vztah systémových a institucionálních ukazatelů výkonu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2492896"/>
            <a:ext cx="8496944" cy="3744416"/>
          </a:xfrm>
        </p:spPr>
        <p:txBody>
          <a:bodyPr/>
          <a:lstStyle/>
          <a:p>
            <a:pPr marL="266700" indent="-266700"/>
            <a:r>
              <a:rPr lang="cs-CZ" sz="3000" b="1" dirty="0" smtClean="0"/>
              <a:t>rozdílné sady ukazatelů pro rozdílné účely</a:t>
            </a:r>
            <a:r>
              <a:rPr lang="cs-CZ" sz="3000" dirty="0" smtClean="0"/>
              <a:t>: smyslem není jedna univerzální soustava závazná pro všechny VŠ!</a:t>
            </a:r>
          </a:p>
          <a:p>
            <a:pPr marL="361950" indent="-361950">
              <a:buNone/>
            </a:pPr>
            <a:r>
              <a:rPr lang="cs-CZ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1) Institucionální ukazatele výkonu </a:t>
            </a:r>
            <a:r>
              <a:rPr lang="cs-CZ" sz="3000" i="1" dirty="0" smtClean="0"/>
              <a:t>– </a:t>
            </a:r>
            <a:r>
              <a:rPr lang="cs-CZ" sz="3000" dirty="0" smtClean="0"/>
              <a:t>každá VŠ popíše své rozvojové cíle unikátní sadou ukazatelů </a:t>
            </a:r>
          </a:p>
          <a:p>
            <a:pPr marL="361950" indent="-361950">
              <a:buNone/>
            </a:pPr>
            <a:r>
              <a:rPr lang="cs-CZ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2) Systémové ukazatele výkonu </a:t>
            </a:r>
            <a:r>
              <a:rPr lang="cs-CZ" sz="3000" dirty="0" smtClean="0"/>
              <a:t>– vyjádří rozvojové cíle pro systém VŠ v České republice </a:t>
            </a:r>
            <a:r>
              <a:rPr lang="cs-CZ" sz="3000" b="1" dirty="0" smtClean="0"/>
              <a:t>jako celek</a:t>
            </a:r>
          </a:p>
          <a:p>
            <a:pPr marL="361950" indent="-361950">
              <a:buNone/>
            </a:pPr>
            <a:endParaRPr lang="cs-CZ" sz="2800" b="1" dirty="0" smtClean="0"/>
          </a:p>
          <a:p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0C64C0-E78B-4E98-A001-456E8CA8F46D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>
          <a:xfrm>
            <a:off x="428625" y="3214688"/>
            <a:ext cx="8229600" cy="714375"/>
          </a:xfrm>
        </p:spPr>
        <p:txBody>
          <a:bodyPr/>
          <a:lstStyle/>
          <a:p>
            <a:pPr>
              <a:defRPr/>
            </a:pPr>
            <a:r>
              <a:rPr lang="cs-CZ" sz="3600" b="1" dirty="0" smtClean="0">
                <a:solidFill>
                  <a:schemeClr val="tx2">
                    <a:lumMod val="75000"/>
                  </a:schemeClr>
                </a:solidFill>
              </a:rPr>
              <a:t>2.</a:t>
            </a:r>
            <a:r>
              <a:rPr lang="cs-CZ" sz="3600" b="1" dirty="0" smtClean="0"/>
              <a:t> Návrh systémových ukazatelů výkonu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26632D-AD9B-4E5C-AB4F-7336CFB9C062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>
          <a:xfrm>
            <a:off x="251520" y="1143000"/>
            <a:ext cx="8478143" cy="714375"/>
          </a:xfrm>
        </p:spPr>
        <p:txBody>
          <a:bodyPr/>
          <a:lstStyle/>
          <a:p>
            <a:r>
              <a:rPr lang="cs-CZ" dirty="0" smtClean="0"/>
              <a:t>Východiska pro návrh indikátorů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>
          <a:xfrm>
            <a:off x="457200" y="2143125"/>
            <a:ext cx="8229600" cy="4143375"/>
          </a:xfrm>
        </p:spPr>
        <p:txBody>
          <a:bodyPr/>
          <a:lstStyle/>
          <a:p>
            <a:r>
              <a:rPr lang="cs-CZ" dirty="0" smtClean="0"/>
              <a:t>účel a relevance indikátorů: upřesnění cílů a monitoring naplňování </a:t>
            </a:r>
            <a:r>
              <a:rPr lang="cs-CZ" i="1" dirty="0" smtClean="0"/>
              <a:t>Dlouhodobého záměru MŠMT 2011 – 2015</a:t>
            </a:r>
            <a:r>
              <a:rPr lang="cs-CZ" dirty="0" smtClean="0"/>
              <a:t> </a:t>
            </a:r>
          </a:p>
          <a:p>
            <a:pPr lvl="0"/>
            <a:r>
              <a:rPr lang="cs-CZ" dirty="0" smtClean="0"/>
              <a:t>rozumné množství vyvážených indikátorů</a:t>
            </a:r>
          </a:p>
          <a:p>
            <a:r>
              <a:rPr lang="cs-CZ" dirty="0" smtClean="0"/>
              <a:t>dosažitelnost a ověřitelnost zdrojových dat</a:t>
            </a:r>
          </a:p>
          <a:p>
            <a:pPr lvl="0"/>
            <a:r>
              <a:rPr lang="cs-CZ" dirty="0" smtClean="0"/>
              <a:t>mezinárodní srovnatelnost</a:t>
            </a:r>
          </a:p>
          <a:p>
            <a:endParaRPr lang="cs-CZ" dirty="0" smtClean="0"/>
          </a:p>
          <a:p>
            <a:endParaRPr lang="cs-CZ" b="1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DBC791-2C7E-47DC-867E-416D7BBF3DE7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MT motiv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1620</TotalTime>
  <Words>568</Words>
  <Application>Microsoft Office PowerPoint</Application>
  <PresentationFormat>Předvádění na obrazovce (4:3)</PresentationFormat>
  <Paragraphs>83</Paragraphs>
  <Slides>14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MSMT motiv</vt:lpstr>
      <vt:lpstr>Indikátory naplňování Dlouhodobého záměru MŠMT       na období 2011 – 2015 </vt:lpstr>
      <vt:lpstr>Obsah prezentace</vt:lpstr>
      <vt:lpstr>1. K čemu potřebujeme systémové ukazatele výkonu?</vt:lpstr>
      <vt:lpstr>Podstata výkonových ukazatelů</vt:lpstr>
      <vt:lpstr>Výkonové ukazatele pro systémy VŠ</vt:lpstr>
      <vt:lpstr>Záměr MŠMT</vt:lpstr>
      <vt:lpstr>Vztah systémových a institucionálních ukazatelů výkonu</vt:lpstr>
      <vt:lpstr>2. Návrh systémových ukazatelů výkonu</vt:lpstr>
      <vt:lpstr>Východiska pro návrh indikátorů</vt:lpstr>
      <vt:lpstr>Návrh systémových ukazatelů</vt:lpstr>
      <vt:lpstr>3. Výhledy</vt:lpstr>
      <vt:lpstr>Aktuální termíny</vt:lpstr>
      <vt:lpstr>Dlouhodobé cíle</vt:lpstr>
      <vt:lpstr>Snímek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vancurovai</dc:creator>
  <cp:lastModifiedBy>cernikovskyp</cp:lastModifiedBy>
  <cp:revision>301</cp:revision>
  <dcterms:created xsi:type="dcterms:W3CDTF">2008-12-03T13:07:28Z</dcterms:created>
  <dcterms:modified xsi:type="dcterms:W3CDTF">2011-09-29T13:54:06Z</dcterms:modified>
</cp:coreProperties>
</file>