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notesSlides/notesSlide1.xml" ContentType="application/vnd.openxmlformats-officedocument.presentationml.notesSlide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notesSlides/notesSlide2.xml" ContentType="application/vnd.openxmlformats-officedocument.presentationml.notesSlide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notesSlides/notesSlide3.xml" ContentType="application/vnd.openxmlformats-officedocument.presentationml.notesSlide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notesSlides/notesSlide4.xml" ContentType="application/vnd.openxmlformats-officedocument.presentationml.notesSlide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notesSlides/notesSlide5.xml" ContentType="application/vnd.openxmlformats-officedocument.presentationml.notesSlide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notesSlides/notesSlide6.xml" ContentType="application/vnd.openxmlformats-officedocument.presentationml.notesSlide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notesSlides/notesSlide7.xml" ContentType="application/vnd.openxmlformats-officedocument.presentationml.notesSlide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notesSlides/notesSlide8.xml" ContentType="application/vnd.openxmlformats-officedocument.presentationml.notesSlide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notesSlides/notesSlide9.xml" ContentType="application/vnd.openxmlformats-officedocument.presentationml.notesSlide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notesSlides/notesSlide10.xml" ContentType="application/vnd.openxmlformats-officedocument.presentationml.notesSlide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735763" cy="98663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2023" autoAdjust="0"/>
  </p:normalViewPr>
  <p:slideViewPr>
    <p:cSldViewPr>
      <p:cViewPr>
        <p:scale>
          <a:sx n="70" d="100"/>
          <a:sy n="70" d="100"/>
        </p:scale>
        <p:origin x="-1386" y="-18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946" y="-90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16576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Kulatý stůl k individuálnímu projektu národnímu Stáže ve firmách - vzdělávání praxí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428749" y="0"/>
            <a:ext cx="2305455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18.10.2011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Fond dalšího vzdělávání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8D9ED-0991-4115-B5BC-C8C8FC215B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6071675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Kulatý stůl k individuálnímu projektu národnímu Stáže ve firmách - vzdělávání praxí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Fond dalšího vzdělávání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D3B329-62A9-4807-99AD-55FC7FD510E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5821215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3B329-62A9-4807-99AD-55FC7FD510E0}" type="slidenum">
              <a:rPr lang="cs-CZ" smtClean="0"/>
              <a:pPr/>
              <a:t>1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Fond dalšího vzdělávání</a:t>
            </a:r>
            <a:endParaRPr lang="cs-CZ"/>
          </a:p>
        </p:txBody>
      </p:sp>
      <p:sp>
        <p:nvSpPr>
          <p:cNvPr id="7" name="Zástupný symbol pro záhlaví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cs-CZ" smtClean="0"/>
              <a:t>Kulatý stůl k individuálnímu projektu národnímu Stáže ve firmách - vzdělávání praxí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57876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3B329-62A9-4807-99AD-55FC7FD510E0}" type="slidenum">
              <a:rPr lang="cs-CZ" smtClean="0"/>
              <a:pPr/>
              <a:t>10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Fond dalšího vzdělávání</a:t>
            </a:r>
            <a:endParaRPr lang="cs-CZ"/>
          </a:p>
        </p:txBody>
      </p:sp>
      <p:sp>
        <p:nvSpPr>
          <p:cNvPr id="7" name="Zástupný symbol pro záhlaví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cs-CZ" smtClean="0"/>
              <a:t>Kulatý stůl k individuálnímu projektu národnímu Stáže ve firmách - vzdělávání praxí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58797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cs-CZ" smtClean="0"/>
              <a:t>Kulatý stůl k individuálnímu projektu národnímu Stáže ve firmách - vzdělávání praxí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Fond dalšího vzdělávání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ED3B329-62A9-4807-99AD-55FC7FD510E0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2031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3B329-62A9-4807-99AD-55FC7FD510E0}" type="slidenum">
              <a:rPr lang="cs-CZ" smtClean="0"/>
              <a:pPr/>
              <a:t>2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Fond dalšího vzdělávání</a:t>
            </a:r>
            <a:endParaRPr lang="cs-CZ"/>
          </a:p>
        </p:txBody>
      </p:sp>
      <p:sp>
        <p:nvSpPr>
          <p:cNvPr id="7" name="Zástupný symbol pro záhlaví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cs-CZ" smtClean="0"/>
              <a:t>Kulatý stůl k individuálnímu projektu národnímu Stáže ve firmách - vzdělávání praxí</a:t>
            </a:r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3B329-62A9-4807-99AD-55FC7FD510E0}" type="slidenum">
              <a:rPr lang="cs-CZ" smtClean="0"/>
              <a:pPr/>
              <a:t>3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Fond dalšího vzdělávání</a:t>
            </a:r>
            <a:endParaRPr lang="cs-CZ"/>
          </a:p>
        </p:txBody>
      </p:sp>
      <p:sp>
        <p:nvSpPr>
          <p:cNvPr id="7" name="Zástupný symbol pro záhlaví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cs-CZ" dirty="0" smtClean="0"/>
              <a:t>Kulatý stůl k individuálnímu projektu národnímu Stáže ve firmách - vzdělávání praxí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1670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3B329-62A9-4807-99AD-55FC7FD510E0}" type="slidenum">
              <a:rPr lang="cs-CZ" smtClean="0"/>
              <a:pPr/>
              <a:t>4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Fond dalšího vzdělávání</a:t>
            </a:r>
            <a:endParaRPr lang="cs-CZ"/>
          </a:p>
        </p:txBody>
      </p:sp>
      <p:sp>
        <p:nvSpPr>
          <p:cNvPr id="7" name="Zástupný symbol pro záhlaví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cs-CZ" smtClean="0"/>
              <a:t>Kulatý stůl k individuálnímu projektu národnímu Stáže ve firmách - vzdělávání praxí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3144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3B329-62A9-4807-99AD-55FC7FD510E0}" type="slidenum">
              <a:rPr lang="cs-CZ" smtClean="0"/>
              <a:pPr/>
              <a:t>5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Fond dalšího vzdělávání</a:t>
            </a:r>
            <a:endParaRPr lang="cs-CZ"/>
          </a:p>
        </p:txBody>
      </p:sp>
      <p:sp>
        <p:nvSpPr>
          <p:cNvPr id="7" name="Zástupný symbol pro záhlaví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cs-CZ" smtClean="0"/>
              <a:t>Kulatý stůl k individuálnímu projektu národnímu Stáže ve firmách - vzdělávání praxí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15284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3B329-62A9-4807-99AD-55FC7FD510E0}" type="slidenum">
              <a:rPr lang="cs-CZ" smtClean="0"/>
              <a:pPr/>
              <a:t>6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Fond dalšího vzdělávání</a:t>
            </a:r>
            <a:endParaRPr lang="cs-CZ"/>
          </a:p>
        </p:txBody>
      </p:sp>
      <p:sp>
        <p:nvSpPr>
          <p:cNvPr id="7" name="Zástupný symbol pro záhlaví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cs-CZ" smtClean="0"/>
              <a:t>Kulatý stůl k individuálnímu projektu národnímu Stáže ve firmách - vzdělávání praxí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72087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3B329-62A9-4807-99AD-55FC7FD510E0}" type="slidenum">
              <a:rPr lang="cs-CZ" smtClean="0"/>
              <a:pPr/>
              <a:t>7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Fond dalšího vzdělávání</a:t>
            </a:r>
            <a:endParaRPr lang="cs-CZ"/>
          </a:p>
        </p:txBody>
      </p:sp>
      <p:sp>
        <p:nvSpPr>
          <p:cNvPr id="7" name="Zástupný symbol pro záhlaví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cs-CZ" smtClean="0"/>
              <a:t>Kulatý stůl k individuálnímu projektu národnímu Stáže ve firmách - vzdělávání praxí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61480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3B329-62A9-4807-99AD-55FC7FD510E0}" type="slidenum">
              <a:rPr lang="cs-CZ" smtClean="0"/>
              <a:pPr/>
              <a:t>8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Fond dalšího vzdělávání</a:t>
            </a:r>
            <a:endParaRPr lang="cs-CZ"/>
          </a:p>
        </p:txBody>
      </p:sp>
      <p:sp>
        <p:nvSpPr>
          <p:cNvPr id="7" name="Zástupný symbol pro záhlaví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cs-CZ" smtClean="0"/>
              <a:t>Kulatý stůl k individuálnímu projektu národnímu Stáže ve firmách - vzdělávání praxí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39019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3B329-62A9-4807-99AD-55FC7FD510E0}" type="slidenum">
              <a:rPr lang="cs-CZ" smtClean="0"/>
              <a:pPr/>
              <a:t>9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Fond dalšího vzdělávání</a:t>
            </a:r>
            <a:endParaRPr lang="cs-CZ"/>
          </a:p>
        </p:txBody>
      </p:sp>
      <p:sp>
        <p:nvSpPr>
          <p:cNvPr id="7" name="Zástupný symbol pro záhlaví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cs-CZ" smtClean="0"/>
              <a:t>Kulatý stůl k individuálnímu projektu národnímu Stáže ve firmách - vzdělávání praxí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5282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8.xml"/><Relationship Id="rId7" Type="http://schemas.openxmlformats.org/officeDocument/2006/relationships/tags" Target="../tags/tag12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10" Type="http://schemas.openxmlformats.org/officeDocument/2006/relationships/image" Target="../media/image2.jpeg"/><Relationship Id="rId4" Type="http://schemas.openxmlformats.org/officeDocument/2006/relationships/tags" Target="../tags/tag9.xml"/><Relationship Id="rId9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7.xml"/><Relationship Id="rId4" Type="http://schemas.openxmlformats.org/officeDocument/2006/relationships/tags" Target="../tags/tag6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2.xml"/><Relationship Id="rId4" Type="http://schemas.openxmlformats.org/officeDocument/2006/relationships/tags" Target="../tags/tag7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2.jpeg"/><Relationship Id="rId5" Type="http://schemas.openxmlformats.org/officeDocument/2006/relationships/tags" Target="../tags/tag17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16.xml"/><Relationship Id="rId9" Type="http://schemas.openxmlformats.org/officeDocument/2006/relationships/tags" Target="../tags/tag2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tags" Target="../tags/tag29.xml"/><Relationship Id="rId3" Type="http://schemas.openxmlformats.org/officeDocument/2006/relationships/tags" Target="../tags/tag24.xml"/><Relationship Id="rId7" Type="http://schemas.openxmlformats.org/officeDocument/2006/relationships/tags" Target="../tags/tag28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10" Type="http://schemas.openxmlformats.org/officeDocument/2006/relationships/image" Target="../media/image2.jpeg"/><Relationship Id="rId4" Type="http://schemas.openxmlformats.org/officeDocument/2006/relationships/tags" Target="../tags/tag25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43.xml"/><Relationship Id="rId3" Type="http://schemas.openxmlformats.org/officeDocument/2006/relationships/tags" Target="../tags/tag38.xml"/><Relationship Id="rId7" Type="http://schemas.openxmlformats.org/officeDocument/2006/relationships/tags" Target="../tags/tag42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7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835696" y="1628800"/>
            <a:ext cx="4896544" cy="2520280"/>
          </a:xfrm>
        </p:spPr>
        <p:txBody>
          <a:bodyPr/>
          <a:lstStyle>
            <a:lvl1pPr algn="r">
              <a:defRPr b="1">
                <a:latin typeface="PT Sans" pitchFamily="34" charset="-18"/>
              </a:defRPr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278601" y="4149080"/>
            <a:ext cx="2453639" cy="1021804"/>
          </a:xfrm>
        </p:spPr>
        <p:txBody>
          <a:bodyPr>
            <a:noAutofit/>
          </a:bodyPr>
          <a:lstStyle>
            <a:lvl1pPr marL="0" indent="0" algn="r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15" y="1556792"/>
            <a:ext cx="4278601" cy="4581128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520" y="457405"/>
            <a:ext cx="1606296" cy="432816"/>
          </a:xfrm>
          <a:prstGeom prst="rect">
            <a:avLst/>
          </a:prstGeom>
        </p:spPr>
      </p:pic>
      <p:cxnSp>
        <p:nvCxnSpPr>
          <p:cNvPr id="10" name="Přímá spojnice 9"/>
          <p:cNvCxnSpPr/>
          <p:nvPr userDrawn="1">
            <p:custDataLst>
              <p:tags r:id="rId5"/>
            </p:custDataLst>
          </p:nvPr>
        </p:nvCxnSpPr>
        <p:spPr>
          <a:xfrm>
            <a:off x="6876256" y="1628800"/>
            <a:ext cx="0" cy="453650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ástupný symbol pro datum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7334944" y="6376243"/>
            <a:ext cx="2133600" cy="365125"/>
          </a:xfrm>
        </p:spPr>
        <p:txBody>
          <a:bodyPr/>
          <a:lstStyle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PT Sans" pitchFamily="34" charset="-18"/>
              </a:defRPr>
            </a:lvl1pPr>
          </a:lstStyle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12" name="Zástupný symbol pro zápatí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52264" y="6165304"/>
            <a:ext cx="2895600" cy="556171"/>
          </a:xfrm>
        </p:spPr>
        <p:txBody>
          <a:bodyPr anchor="t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PT Sans" pitchFamily="34" charset="-18"/>
              </a:defRPr>
            </a:lvl1pPr>
          </a:lstStyle>
          <a:p>
            <a:r>
              <a:rPr lang="cs-CZ" dirty="0" smtClean="0"/>
              <a:t>FOND DALŠÍHO VZDĚLÁVÁNÍ</a:t>
            </a:r>
          </a:p>
          <a:p>
            <a:r>
              <a:rPr lang="cs-CZ" sz="1050" dirty="0" smtClean="0"/>
              <a:t>Stroupežnického 30, 150 00 Praha 5</a:t>
            </a:r>
          </a:p>
          <a:p>
            <a:r>
              <a:rPr lang="cs-CZ" sz="1050" dirty="0" smtClean="0"/>
              <a:t>http://www.fonddv.cz</a:t>
            </a:r>
            <a:endParaRPr lang="cs-CZ" sz="1050" dirty="0"/>
          </a:p>
        </p:txBody>
      </p:sp>
    </p:spTree>
    <p:extLst>
      <p:ext uri="{BB962C8B-B14F-4D97-AF65-F5344CB8AC3E}">
        <p14:creationId xmlns:p14="http://schemas.microsoft.com/office/powerpoint/2010/main" val="3538875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8997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940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55018"/>
            <a:ext cx="6059016" cy="1301774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600200"/>
            <a:ext cx="6059016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7334944" y="6376243"/>
            <a:ext cx="2133600" cy="365125"/>
          </a:xfrm>
        </p:spPr>
        <p:txBody>
          <a:bodyPr/>
          <a:lstStyle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PT Sans" pitchFamily="34" charset="-18"/>
              </a:defRPr>
            </a:lvl1pPr>
          </a:lstStyle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52264" y="6165304"/>
            <a:ext cx="2895600" cy="556171"/>
          </a:xfrm>
        </p:spPr>
        <p:txBody>
          <a:bodyPr anchor="t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PT Sans" pitchFamily="34" charset="-18"/>
              </a:defRPr>
            </a:lvl1pPr>
          </a:lstStyle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pic>
        <p:nvPicPr>
          <p:cNvPr id="7" name="Obrázek 6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520" y="457405"/>
            <a:ext cx="1606296" cy="432816"/>
          </a:xfrm>
          <a:prstGeom prst="rect">
            <a:avLst/>
          </a:prstGeom>
        </p:spPr>
      </p:pic>
      <p:sp>
        <p:nvSpPr>
          <p:cNvPr id="8" name="Ovál 7"/>
          <p:cNvSpPr/>
          <p:nvPr userDrawn="1">
            <p:custDataLst>
              <p:tags r:id="rId6"/>
            </p:custDataLst>
          </p:nvPr>
        </p:nvSpPr>
        <p:spPr>
          <a:xfrm>
            <a:off x="6660000" y="404664"/>
            <a:ext cx="360040" cy="36004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2" name="Přímá spojnice 11"/>
          <p:cNvCxnSpPr/>
          <p:nvPr userDrawn="1">
            <p:custDataLst>
              <p:tags r:id="rId7"/>
            </p:custDataLst>
          </p:nvPr>
        </p:nvCxnSpPr>
        <p:spPr>
          <a:xfrm>
            <a:off x="6836448" y="-387424"/>
            <a:ext cx="1" cy="8203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ástupný symbol pro číslo snímku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636984" y="404664"/>
            <a:ext cx="383288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PT Sans" pitchFamily="34" charset="-18"/>
              </a:defRPr>
            </a:lvl1pPr>
          </a:lstStyle>
          <a:p>
            <a:fld id="{2F8F3FC0-8EF6-4F52-95D1-C5782BDE62DD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6" name="Přímá spojnice 15"/>
          <p:cNvCxnSpPr/>
          <p:nvPr userDrawn="1">
            <p:custDataLst>
              <p:tags r:id="rId9"/>
            </p:custDataLst>
          </p:nvPr>
        </p:nvCxnSpPr>
        <p:spPr>
          <a:xfrm>
            <a:off x="6876256" y="1628800"/>
            <a:ext cx="0" cy="453650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796402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55018"/>
            <a:ext cx="6059016" cy="1301774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9" name="Zástupný symbol pro obsah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600200"/>
            <a:ext cx="8147248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10" name="Zástupný symbol pro datum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7334944" y="6376243"/>
            <a:ext cx="2133600" cy="365125"/>
          </a:xfrm>
        </p:spPr>
        <p:txBody>
          <a:bodyPr/>
          <a:lstStyle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PT Sans" pitchFamily="34" charset="-18"/>
              </a:defRPr>
            </a:lvl1pPr>
          </a:lstStyle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11" name="Zástupný symbol pro zápatí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52264" y="6165304"/>
            <a:ext cx="2895600" cy="556171"/>
          </a:xfrm>
        </p:spPr>
        <p:txBody>
          <a:bodyPr anchor="t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PT Sans" pitchFamily="34" charset="-18"/>
              </a:defRPr>
            </a:lvl1pPr>
          </a:lstStyle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pic>
        <p:nvPicPr>
          <p:cNvPr id="12" name="Obrázek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520" y="457405"/>
            <a:ext cx="1606296" cy="432816"/>
          </a:xfrm>
          <a:prstGeom prst="rect">
            <a:avLst/>
          </a:prstGeom>
        </p:spPr>
      </p:pic>
      <p:sp>
        <p:nvSpPr>
          <p:cNvPr id="13" name="Ovál 12"/>
          <p:cNvSpPr/>
          <p:nvPr userDrawn="1">
            <p:custDataLst>
              <p:tags r:id="rId6"/>
            </p:custDataLst>
          </p:nvPr>
        </p:nvSpPr>
        <p:spPr>
          <a:xfrm>
            <a:off x="6660000" y="404664"/>
            <a:ext cx="360040" cy="36004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4" name="Přímá spojnice 13"/>
          <p:cNvCxnSpPr/>
          <p:nvPr userDrawn="1">
            <p:custDataLst>
              <p:tags r:id="rId7"/>
            </p:custDataLst>
          </p:nvPr>
        </p:nvCxnSpPr>
        <p:spPr>
          <a:xfrm>
            <a:off x="6836448" y="-387424"/>
            <a:ext cx="1" cy="8203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ástupný symbol pro číslo snímku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636984" y="404664"/>
            <a:ext cx="383288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PT Sans" pitchFamily="34" charset="-18"/>
              </a:defRPr>
            </a:lvl1pPr>
          </a:lstStyle>
          <a:p>
            <a:fld id="{2F8F3FC0-8EF6-4F52-95D1-C5782BDE62DD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106569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98918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009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795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02516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0006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8135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FOND DALŠÍHO VZDĚLÁVÁNÍ Stroupežnického 30, 150 00 Praha 5 http://www.fonddv.cz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8F3FC0-8EF6-4F52-95D1-C5782BDE62D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8268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3200" b="1" kern="1200">
          <a:solidFill>
            <a:schemeClr val="accent1">
              <a:lumMod val="75000"/>
            </a:schemeClr>
          </a:solidFill>
          <a:latin typeface="PT Sans" pitchFamily="34" charset="-18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50000"/>
              <a:lumOff val="50000"/>
            </a:schemeClr>
          </a:solidFill>
          <a:latin typeface="PT Sans" pitchFamily="34" charset="-18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50000"/>
              <a:lumOff val="50000"/>
            </a:schemeClr>
          </a:solidFill>
          <a:latin typeface="PT Sans" pitchFamily="34" charset="-18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PT Sans" pitchFamily="34" charset="-18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50000"/>
              <a:lumOff val="50000"/>
            </a:schemeClr>
          </a:solidFill>
          <a:latin typeface="PT Sans" pitchFamily="34" charset="-18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50000"/>
              <a:lumOff val="50000"/>
            </a:schemeClr>
          </a:solidFill>
          <a:latin typeface="PT Sans" pitchFamily="34" charset="-18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7" Type="http://schemas.openxmlformats.org/officeDocument/2006/relationships/notesSlide" Target="../notesSlides/notesSlide1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77.xml"/><Relationship Id="rId4" Type="http://schemas.openxmlformats.org/officeDocument/2006/relationships/tags" Target="../tags/tag7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3" Type="http://schemas.openxmlformats.org/officeDocument/2006/relationships/tags" Target="../tags/tag144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6" Type="http://schemas.openxmlformats.org/officeDocument/2006/relationships/tags" Target="../tags/tag147.xml"/><Relationship Id="rId5" Type="http://schemas.openxmlformats.org/officeDocument/2006/relationships/tags" Target="../tags/tag146.xml"/><Relationship Id="rId4" Type="http://schemas.openxmlformats.org/officeDocument/2006/relationships/tags" Target="../tags/tag14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150.xml"/><Relationship Id="rId7" Type="http://schemas.openxmlformats.org/officeDocument/2006/relationships/notesSlide" Target="../notesSlides/notesSlide11.xml"/><Relationship Id="rId2" Type="http://schemas.openxmlformats.org/officeDocument/2006/relationships/tags" Target="../tags/tag149.xml"/><Relationship Id="rId1" Type="http://schemas.openxmlformats.org/officeDocument/2006/relationships/tags" Target="../tags/tag148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152.xml"/><Relationship Id="rId4" Type="http://schemas.openxmlformats.org/officeDocument/2006/relationships/tags" Target="../tags/tag15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3" Type="http://schemas.openxmlformats.org/officeDocument/2006/relationships/tags" Target="../tags/tag80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3" Type="http://schemas.openxmlformats.org/officeDocument/2006/relationships/tags" Target="../tags/tag86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3" Type="http://schemas.openxmlformats.org/officeDocument/2006/relationships/tags" Target="../tags/tag92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3" Type="http://schemas.openxmlformats.org/officeDocument/2006/relationships/tags" Target="../tags/tag98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tags" Target="../tags/tag9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09.xml"/><Relationship Id="rId13" Type="http://schemas.openxmlformats.org/officeDocument/2006/relationships/tags" Target="../tags/tag114.xml"/><Relationship Id="rId18" Type="http://schemas.openxmlformats.org/officeDocument/2006/relationships/tags" Target="../tags/tag119.xml"/><Relationship Id="rId3" Type="http://schemas.openxmlformats.org/officeDocument/2006/relationships/tags" Target="../tags/tag104.xml"/><Relationship Id="rId21" Type="http://schemas.openxmlformats.org/officeDocument/2006/relationships/tags" Target="../tags/tag122.xml"/><Relationship Id="rId7" Type="http://schemas.openxmlformats.org/officeDocument/2006/relationships/tags" Target="../tags/tag108.xml"/><Relationship Id="rId12" Type="http://schemas.openxmlformats.org/officeDocument/2006/relationships/tags" Target="../tags/tag113.xml"/><Relationship Id="rId17" Type="http://schemas.openxmlformats.org/officeDocument/2006/relationships/tags" Target="../tags/tag118.xml"/><Relationship Id="rId2" Type="http://schemas.openxmlformats.org/officeDocument/2006/relationships/tags" Target="../tags/tag103.xml"/><Relationship Id="rId16" Type="http://schemas.openxmlformats.org/officeDocument/2006/relationships/tags" Target="../tags/tag117.xml"/><Relationship Id="rId20" Type="http://schemas.openxmlformats.org/officeDocument/2006/relationships/tags" Target="../tags/tag121.xml"/><Relationship Id="rId1" Type="http://schemas.openxmlformats.org/officeDocument/2006/relationships/tags" Target="../tags/tag102.xml"/><Relationship Id="rId6" Type="http://schemas.openxmlformats.org/officeDocument/2006/relationships/tags" Target="../tags/tag107.xml"/><Relationship Id="rId11" Type="http://schemas.openxmlformats.org/officeDocument/2006/relationships/tags" Target="../tags/tag112.xml"/><Relationship Id="rId24" Type="http://schemas.openxmlformats.org/officeDocument/2006/relationships/notesSlide" Target="../notesSlides/notesSlide6.xml"/><Relationship Id="rId5" Type="http://schemas.openxmlformats.org/officeDocument/2006/relationships/tags" Target="../tags/tag106.xml"/><Relationship Id="rId15" Type="http://schemas.openxmlformats.org/officeDocument/2006/relationships/tags" Target="../tags/tag116.xml"/><Relationship Id="rId23" Type="http://schemas.openxmlformats.org/officeDocument/2006/relationships/slideLayout" Target="../slideLayouts/slideLayout3.xml"/><Relationship Id="rId10" Type="http://schemas.openxmlformats.org/officeDocument/2006/relationships/tags" Target="../tags/tag111.xml"/><Relationship Id="rId19" Type="http://schemas.openxmlformats.org/officeDocument/2006/relationships/tags" Target="../tags/tag120.xml"/><Relationship Id="rId4" Type="http://schemas.openxmlformats.org/officeDocument/2006/relationships/tags" Target="../tags/tag105.xml"/><Relationship Id="rId9" Type="http://schemas.openxmlformats.org/officeDocument/2006/relationships/tags" Target="../tags/tag110.xml"/><Relationship Id="rId14" Type="http://schemas.openxmlformats.org/officeDocument/2006/relationships/tags" Target="../tags/tag115.xml"/><Relationship Id="rId22" Type="http://schemas.openxmlformats.org/officeDocument/2006/relationships/tags" Target="../tags/tag12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3" Type="http://schemas.openxmlformats.org/officeDocument/2006/relationships/tags" Target="../tags/tag126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tags" Target="../tags/tag129.xml"/><Relationship Id="rId5" Type="http://schemas.openxmlformats.org/officeDocument/2006/relationships/tags" Target="../tags/tag128.xml"/><Relationship Id="rId4" Type="http://schemas.openxmlformats.org/officeDocument/2006/relationships/tags" Target="../tags/tag12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3" Type="http://schemas.openxmlformats.org/officeDocument/2006/relationships/tags" Target="../tags/tag132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6" Type="http://schemas.openxmlformats.org/officeDocument/2006/relationships/tags" Target="../tags/tag135.xml"/><Relationship Id="rId5" Type="http://schemas.openxmlformats.org/officeDocument/2006/relationships/tags" Target="../tags/tag134.xml"/><Relationship Id="rId4" Type="http://schemas.openxmlformats.org/officeDocument/2006/relationships/tags" Target="../tags/tag13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3" Type="http://schemas.openxmlformats.org/officeDocument/2006/relationships/tags" Target="../tags/tag138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tags" Target="../tags/tag141.xml"/><Relationship Id="rId5" Type="http://schemas.openxmlformats.org/officeDocument/2006/relationships/tags" Target="../tags/tag140.xml"/><Relationship Id="rId4" Type="http://schemas.openxmlformats.org/officeDocument/2006/relationships/tags" Target="../tags/tag1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cs-CZ" dirty="0" smtClean="0"/>
              <a:t>Stáže ve firmách -</a:t>
            </a:r>
            <a:br>
              <a:rPr lang="cs-CZ" dirty="0" smtClean="0"/>
            </a:br>
            <a:r>
              <a:rPr lang="cs-CZ" dirty="0" smtClean="0"/>
              <a:t>vzdělávání praxí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cs-CZ" dirty="0" smtClean="0"/>
              <a:t>Kulatý stůl s odbornou veřejností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742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cs-CZ" dirty="0" smtClean="0"/>
              <a:t>Rizika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Nedostatečná síť poskytovatelů stáží</a:t>
            </a:r>
          </a:p>
          <a:p>
            <a:r>
              <a:rPr lang="cs-CZ" dirty="0" smtClean="0"/>
              <a:t>Riziko zneužití poskytnutých finančních prostředků</a:t>
            </a:r>
          </a:p>
          <a:p>
            <a:r>
              <a:rPr lang="cs-CZ" dirty="0" smtClean="0"/>
              <a:t>Riziko nízké kvality poskytovaných stáží a nedodržování podmínek poskytování stáže </a:t>
            </a:r>
          </a:p>
          <a:p>
            <a:r>
              <a:rPr lang="cs-CZ" dirty="0" smtClean="0"/>
              <a:t>Riziko nízké aktivity regionálních kontaktních center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10</a:t>
            </a:fld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9274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cs-CZ" dirty="0" smtClean="0"/>
              <a:t>Děkujeme za vaši pozornost</a:t>
            </a:r>
            <a:endParaRPr lang="cs-CZ" dirty="0"/>
          </a:p>
        </p:txBody>
      </p:sp>
      <p:sp>
        <p:nvSpPr>
          <p:cNvPr id="7" name="Podnadpis 6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cs-CZ" dirty="0" smtClean="0"/>
              <a:t>info@fonddv.cz</a:t>
            </a:r>
          </a:p>
          <a:p>
            <a:r>
              <a:rPr lang="cs-CZ" dirty="0" smtClean="0"/>
              <a:t>kacer@fonddv.cz</a:t>
            </a:r>
          </a:p>
          <a:p>
            <a:r>
              <a:rPr lang="cs-CZ" dirty="0" smtClean="0"/>
              <a:t>burgstaller@fonddv.cz</a:t>
            </a:r>
          </a:p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125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cs-CZ" dirty="0" smtClean="0"/>
              <a:t>Fond dalšího vzdělávání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cs-CZ" dirty="0" smtClean="0"/>
              <a:t>Přímo řízená organizace Ministerstva práce a sociálních věcí (MPSV)</a:t>
            </a:r>
          </a:p>
          <a:p>
            <a:r>
              <a:rPr lang="cs-CZ" dirty="0" smtClean="0"/>
              <a:t>Nástupnická organizace Institutu výchovy bezpečnosti práce (IVBP)</a:t>
            </a:r>
          </a:p>
          <a:p>
            <a:r>
              <a:rPr lang="cs-CZ" dirty="0" smtClean="0"/>
              <a:t>Odborná činnost v oblasti vzdělávání a zaměstnanosti</a:t>
            </a:r>
          </a:p>
          <a:p>
            <a:r>
              <a:rPr lang="cs-CZ" dirty="0" smtClean="0"/>
              <a:t>Sídlo Brno, detašované pracoviště Praha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2</a:t>
            </a:fld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1526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cs-CZ" dirty="0" smtClean="0"/>
              <a:t>Základní informace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 smtClean="0"/>
              <a:t>Předkladatel projektu: </a:t>
            </a:r>
            <a:r>
              <a:rPr lang="cs-CZ" dirty="0" smtClean="0"/>
              <a:t>Fond dalšího vzdělávání</a:t>
            </a:r>
          </a:p>
          <a:p>
            <a:r>
              <a:rPr lang="cs-CZ" b="1" dirty="0" smtClean="0"/>
              <a:t>Projektový záměr: </a:t>
            </a:r>
            <a:r>
              <a:rPr lang="cs-CZ" dirty="0"/>
              <a:t>Hlavním cílem projektu je zavedení systému dalšího vzdělávání ve firmách formou stáží,  vytvoření nástrojů pro jejich efektivní poskytování a jejich pilotní ověření.</a:t>
            </a:r>
          </a:p>
          <a:p>
            <a:r>
              <a:rPr lang="cs-CZ" b="1" dirty="0" smtClean="0"/>
              <a:t>Operační program: </a:t>
            </a:r>
            <a:r>
              <a:rPr lang="cs-CZ" dirty="0" smtClean="0"/>
              <a:t>Operační program Vzdělávání pro konkurenceschopnost (OP VK), prioritní osa 3 Další vzdělávání, oblast podpory 3.1 Individuální další vzdělávání.</a:t>
            </a:r>
          </a:p>
          <a:p>
            <a:r>
              <a:rPr lang="cs-CZ" b="1" dirty="0" smtClean="0"/>
              <a:t>Forma projektu: </a:t>
            </a:r>
            <a:r>
              <a:rPr lang="cs-CZ" dirty="0" smtClean="0"/>
              <a:t>Individuální projekt národní (</a:t>
            </a:r>
            <a:r>
              <a:rPr lang="cs-CZ" dirty="0" err="1" smtClean="0"/>
              <a:t>IPn</a:t>
            </a:r>
            <a:r>
              <a:rPr lang="cs-CZ" dirty="0" smtClean="0"/>
              <a:t>).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3</a:t>
            </a:fld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050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cs-CZ" dirty="0" smtClean="0"/>
              <a:t>Základní informace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cs-CZ" b="1" dirty="0" smtClean="0"/>
              <a:t>Období realizace: </a:t>
            </a:r>
            <a:r>
              <a:rPr lang="cs-CZ" dirty="0" smtClean="0"/>
              <a:t>1. 11. 2011 – 31.3. 2014</a:t>
            </a:r>
          </a:p>
          <a:p>
            <a:r>
              <a:rPr lang="cs-CZ" b="1" dirty="0" smtClean="0"/>
              <a:t>Rozpočet projektu: </a:t>
            </a:r>
            <a:r>
              <a:rPr lang="cs-CZ" dirty="0" smtClean="0"/>
              <a:t>800 mil. Kč</a:t>
            </a:r>
          </a:p>
          <a:p>
            <a:r>
              <a:rPr lang="cs-CZ" b="1" dirty="0" smtClean="0"/>
              <a:t>Průměrný náklad na stáž: </a:t>
            </a:r>
            <a:r>
              <a:rPr lang="cs-CZ" dirty="0" smtClean="0"/>
              <a:t>125 tis. Kč</a:t>
            </a:r>
          </a:p>
          <a:p>
            <a:r>
              <a:rPr lang="cs-CZ" b="1" dirty="0" smtClean="0"/>
              <a:t>Délka stáží: </a:t>
            </a:r>
            <a:r>
              <a:rPr lang="cs-CZ" dirty="0" smtClean="0"/>
              <a:t>1 – 6 měsíců</a:t>
            </a:r>
          </a:p>
          <a:p>
            <a:r>
              <a:rPr lang="cs-CZ" b="1" dirty="0"/>
              <a:t>Počet podpořených osob: </a:t>
            </a:r>
            <a:r>
              <a:rPr lang="cs-CZ" dirty="0"/>
              <a:t>5 000</a:t>
            </a:r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4</a:t>
            </a:fld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9771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cs-CZ" dirty="0" smtClean="0"/>
              <a:t>Cílová skupina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 dirty="0" smtClean="0"/>
              <a:t>Obyvatelé České republiky (ČR),</a:t>
            </a:r>
          </a:p>
          <a:p>
            <a:pPr marL="0" indent="0">
              <a:buNone/>
            </a:pPr>
            <a:r>
              <a:rPr lang="cs-CZ" b="1" dirty="0" smtClean="0"/>
              <a:t>v produktivním věku, s ukončeným vzděláním a trvalým bydlištěm na území ČR, mimo hl. město Praha. 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/>
              <a:t>Největší zájem  o stáž lze očekávat u osob, které mají problém s uplatněním na trhu práce, resp. </a:t>
            </a:r>
            <a:r>
              <a:rPr lang="cs-CZ" dirty="0" smtClean="0"/>
              <a:t>nezaměstnaných, absolventů </a:t>
            </a:r>
          </a:p>
          <a:p>
            <a:pPr>
              <a:buNone/>
            </a:pPr>
            <a:r>
              <a:rPr lang="cs-CZ" dirty="0" smtClean="0"/>
              <a:t>	a osob vracejících </a:t>
            </a:r>
            <a:r>
              <a:rPr lang="cs-CZ" dirty="0"/>
              <a:t>se na trh práce</a:t>
            </a:r>
            <a:r>
              <a:rPr lang="cs-CZ" dirty="0" smtClean="0"/>
              <a:t>.</a:t>
            </a:r>
            <a:endParaRPr lang="cs-CZ" dirty="0"/>
          </a:p>
          <a:p>
            <a:r>
              <a:rPr lang="cs-CZ" dirty="0" smtClean="0"/>
              <a:t>Absorpční kapacita na straně cílové skupiny je dostatečná a je potvrzena Analýzou potřebnosti cílové skupiny.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5</a:t>
            </a:fld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9537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cs-CZ" dirty="0" smtClean="0"/>
              <a:t>Hlavní pilíře projektu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7" name="Zaoblený obdélník 6"/>
          <p:cNvSpPr/>
          <p:nvPr>
            <p:custDataLst>
              <p:tags r:id="rId5"/>
            </p:custDataLst>
          </p:nvPr>
        </p:nvSpPr>
        <p:spPr>
          <a:xfrm>
            <a:off x="6804248" y="4509120"/>
            <a:ext cx="1440160" cy="936104"/>
          </a:xfrm>
          <a:prstGeom prst="roundRect">
            <a:avLst>
              <a:gd name="adj" fmla="val 21781"/>
            </a:avLst>
          </a:prstGeom>
          <a:solidFill>
            <a:schemeClr val="bg1">
              <a:lumMod val="6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bg1"/>
                </a:solidFill>
              </a:rPr>
              <a:t>Poskytování stáží ve firmách</a:t>
            </a:r>
            <a:endParaRPr lang="cs-CZ" sz="1600" b="1" dirty="0">
              <a:solidFill>
                <a:schemeClr val="bg1"/>
              </a:solidFill>
            </a:endParaRPr>
          </a:p>
        </p:txBody>
      </p:sp>
      <p:grpSp>
        <p:nvGrpSpPr>
          <p:cNvPr id="8" name="Skupina 7"/>
          <p:cNvGrpSpPr/>
          <p:nvPr>
            <p:custDataLst>
              <p:tags r:id="rId6"/>
            </p:custDataLst>
          </p:nvPr>
        </p:nvGrpSpPr>
        <p:grpSpPr>
          <a:xfrm>
            <a:off x="6156176" y="2996952"/>
            <a:ext cx="1368152" cy="1512168"/>
            <a:chOff x="6156176" y="2564904"/>
            <a:chExt cx="1368152" cy="1512168"/>
          </a:xfrm>
          <a:solidFill>
            <a:schemeClr val="bg1"/>
          </a:solidFill>
        </p:grpSpPr>
        <p:sp>
          <p:nvSpPr>
            <p:cNvPr id="9" name="Zaoblený obdélník 8"/>
            <p:cNvSpPr/>
            <p:nvPr/>
          </p:nvSpPr>
          <p:spPr>
            <a:xfrm>
              <a:off x="6156176" y="2564904"/>
              <a:ext cx="1296144" cy="1045760"/>
            </a:xfrm>
            <a:prstGeom prst="roundRect">
              <a:avLst>
                <a:gd name="adj" fmla="val 21781"/>
              </a:avLst>
            </a:prstGeom>
            <a:grp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100" dirty="0" smtClean="0">
                  <a:solidFill>
                    <a:schemeClr val="tx1"/>
                  </a:solidFill>
                </a:rPr>
                <a:t>Vytvoření nabídky stáží</a:t>
              </a:r>
              <a:endParaRPr lang="cs-CZ" sz="1100" dirty="0">
                <a:solidFill>
                  <a:schemeClr val="tx1"/>
                </a:solidFill>
              </a:endParaRPr>
            </a:p>
          </p:txBody>
        </p:sp>
        <p:cxnSp>
          <p:nvCxnSpPr>
            <p:cNvPr id="10" name="Pravoúhlá spojnice 9"/>
            <p:cNvCxnSpPr>
              <a:stCxn id="9" idx="2"/>
              <a:endCxn id="7" idx="0"/>
            </p:cNvCxnSpPr>
            <p:nvPr/>
          </p:nvCxnSpPr>
          <p:spPr>
            <a:xfrm rot="16200000" flipH="1">
              <a:off x="6931084" y="3483828"/>
              <a:ext cx="466408" cy="720080"/>
            </a:xfrm>
            <a:prstGeom prst="bentConnector3">
              <a:avLst>
                <a:gd name="adj1" fmla="val 50000"/>
              </a:avLst>
            </a:prstGeom>
            <a:grpFill/>
            <a:ln w="12700">
              <a:solidFill>
                <a:srgbClr val="00B0F0"/>
              </a:solidFill>
              <a:prstDash val="sysDot"/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Skupina 10"/>
          <p:cNvGrpSpPr/>
          <p:nvPr>
            <p:custDataLst>
              <p:tags r:id="rId7"/>
            </p:custDataLst>
          </p:nvPr>
        </p:nvGrpSpPr>
        <p:grpSpPr>
          <a:xfrm>
            <a:off x="7524328" y="2996952"/>
            <a:ext cx="1368152" cy="1512168"/>
            <a:chOff x="7524328" y="2564904"/>
            <a:chExt cx="1368152" cy="1512168"/>
          </a:xfrm>
          <a:solidFill>
            <a:schemeClr val="bg1"/>
          </a:solidFill>
        </p:grpSpPr>
        <p:sp>
          <p:nvSpPr>
            <p:cNvPr id="12" name="Zaoblený obdélník 11"/>
            <p:cNvSpPr/>
            <p:nvPr/>
          </p:nvSpPr>
          <p:spPr>
            <a:xfrm>
              <a:off x="7596336" y="2564904"/>
              <a:ext cx="1296144" cy="1045760"/>
            </a:xfrm>
            <a:prstGeom prst="roundRect">
              <a:avLst>
                <a:gd name="adj" fmla="val 21781"/>
              </a:avLst>
            </a:prstGeom>
            <a:grp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100" dirty="0" smtClean="0">
                  <a:solidFill>
                    <a:schemeClr val="tx1"/>
                  </a:solidFill>
                </a:rPr>
                <a:t>Získávání zájemců o účast na stážích</a:t>
              </a:r>
              <a:endParaRPr lang="cs-CZ" sz="1100" dirty="0">
                <a:solidFill>
                  <a:schemeClr val="tx1"/>
                </a:solidFill>
              </a:endParaRPr>
            </a:p>
          </p:txBody>
        </p:sp>
        <p:cxnSp>
          <p:nvCxnSpPr>
            <p:cNvPr id="13" name="Pravoúhlá spojnice 12"/>
            <p:cNvCxnSpPr>
              <a:stCxn id="12" idx="2"/>
              <a:endCxn id="7" idx="0"/>
            </p:cNvCxnSpPr>
            <p:nvPr/>
          </p:nvCxnSpPr>
          <p:spPr>
            <a:xfrm rot="5400000">
              <a:off x="7651164" y="3483828"/>
              <a:ext cx="466408" cy="720080"/>
            </a:xfrm>
            <a:prstGeom prst="bentConnector3">
              <a:avLst>
                <a:gd name="adj1" fmla="val 50000"/>
              </a:avLst>
            </a:prstGeom>
            <a:grpFill/>
            <a:ln w="12700">
              <a:solidFill>
                <a:srgbClr val="00B0F0"/>
              </a:solidFill>
              <a:prstDash val="sysDot"/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Skupina 13"/>
          <p:cNvGrpSpPr/>
          <p:nvPr>
            <p:custDataLst>
              <p:tags r:id="rId8"/>
            </p:custDataLst>
          </p:nvPr>
        </p:nvGrpSpPr>
        <p:grpSpPr>
          <a:xfrm>
            <a:off x="6300192" y="1628800"/>
            <a:ext cx="2448272" cy="1368152"/>
            <a:chOff x="6300192" y="1196752"/>
            <a:chExt cx="2448272" cy="1368152"/>
          </a:xfrm>
        </p:grpSpPr>
        <p:sp>
          <p:nvSpPr>
            <p:cNvPr id="15" name="Obdélník se zakulaceným příčným rohem 14"/>
            <p:cNvSpPr/>
            <p:nvPr/>
          </p:nvSpPr>
          <p:spPr>
            <a:xfrm>
              <a:off x="6300192" y="1196752"/>
              <a:ext cx="2448272" cy="936104"/>
            </a:xfrm>
            <a:prstGeom prst="round2DiagRect">
              <a:avLst/>
            </a:prstGeom>
            <a:solidFill>
              <a:schemeClr val="bg1">
                <a:lumMod val="6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b="1" dirty="0" smtClean="0">
                  <a:solidFill>
                    <a:schemeClr val="bg1"/>
                  </a:solidFill>
                </a:rPr>
                <a:t>Pilotní ověření nástrojů pro efektivní poskytování stáží</a:t>
              </a:r>
              <a:endParaRPr lang="cs-CZ" b="1" dirty="0">
                <a:solidFill>
                  <a:schemeClr val="bg1"/>
                </a:solidFill>
              </a:endParaRPr>
            </a:p>
          </p:txBody>
        </p:sp>
        <p:cxnSp>
          <p:nvCxnSpPr>
            <p:cNvPr id="16" name="Pravoúhlá spojnice 15"/>
            <p:cNvCxnSpPr>
              <a:stCxn id="15" idx="1"/>
              <a:endCxn id="9" idx="0"/>
            </p:cNvCxnSpPr>
            <p:nvPr/>
          </p:nvCxnSpPr>
          <p:spPr>
            <a:xfrm rot="5400000">
              <a:off x="6948264" y="1988840"/>
              <a:ext cx="432048" cy="720080"/>
            </a:xfrm>
            <a:prstGeom prst="bentConnector3">
              <a:avLst>
                <a:gd name="adj1" fmla="val 50000"/>
              </a:avLst>
            </a:prstGeom>
            <a:ln w="12700">
              <a:solidFill>
                <a:srgbClr val="00B0F0"/>
              </a:solidFill>
              <a:prstDash val="sysDot"/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Pravoúhlá spojnice 16"/>
            <p:cNvCxnSpPr>
              <a:stCxn id="15" idx="1"/>
              <a:endCxn id="12" idx="0"/>
            </p:cNvCxnSpPr>
            <p:nvPr/>
          </p:nvCxnSpPr>
          <p:spPr>
            <a:xfrm rot="16200000" flipH="1">
              <a:off x="7668344" y="1988840"/>
              <a:ext cx="432048" cy="720080"/>
            </a:xfrm>
            <a:prstGeom prst="bentConnector3">
              <a:avLst>
                <a:gd name="adj1" fmla="val 50000"/>
              </a:avLst>
            </a:prstGeom>
            <a:ln w="12700">
              <a:solidFill>
                <a:srgbClr val="00B0F0"/>
              </a:solidFill>
              <a:prstDash val="sysDot"/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Zaoblený obdélník 17"/>
          <p:cNvSpPr/>
          <p:nvPr>
            <p:custDataLst>
              <p:tags r:id="rId9"/>
            </p:custDataLst>
          </p:nvPr>
        </p:nvSpPr>
        <p:spPr>
          <a:xfrm>
            <a:off x="3959933" y="4221088"/>
            <a:ext cx="1296144" cy="936104"/>
          </a:xfrm>
          <a:prstGeom prst="roundRect">
            <a:avLst>
              <a:gd name="adj" fmla="val 21781"/>
            </a:avLst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 smtClean="0">
                <a:solidFill>
                  <a:schemeClr val="tx1"/>
                </a:solidFill>
              </a:rPr>
              <a:t>Vytvoření metodiky a její implementace do IS</a:t>
            </a:r>
            <a:endParaRPr lang="cs-CZ" sz="1100" dirty="0">
              <a:solidFill>
                <a:schemeClr val="tx1"/>
              </a:solidFill>
            </a:endParaRPr>
          </a:p>
        </p:txBody>
      </p:sp>
      <p:sp>
        <p:nvSpPr>
          <p:cNvPr id="19" name="Zaoblený obdélník 18"/>
          <p:cNvSpPr/>
          <p:nvPr>
            <p:custDataLst>
              <p:tags r:id="rId10"/>
            </p:custDataLst>
          </p:nvPr>
        </p:nvSpPr>
        <p:spPr>
          <a:xfrm>
            <a:off x="3959932" y="5301208"/>
            <a:ext cx="1296144" cy="936104"/>
          </a:xfrm>
          <a:prstGeom prst="roundRect">
            <a:avLst>
              <a:gd name="adj" fmla="val 21781"/>
            </a:avLst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dirty="0" smtClean="0">
                <a:solidFill>
                  <a:schemeClr val="tx1"/>
                </a:solidFill>
              </a:rPr>
              <a:t>Vytvoření katalogu šablon</a:t>
            </a:r>
            <a:endParaRPr lang="cs-CZ" sz="1100" dirty="0">
              <a:solidFill>
                <a:schemeClr val="tx1"/>
              </a:solidFill>
            </a:endParaRPr>
          </a:p>
        </p:txBody>
      </p:sp>
      <p:grpSp>
        <p:nvGrpSpPr>
          <p:cNvPr id="20" name="Skupina 19"/>
          <p:cNvGrpSpPr/>
          <p:nvPr>
            <p:custDataLst>
              <p:tags r:id="rId11"/>
            </p:custDataLst>
          </p:nvPr>
        </p:nvGrpSpPr>
        <p:grpSpPr>
          <a:xfrm>
            <a:off x="4716016" y="2996951"/>
            <a:ext cx="1296144" cy="2844316"/>
            <a:chOff x="4716016" y="2564903"/>
            <a:chExt cx="1296144" cy="2844316"/>
          </a:xfrm>
          <a:solidFill>
            <a:schemeClr val="bg1"/>
          </a:solidFill>
        </p:grpSpPr>
        <p:sp>
          <p:nvSpPr>
            <p:cNvPr id="21" name="Zaoblený obdélník 20"/>
            <p:cNvSpPr/>
            <p:nvPr/>
          </p:nvSpPr>
          <p:spPr>
            <a:xfrm>
              <a:off x="4716016" y="2564903"/>
              <a:ext cx="1296144" cy="1045760"/>
            </a:xfrm>
            <a:prstGeom prst="roundRect">
              <a:avLst>
                <a:gd name="adj" fmla="val 21781"/>
              </a:avLst>
            </a:prstGeom>
            <a:grp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100" dirty="0" smtClean="0">
                  <a:solidFill>
                    <a:schemeClr val="tx1"/>
                  </a:solidFill>
                </a:rPr>
                <a:t>Sestavení panelu odborníků</a:t>
              </a:r>
              <a:endParaRPr lang="cs-CZ" sz="1100" dirty="0">
                <a:solidFill>
                  <a:schemeClr val="tx1"/>
                </a:solidFill>
              </a:endParaRPr>
            </a:p>
          </p:txBody>
        </p:sp>
        <p:cxnSp>
          <p:nvCxnSpPr>
            <p:cNvPr id="22" name="Pravoúhlá spojnice 21"/>
            <p:cNvCxnSpPr>
              <a:stCxn id="21" idx="2"/>
              <a:endCxn id="19" idx="3"/>
            </p:cNvCxnSpPr>
            <p:nvPr/>
          </p:nvCxnSpPr>
          <p:spPr>
            <a:xfrm rot="5400000">
              <a:off x="4410804" y="4455935"/>
              <a:ext cx="1798557" cy="108012"/>
            </a:xfrm>
            <a:prstGeom prst="bentConnector2">
              <a:avLst/>
            </a:prstGeom>
            <a:grpFill/>
            <a:ln w="12700">
              <a:solidFill>
                <a:srgbClr val="00B0F0"/>
              </a:solidFill>
              <a:prstDash val="sysDot"/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Skupina 22"/>
          <p:cNvGrpSpPr/>
          <p:nvPr>
            <p:custDataLst>
              <p:tags r:id="rId12"/>
            </p:custDataLst>
          </p:nvPr>
        </p:nvGrpSpPr>
        <p:grpSpPr>
          <a:xfrm>
            <a:off x="3203848" y="2996951"/>
            <a:ext cx="1296144" cy="2844316"/>
            <a:chOff x="3203848" y="2564903"/>
            <a:chExt cx="1296144" cy="2844316"/>
          </a:xfrm>
          <a:solidFill>
            <a:schemeClr val="bg1"/>
          </a:solidFill>
        </p:grpSpPr>
        <p:sp>
          <p:nvSpPr>
            <p:cNvPr id="24" name="Zaoblený obdélník 23"/>
            <p:cNvSpPr/>
            <p:nvPr/>
          </p:nvSpPr>
          <p:spPr>
            <a:xfrm>
              <a:off x="3203848" y="2564903"/>
              <a:ext cx="1296144" cy="1045760"/>
            </a:xfrm>
            <a:prstGeom prst="roundRect">
              <a:avLst>
                <a:gd name="adj" fmla="val 21781"/>
              </a:avLst>
            </a:prstGeom>
            <a:grp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100" dirty="0" smtClean="0">
                  <a:solidFill>
                    <a:schemeClr val="tx1"/>
                  </a:solidFill>
                </a:rPr>
                <a:t>Sestavení odborné rady</a:t>
              </a:r>
              <a:endParaRPr lang="cs-CZ" sz="1100" dirty="0">
                <a:solidFill>
                  <a:schemeClr val="tx1"/>
                </a:solidFill>
              </a:endParaRPr>
            </a:p>
          </p:txBody>
        </p:sp>
        <p:cxnSp>
          <p:nvCxnSpPr>
            <p:cNvPr id="25" name="Pravoúhlá spojnice 24"/>
            <p:cNvCxnSpPr>
              <a:stCxn id="24" idx="2"/>
              <a:endCxn id="19" idx="1"/>
            </p:cNvCxnSpPr>
            <p:nvPr/>
          </p:nvCxnSpPr>
          <p:spPr>
            <a:xfrm rot="16200000" flipH="1">
              <a:off x="3006648" y="4455935"/>
              <a:ext cx="1798557" cy="108012"/>
            </a:xfrm>
            <a:prstGeom prst="bentConnector2">
              <a:avLst/>
            </a:prstGeom>
            <a:grpFill/>
            <a:ln w="12700">
              <a:solidFill>
                <a:srgbClr val="00B0F0"/>
              </a:solidFill>
              <a:prstDash val="sysDot"/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Skupina 25"/>
          <p:cNvGrpSpPr/>
          <p:nvPr>
            <p:custDataLst>
              <p:tags r:id="rId13"/>
            </p:custDataLst>
          </p:nvPr>
        </p:nvGrpSpPr>
        <p:grpSpPr>
          <a:xfrm>
            <a:off x="3419872" y="1628800"/>
            <a:ext cx="2376264" cy="2592288"/>
            <a:chOff x="3419872" y="1196752"/>
            <a:chExt cx="2376264" cy="2592288"/>
          </a:xfrm>
        </p:grpSpPr>
        <p:sp>
          <p:nvSpPr>
            <p:cNvPr id="27" name="Obdélník se zakulaceným příčným rohem 26"/>
            <p:cNvSpPr/>
            <p:nvPr/>
          </p:nvSpPr>
          <p:spPr>
            <a:xfrm>
              <a:off x="3419872" y="1196752"/>
              <a:ext cx="2376264" cy="936104"/>
            </a:xfrm>
            <a:prstGeom prst="round2DiagRect">
              <a:avLst/>
            </a:prstGeom>
            <a:solidFill>
              <a:schemeClr val="bg1">
                <a:lumMod val="6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b="1" dirty="0" smtClean="0">
                  <a:solidFill>
                    <a:schemeClr val="bg1"/>
                  </a:solidFill>
                </a:rPr>
                <a:t>Vytvoření nástrojů pro efektivní poskytování stáží</a:t>
              </a:r>
              <a:endParaRPr lang="cs-CZ" b="1" dirty="0">
                <a:solidFill>
                  <a:schemeClr val="bg1"/>
                </a:solidFill>
              </a:endParaRPr>
            </a:p>
          </p:txBody>
        </p:sp>
        <p:cxnSp>
          <p:nvCxnSpPr>
            <p:cNvPr id="28" name="Pravoúhlá spojnice 27"/>
            <p:cNvCxnSpPr>
              <a:stCxn id="27" idx="1"/>
              <a:endCxn id="24" idx="0"/>
            </p:cNvCxnSpPr>
            <p:nvPr/>
          </p:nvCxnSpPr>
          <p:spPr>
            <a:xfrm rot="5400000">
              <a:off x="4013939" y="1970837"/>
              <a:ext cx="432047" cy="756084"/>
            </a:xfrm>
            <a:prstGeom prst="bentConnector3">
              <a:avLst>
                <a:gd name="adj1" fmla="val 50000"/>
              </a:avLst>
            </a:prstGeom>
            <a:ln w="12700">
              <a:solidFill>
                <a:srgbClr val="00B0F0"/>
              </a:solidFill>
              <a:prstDash val="sysDot"/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Pravoúhlá spojnice 28"/>
            <p:cNvCxnSpPr>
              <a:stCxn id="27" idx="1"/>
              <a:endCxn id="21" idx="0"/>
            </p:cNvCxnSpPr>
            <p:nvPr/>
          </p:nvCxnSpPr>
          <p:spPr>
            <a:xfrm rot="16200000" flipH="1">
              <a:off x="4770023" y="1970837"/>
              <a:ext cx="432047" cy="756084"/>
            </a:xfrm>
            <a:prstGeom prst="bentConnector3">
              <a:avLst>
                <a:gd name="adj1" fmla="val 50000"/>
              </a:avLst>
            </a:prstGeom>
            <a:ln w="12700">
              <a:solidFill>
                <a:srgbClr val="00B0F0"/>
              </a:solidFill>
              <a:prstDash val="sysDot"/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Pravoúhlá spojnice 29"/>
            <p:cNvCxnSpPr>
              <a:stCxn id="27" idx="1"/>
              <a:endCxn id="18" idx="0"/>
            </p:cNvCxnSpPr>
            <p:nvPr/>
          </p:nvCxnSpPr>
          <p:spPr>
            <a:xfrm rot="16200000" flipH="1">
              <a:off x="3779912" y="2960947"/>
              <a:ext cx="1656184" cy="1"/>
            </a:xfrm>
            <a:prstGeom prst="bentConnector3">
              <a:avLst>
                <a:gd name="adj1" fmla="val 50000"/>
              </a:avLst>
            </a:prstGeom>
            <a:ln w="12700">
              <a:solidFill>
                <a:srgbClr val="00B0F0"/>
              </a:solidFill>
              <a:prstDash val="sysDot"/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Zaoblený obdélník 30"/>
          <p:cNvSpPr/>
          <p:nvPr>
            <p:custDataLst>
              <p:tags r:id="rId14"/>
            </p:custDataLst>
          </p:nvPr>
        </p:nvSpPr>
        <p:spPr>
          <a:xfrm>
            <a:off x="971599" y="4439188"/>
            <a:ext cx="1296144" cy="1582100"/>
          </a:xfrm>
          <a:prstGeom prst="roundRect">
            <a:avLst>
              <a:gd name="adj" fmla="val 21781"/>
            </a:avLst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dirty="0" smtClean="0">
                <a:solidFill>
                  <a:schemeClr val="tx1"/>
                </a:solidFill>
              </a:rPr>
              <a:t>Spolupráce s příslušnými orgány při  zavádění opatření pro  začlenění stáží do dalšího vzdělávání</a:t>
            </a:r>
            <a:endParaRPr lang="cs-CZ" sz="1100" dirty="0">
              <a:solidFill>
                <a:schemeClr val="tx1"/>
              </a:solidFill>
            </a:endParaRPr>
          </a:p>
        </p:txBody>
      </p:sp>
      <p:grpSp>
        <p:nvGrpSpPr>
          <p:cNvPr id="32" name="Skupina 31"/>
          <p:cNvGrpSpPr/>
          <p:nvPr>
            <p:custDataLst>
              <p:tags r:id="rId15"/>
            </p:custDataLst>
          </p:nvPr>
        </p:nvGrpSpPr>
        <p:grpSpPr>
          <a:xfrm>
            <a:off x="205467" y="2996952"/>
            <a:ext cx="1414204" cy="1442236"/>
            <a:chOff x="205467" y="2564904"/>
            <a:chExt cx="1414204" cy="1442236"/>
          </a:xfrm>
          <a:solidFill>
            <a:schemeClr val="bg1"/>
          </a:solidFill>
        </p:grpSpPr>
        <p:sp>
          <p:nvSpPr>
            <p:cNvPr id="33" name="Zaoblený obdélník 32"/>
            <p:cNvSpPr/>
            <p:nvPr/>
          </p:nvSpPr>
          <p:spPr>
            <a:xfrm>
              <a:off x="205467" y="2564904"/>
              <a:ext cx="1296144" cy="1045760"/>
            </a:xfrm>
            <a:prstGeom prst="roundRect">
              <a:avLst>
                <a:gd name="adj" fmla="val 21781"/>
              </a:avLst>
            </a:prstGeom>
            <a:grp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100" dirty="0" smtClean="0">
                  <a:solidFill>
                    <a:schemeClr val="tx1"/>
                  </a:solidFill>
                </a:rPr>
                <a:t>Vytvoření studie </a:t>
              </a:r>
              <a:r>
                <a:rPr lang="cs-CZ" sz="1100" dirty="0">
                  <a:solidFill>
                    <a:schemeClr val="tx1"/>
                  </a:solidFill>
                </a:rPr>
                <a:t> </a:t>
              </a:r>
              <a:r>
                <a:rPr lang="cs-CZ" sz="1100" dirty="0" smtClean="0">
                  <a:solidFill>
                    <a:schemeClr val="tx1"/>
                  </a:solidFill>
                </a:rPr>
                <a:t>k začlenění stáží do systému dalšího vzdělávání</a:t>
              </a:r>
              <a:endParaRPr lang="cs-CZ" sz="1100" dirty="0">
                <a:solidFill>
                  <a:schemeClr val="tx1"/>
                </a:solidFill>
              </a:endParaRPr>
            </a:p>
          </p:txBody>
        </p:sp>
        <p:cxnSp>
          <p:nvCxnSpPr>
            <p:cNvPr id="34" name="Pravoúhlá spojnice 33"/>
            <p:cNvCxnSpPr>
              <a:stCxn id="33" idx="2"/>
              <a:endCxn id="31" idx="0"/>
            </p:cNvCxnSpPr>
            <p:nvPr/>
          </p:nvCxnSpPr>
          <p:spPr>
            <a:xfrm rot="16200000" flipH="1">
              <a:off x="1038367" y="3425836"/>
              <a:ext cx="396476" cy="766132"/>
            </a:xfrm>
            <a:prstGeom prst="bentConnector3">
              <a:avLst>
                <a:gd name="adj1" fmla="val 50000"/>
              </a:avLst>
            </a:prstGeom>
            <a:grpFill/>
            <a:ln w="12700">
              <a:solidFill>
                <a:srgbClr val="00B0F0"/>
              </a:solidFill>
              <a:prstDash val="sysDot"/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Skupina 34"/>
          <p:cNvGrpSpPr/>
          <p:nvPr>
            <p:custDataLst>
              <p:tags r:id="rId16"/>
            </p:custDataLst>
          </p:nvPr>
        </p:nvGrpSpPr>
        <p:grpSpPr>
          <a:xfrm>
            <a:off x="395536" y="1623261"/>
            <a:ext cx="2448272" cy="1373692"/>
            <a:chOff x="395536" y="1191213"/>
            <a:chExt cx="2448272" cy="137369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6" name="Obdélník se zakulaceným příčným rohem 35"/>
            <p:cNvSpPr/>
            <p:nvPr/>
          </p:nvSpPr>
          <p:spPr>
            <a:xfrm>
              <a:off x="395536" y="1191213"/>
              <a:ext cx="2448272" cy="1013651"/>
            </a:xfrm>
            <a:prstGeom prst="round2DiagRect">
              <a:avLst/>
            </a:prstGeom>
            <a:solidFill>
              <a:schemeClr val="bg1">
                <a:lumMod val="6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b="1" dirty="0" smtClean="0">
                  <a:solidFill>
                    <a:schemeClr val="bg1"/>
                  </a:solidFill>
                </a:rPr>
                <a:t>Zavedení systému dalšího vzdělávání ve firmách formou stáží</a:t>
              </a:r>
              <a:endParaRPr lang="cs-CZ" b="1" dirty="0">
                <a:solidFill>
                  <a:schemeClr val="bg1"/>
                </a:solidFill>
              </a:endParaRPr>
            </a:p>
          </p:txBody>
        </p:sp>
        <p:cxnSp>
          <p:nvCxnSpPr>
            <p:cNvPr id="37" name="Pravoúhlá spojnice 36"/>
            <p:cNvCxnSpPr>
              <a:stCxn id="36" idx="1"/>
              <a:endCxn id="33" idx="0"/>
            </p:cNvCxnSpPr>
            <p:nvPr/>
          </p:nvCxnSpPr>
          <p:spPr>
            <a:xfrm rot="5400000">
              <a:off x="1056586" y="2001818"/>
              <a:ext cx="360040" cy="766133"/>
            </a:xfrm>
            <a:prstGeom prst="bentConnector3">
              <a:avLst>
                <a:gd name="adj1" fmla="val 50000"/>
              </a:avLst>
            </a:prstGeom>
            <a:grpFill/>
            <a:ln w="12700">
              <a:solidFill>
                <a:srgbClr val="00B0F0"/>
              </a:solidFill>
              <a:prstDash val="sysDot"/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Pravoúhlá spojnice 37"/>
            <p:cNvCxnSpPr>
              <a:stCxn id="36" idx="1"/>
              <a:endCxn id="44" idx="0"/>
            </p:cNvCxnSpPr>
            <p:nvPr/>
          </p:nvCxnSpPr>
          <p:spPr>
            <a:xfrm rot="16200000" flipH="1">
              <a:off x="1835696" y="1988840"/>
              <a:ext cx="360040" cy="792088"/>
            </a:xfrm>
            <a:prstGeom prst="bentConnector3">
              <a:avLst>
                <a:gd name="adj1" fmla="val 50000"/>
              </a:avLst>
            </a:prstGeom>
            <a:grpFill/>
            <a:ln w="12700">
              <a:solidFill>
                <a:srgbClr val="00B0F0"/>
              </a:solidFill>
              <a:prstDash val="sysDot"/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Skupina 38"/>
          <p:cNvGrpSpPr/>
          <p:nvPr>
            <p:custDataLst>
              <p:tags r:id="rId17"/>
            </p:custDataLst>
          </p:nvPr>
        </p:nvGrpSpPr>
        <p:grpSpPr>
          <a:xfrm>
            <a:off x="2843808" y="2060848"/>
            <a:ext cx="5904656" cy="2916324"/>
            <a:chOff x="2843808" y="1628800"/>
            <a:chExt cx="5904656" cy="2916324"/>
          </a:xfrm>
        </p:grpSpPr>
        <p:cxnSp>
          <p:nvCxnSpPr>
            <p:cNvPr id="40" name="Přímá spojnice se šipkou 39"/>
            <p:cNvCxnSpPr/>
            <p:nvPr>
              <p:custDataLst>
                <p:tags r:id="rId20"/>
              </p:custDataLst>
            </p:nvPr>
          </p:nvCxnSpPr>
          <p:spPr>
            <a:xfrm flipH="1">
              <a:off x="2843808" y="1628800"/>
              <a:ext cx="576064" cy="0"/>
            </a:xfrm>
            <a:prstGeom prst="straightConnector1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Přímá spojnice se šipkou 40"/>
            <p:cNvCxnSpPr/>
            <p:nvPr>
              <p:custDataLst>
                <p:tags r:id="rId21"/>
              </p:custDataLst>
            </p:nvPr>
          </p:nvCxnSpPr>
          <p:spPr>
            <a:xfrm flipH="1">
              <a:off x="5796136" y="1628800"/>
              <a:ext cx="504056" cy="0"/>
            </a:xfrm>
            <a:prstGeom prst="straightConnector1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Pravoúhlá spojnice 41"/>
            <p:cNvCxnSpPr>
              <a:stCxn id="7" idx="3"/>
              <a:endCxn id="15" idx="0"/>
            </p:cNvCxnSpPr>
            <p:nvPr>
              <p:custDataLst>
                <p:tags r:id="rId22"/>
              </p:custDataLst>
            </p:nvPr>
          </p:nvCxnSpPr>
          <p:spPr>
            <a:xfrm flipV="1">
              <a:off x="8244408" y="1664804"/>
              <a:ext cx="504056" cy="2880320"/>
            </a:xfrm>
            <a:prstGeom prst="bentConnector3">
              <a:avLst>
                <a:gd name="adj1" fmla="val 145352"/>
              </a:avLst>
            </a:prstGeom>
            <a:ln w="25400">
              <a:solidFill>
                <a:schemeClr val="tx1">
                  <a:lumMod val="50000"/>
                  <a:lumOff val="50000"/>
                </a:schemeClr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Skupina 42"/>
          <p:cNvGrpSpPr/>
          <p:nvPr>
            <p:custDataLst>
              <p:tags r:id="rId18"/>
            </p:custDataLst>
          </p:nvPr>
        </p:nvGrpSpPr>
        <p:grpSpPr>
          <a:xfrm>
            <a:off x="1619671" y="2996952"/>
            <a:ext cx="1440161" cy="1442237"/>
            <a:chOff x="1619671" y="2564905"/>
            <a:chExt cx="1440161" cy="1442237"/>
          </a:xfrm>
          <a:solidFill>
            <a:schemeClr val="bg1"/>
          </a:solidFill>
        </p:grpSpPr>
        <p:sp>
          <p:nvSpPr>
            <p:cNvPr id="44" name="Zaoblený obdélník 43"/>
            <p:cNvSpPr/>
            <p:nvPr/>
          </p:nvSpPr>
          <p:spPr>
            <a:xfrm>
              <a:off x="1763688" y="2564905"/>
              <a:ext cx="1296144" cy="1045760"/>
            </a:xfrm>
            <a:prstGeom prst="roundRect">
              <a:avLst>
                <a:gd name="adj" fmla="val 21781"/>
              </a:avLst>
            </a:prstGeom>
            <a:grp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100" dirty="0" smtClean="0">
                  <a:solidFill>
                    <a:schemeClr val="tx1"/>
                  </a:solidFill>
                </a:rPr>
                <a:t>Analýza opatření pro efektivní poskytování stáží v systému dalšího vzdělávání</a:t>
              </a:r>
              <a:endParaRPr lang="cs-CZ" sz="1100" dirty="0">
                <a:solidFill>
                  <a:schemeClr val="tx1"/>
                </a:solidFill>
              </a:endParaRPr>
            </a:p>
          </p:txBody>
        </p:sp>
        <p:cxnSp>
          <p:nvCxnSpPr>
            <p:cNvPr id="45" name="Pravoúhlá spojnice 44"/>
            <p:cNvCxnSpPr>
              <a:stCxn id="44" idx="2"/>
              <a:endCxn id="31" idx="0"/>
            </p:cNvCxnSpPr>
            <p:nvPr/>
          </p:nvCxnSpPr>
          <p:spPr>
            <a:xfrm rot="5400000">
              <a:off x="1817478" y="3412859"/>
              <a:ext cx="396476" cy="792089"/>
            </a:xfrm>
            <a:prstGeom prst="bentConnector3">
              <a:avLst>
                <a:gd name="adj1" fmla="val 50000"/>
              </a:avLst>
            </a:prstGeom>
            <a:grpFill/>
            <a:ln w="12700">
              <a:solidFill>
                <a:srgbClr val="00B0F0"/>
              </a:solidFill>
              <a:prstDash val="sysDot"/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Zástupný symbol pro číslo snímku 2"/>
          <p:cNvSpPr>
            <a:spLocks noGrp="1"/>
          </p:cNvSpPr>
          <p:nvPr>
            <p:ph type="sldNum" sz="quarter" idx="12"/>
            <p:custDataLst>
              <p:tags r:id="rId19"/>
            </p:custDataLst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6</a:t>
            </a:fld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6234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cs-CZ" dirty="0" smtClean="0"/>
              <a:t>Klíčové aktivity</a:t>
            </a: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>
            <a:normAutofit fontScale="92500"/>
          </a:bodyPr>
          <a:lstStyle/>
          <a:p>
            <a:pPr marL="457200" indent="-457200">
              <a:buAutoNum type="arabicPeriod"/>
            </a:pPr>
            <a:r>
              <a:rPr lang="cs-CZ" dirty="0" smtClean="0"/>
              <a:t>Zavedení systému dalšího vzdělávání formou stáží: 11. 2011 – 4. 2014 (5 mil. Kč)</a:t>
            </a:r>
          </a:p>
          <a:p>
            <a:pPr marL="457200" indent="-457200">
              <a:buAutoNum type="arabicPeriod"/>
            </a:pPr>
            <a:r>
              <a:rPr lang="cs-CZ" dirty="0" smtClean="0"/>
              <a:t>Vytvoření a ověření nástrojů pro poskytování stáží: 11. 2011 – 4. 2014 (28 mil. Kč)</a:t>
            </a:r>
          </a:p>
          <a:p>
            <a:pPr marL="457200" indent="-457200">
              <a:buAutoNum type="arabicPeriod"/>
            </a:pPr>
            <a:r>
              <a:rPr lang="cs-CZ" dirty="0" smtClean="0"/>
              <a:t>Vytvoření sítě poskytovatelů stáží: </a:t>
            </a:r>
            <a:br>
              <a:rPr lang="cs-CZ" dirty="0" smtClean="0"/>
            </a:br>
            <a:r>
              <a:rPr lang="cs-CZ" dirty="0" smtClean="0"/>
              <a:t>11. 2011 – 4. 2014 (25 mil. Kč)</a:t>
            </a:r>
          </a:p>
          <a:p>
            <a:pPr marL="457200" indent="-457200">
              <a:buAutoNum type="arabicPeriod"/>
            </a:pPr>
            <a:r>
              <a:rPr lang="cs-CZ" dirty="0" smtClean="0"/>
              <a:t>Zajištění absorpční kapacity zájemců o účast na stážích: 1. 2012 – 4. 2014 (35 mil. Kč)</a:t>
            </a:r>
          </a:p>
          <a:p>
            <a:pPr marL="457200" indent="-457200">
              <a:buAutoNum type="arabicPeriod"/>
            </a:pPr>
            <a:r>
              <a:rPr lang="cs-CZ" dirty="0" smtClean="0"/>
              <a:t>Pilotní ověření systému poskytování stáží:</a:t>
            </a:r>
            <a:br>
              <a:rPr lang="cs-CZ" dirty="0" smtClean="0"/>
            </a:br>
            <a:r>
              <a:rPr lang="cs-CZ" dirty="0" smtClean="0"/>
              <a:t>4. 2012 – 4. 2014 (660 mil. Kč)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7</a:t>
            </a:fld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8031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cs-CZ" dirty="0" smtClean="0"/>
              <a:t>Udržitelnost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Zajištění udržitelnosti projektu je dáno výstupy, které vzniknou v rámci projektu: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Systém poskytování stáží jako formy dalšího vzdělávání reprezentovaný informačním systémem a projektovou metodikou</a:t>
            </a:r>
          </a:p>
          <a:p>
            <a:r>
              <a:rPr lang="cs-CZ" dirty="0" smtClean="0"/>
              <a:t>Katalog šablon stáží</a:t>
            </a:r>
          </a:p>
          <a:p>
            <a:r>
              <a:rPr lang="cs-CZ" dirty="0" smtClean="0"/>
              <a:t>Metodiky aktérů projektu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8</a:t>
            </a:fld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142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cs-CZ" dirty="0" smtClean="0"/>
              <a:t>Udržitelnost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Možnost financování aktivit stáží po ukončení projektu: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Propojení s Aktivní politikou zaměstnanosti MPSV</a:t>
            </a:r>
          </a:p>
          <a:p>
            <a:r>
              <a:rPr lang="cs-CZ" dirty="0" smtClean="0"/>
              <a:t>ESF</a:t>
            </a:r>
          </a:p>
          <a:p>
            <a:r>
              <a:rPr lang="cs-CZ" dirty="0" smtClean="0"/>
              <a:t>Soukromý kapitál 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9</a:t>
            </a:fld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2451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RqOBIFvZ3lEcwTcjIWMO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Oslg8fNTKCicFmDrvhpJR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L7EqXpb7TdFPO7Dft8IDP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aSZvMtqVFBinQQ8fnYUpn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jwfFCDvwRWOshlqVf2T1cU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iFyyfks3YFPSRvHa7qXji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sp7i4yKkuTZYQ3eJwQ7Rv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z7tFddgJZzZ7c8qXfUjEa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5yDoDskF5E5bfyf3fo5MJ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LT94lmvgg4wLiibpGyivv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l4twtCgzKlpAMJey7Y9Pn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EtfWRQIwtd0Xy5BOTT0Hj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0QeKK9eL5hKIP43CVCy2P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mIwsa7rjmFqkpZhwKpQdS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APb9Wi5fOGGt7xqpFA59R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wdFCxm9AQ6ja8Gg1a8e6R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DWRJ5kJf8IkgjXtkLI5eP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9WpK9EpWVKsLAJKNhPQBX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QSnixQnv0CV2MVkka4PbN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NynKzXrgndDz6xnQ6zzpJ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PyWPtWELLLNg4PVNgp4Kf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ZIQ5izAdxRxCeA0zgSPSm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N5xZYzkbbh0qJ3PIrWmEr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hy5amc2cegOhsu1nuDFZx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mCJup1Ey1PlYfyriYIN6W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LQsxVjialZA79I0GYkNu9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mBG5KNvhNXImqkrPkMfKQ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RCg2myV9wHnyLvpTL64QQ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lpAjfRlxomkyziOckCjapA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rsiq7RyMAp2sTWNR6kwZS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deLeoMgbW13rhoNRrJELh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AMH4LpMulnFDf4ETsMvot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osFp3eTNl7w4DZxk0RprG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IpcPkGFb50VhvnMh3og7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sWwzoTmNbPHnzGFAM2IT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GMn1FEOr3nQobP4ioEbjyr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6aqFm8LDZ1kIG1gk1lxtQ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p4BhVFwRP8EcwYixb76CS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eEyn40wf0yHsLl44d678b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4tvi1uapneLLPWIxAvkA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2SAzN50cChVzTjiAHYSQK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8IL863HgH1uLJOWdbGJXjW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GZw7mFwBNB5ZZr5414uoI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jMmDFNwiuvT1ndqkKesUW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XA5qHU016NKFGJLI0J4v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UyCzAy7UnP5g59DNN9Qr5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5Y3SDHkfVO4tPLye6Cito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2X34vGEoQPdfnjeLTAaSo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Ia7Z72eEY52eEFfxyLJNFO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AcT0aLCrdDaYHllW7i1cY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LsfqRhlZMxfj7kNzRt6o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cwp1tjbpPFXXrrKJTl5eR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Joe09yqy5AoGfJ0QN2NnI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mVusYsHieKIHPCwJzjxdr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Tp6gmasvAA7b0B07VF222p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yLc1I3x3quU9258NJiZlh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z5VlIURDgEYY2XWPiNFhr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sFVZ3kRbor1XA79Npvcfz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FEYHknSGhe6ajx5J0cbe5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74u0EWTt82OIZg0m0ujI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hjAvWZez2AoVZxDfPd3Jz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h67FQYR2MOxHNBKcYSpGB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A6Ypb2YreIiQ1tog8fI0O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oiJ2uDfbkTQUw0HqNO4k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lAxOIEcHVmkkd4c2ddY8Z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oXAhNHJ9YBy0IGG9ykc3n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06XoyHrUVt0zTMrdPxraV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lwh1KEgJ8wqZXtjp91I3F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Z9MTHkvEBdtLLq6xXNDbk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8TPYTqopsRzgw7eQWWeuV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vbISiB4UqtKw1T4Jq4fbL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buUYj6QHXQxUnDf07Nlx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w06kMdv9eKsS0eYjhX4I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Y6wqupWsPdc5XUSYkDcNB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suD12OvotIzC1ZOlJ6dLU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4NK69GLmVkHN5e4TWRNmp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GUg4rjCrwIiaE1Nsn8XrK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vlSSaYT6APTdNIKXnbL2b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kQlNygI5OtucoVby8Exq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hrd4IqKLFIiE02xnqDnv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IAkPLO37uLISyUztyik2N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UJV91LdU2DqRIDKSEVIyd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W7tDOX45aZCWGAUBNhTAI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rGcWJFDojfynNNFoXgPXs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fLWaY28qEDPRGMqRdprMF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niM7WpkDLKC0rqZyHBgTB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RbG87GIzPX5RvK4BuwVzr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yW7TX52qwFLSnEnR6I50S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eFl0SEHQwLLsKQ02sfAkd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ey2kbQuxNA3tHrxWcnIG9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7VUxQ3fQpxRiqMXxtRlYY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og8yvv2dCxNeq7qDZqhXb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Cp0KYEUQka1XwDpiyJNcU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ubmQ7QSVG1ZSDIxKxnjLc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dtAMeGSx9YBjUPo7x3Ypt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XE0GKOcpT86RYSgkBb28R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gkNIlpQfNN8cvWMxW4lJ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DqYYYkh7kC4NVyq0y4Emv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c3QwRdrNmk8XnFS2sNzEl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ILmjx4fYN7VN8KRPxDNZ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3yy7EUByaq6Tk59xFnyox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1zx8aDfWRlSVHOLqpknfX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GeqMF0Xpr2g2xYzwJXiez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0pnkMeXd0i4wSiHnXfYrT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EFhMRSApWJVVe1pldIre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Y05gPm03f7RaKI30n4CBl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AX4FYC1g0FOGGgGA3epSt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43hHhdkmCqCDq8b9nn2Y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HdIjOkmhqQPSyfa9InhHD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m41MjN1nbsRMS0ohkNVD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33QxoTQ1QuGSHdGuUxlef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MDgbL63f3u9Y0XWMo7w9C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6ZjbAPSnhN8Thdhd8JYAr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JJcIy89eI5xpwgSzwdmFc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Q6FJubYNb1UVgzYRhKe3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lRG0lydLeLZnT53ODXfUT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vB0iAEVBr8gMKN2uPpzqN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WTGTOs7gOa9Pm502YzPCk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76kfM87PltIlF6CHPtuak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NIOwbuXQU5tUILgEwWL3c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DVrXtNr0BbP5MzyzGY8YP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71qTqgJl79w1tpOPEkolR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wzk29gNv2lgWOpxAmbgf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xOVSbFZ340w9zXdRMHZNlZ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u9gYE8XdwhUhHSRF3ctvr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tEEwqQ3LCLuGB75cOmCmB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6jje40YQzThnFCk7H79L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M1gJARn6S4vzykdcM3MLc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FFN7sMVgax8qCvdwxG73V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pertRGFvcQfXxiXkq7ts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X30aQpmg4N6fqZvh9RjzV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R630Uvl6YSWbC2h6ZGrnS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kBMVerDEiJzcmlpRMa96R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0lFV2j7M0DkcLsdZgUskA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9WaV3BfS53IFDD1jyWvgM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vhvdjtNkqXxnfdoywh9Km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R9AWDNTfExMOKgf6CZRJo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oNSMJXv7M4tFywlKu7nZ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cMHZ3hIxE0xiKN4R3VJwK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k4IJKRuKlps8A64KUdpfp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98gzGcJ5DpuLDwx5vABaP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oDxoT4RlWzfzLKw0DyuE0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BqxBmzbs6eWuq9wBfsrtP7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PCcYMj1w7vhRXsXccRGTa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C6FstAGzcwOZq9mHQKqIs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czEOmkEbcLXXZ5jjPqPyi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3Y2OPu1WsrpBU5OEdmU0j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hqqrOKbe1Co1N2FtV39Zq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BSP4SWgOHhxufEm6z3tWo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N1ezYFKGchyqRKE6nQSpk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vRS54NtvYTFJ5e8YEKv7b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3LsPklNl3MuXvmGSAWcHi"/>
</p:tagLst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2053</TotalTime>
  <Words>755</Words>
  <Application>Microsoft Office PowerPoint</Application>
  <PresentationFormat>Předvádění na obrazovce (4:3)</PresentationFormat>
  <Paragraphs>141</Paragraphs>
  <Slides>11</Slides>
  <Notes>11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Motiv systému Office</vt:lpstr>
      <vt:lpstr>Stáže ve firmách - vzdělávání praxí</vt:lpstr>
      <vt:lpstr>Fond dalšího vzdělávání</vt:lpstr>
      <vt:lpstr>Základní informace</vt:lpstr>
      <vt:lpstr>Základní informace</vt:lpstr>
      <vt:lpstr>Cílová skupina</vt:lpstr>
      <vt:lpstr>Hlavní pilíře projektu</vt:lpstr>
      <vt:lpstr>Klíčové aktivity</vt:lpstr>
      <vt:lpstr>Udržitelnost</vt:lpstr>
      <vt:lpstr>Udržitelnost</vt:lpstr>
      <vt:lpstr>Rizika projektu</vt:lpstr>
      <vt:lpstr>Děkujeme za vaši pozornost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Marek Šorm</dc:creator>
  <cp:lastModifiedBy>petrikova</cp:lastModifiedBy>
  <cp:revision>66</cp:revision>
  <cp:lastPrinted>2011-10-17T12:04:01Z</cp:lastPrinted>
  <dcterms:created xsi:type="dcterms:W3CDTF">2011-10-12T07:32:36Z</dcterms:created>
  <dcterms:modified xsi:type="dcterms:W3CDTF">2011-10-26T10:38:42Z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Google.Documents.Tracking">
    <vt:lpwstr>false</vt:lpwstr>
  </property>
  <property fmtid="{D5CDD505-2E9C-101B-9397-08002B2CF9AE}" pid="3" name="Google.Documents.DocumentId">
    <vt:lpwstr>1IbFG19iglI56DC34JA2rQkfyMk00xTsqd6-KJnU26b8</vt:lpwstr>
  </property>
  <property fmtid="{D5CDD505-2E9C-101B-9397-08002B2CF9AE}" pid="4" name="Google.Documents.RevisionId">
    <vt:lpwstr>09338502554097434740</vt:lpwstr>
  </property>
  <property fmtid="{D5CDD505-2E9C-101B-9397-08002B2CF9AE}" pid="5" name="Google.Documents.PreviousRevisionId">
    <vt:lpwstr>13170849590381276689</vt:lpwstr>
  </property>
  <property fmtid="{D5CDD505-2E9C-101B-9397-08002B2CF9AE}" pid="6" name="Google.Documents.PluginVersion">
    <vt:lpwstr>2.0.2424.7283</vt:lpwstr>
  </property>
  <property fmtid="{D5CDD505-2E9C-101B-9397-08002B2CF9AE}" pid="7" name="Google.Documents.MergeIncapabilityFlags">
    <vt:i4>0</vt:i4>
  </property>
</Properties>
</file>