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813" r:id="rId2"/>
  </p:sldMasterIdLst>
  <p:notesMasterIdLst>
    <p:notesMasterId r:id="rId22"/>
  </p:notesMasterIdLst>
  <p:handoutMasterIdLst>
    <p:handoutMasterId r:id="rId23"/>
  </p:handoutMasterIdLst>
  <p:sldIdLst>
    <p:sldId id="259" r:id="rId3"/>
    <p:sldId id="291" r:id="rId4"/>
    <p:sldId id="289" r:id="rId5"/>
    <p:sldId id="290" r:id="rId6"/>
    <p:sldId id="292" r:id="rId7"/>
    <p:sldId id="271" r:id="rId8"/>
    <p:sldId id="272" r:id="rId9"/>
    <p:sldId id="273" r:id="rId10"/>
    <p:sldId id="288" r:id="rId11"/>
    <p:sldId id="281" r:id="rId12"/>
    <p:sldId id="274" r:id="rId13"/>
    <p:sldId id="275" r:id="rId14"/>
    <p:sldId id="264" r:id="rId15"/>
    <p:sldId id="287" r:id="rId16"/>
    <p:sldId id="295" r:id="rId17"/>
    <p:sldId id="296" r:id="rId18"/>
    <p:sldId id="293" r:id="rId19"/>
    <p:sldId id="294" r:id="rId20"/>
    <p:sldId id="279" r:id="rId21"/>
  </p:sldIdLst>
  <p:sldSz cx="9144000" cy="6858000" type="screen4x3"/>
  <p:notesSz cx="6669088" cy="9928225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2" autoAdjust="0"/>
    <p:restoredTop sz="94624" autoAdjust="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4" d="100"/>
          <a:sy n="74" d="100"/>
        </p:scale>
        <p:origin x="-1584" y="-96"/>
      </p:cViewPr>
      <p:guideLst>
        <p:guide orient="horz" pos="3127"/>
        <p:guide pos="210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8250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8250" y="942975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D6A165B2-6626-4AAC-9673-0C6D5DAC49F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8250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2488" y="744538"/>
            <a:ext cx="4964112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750" y="4716463"/>
            <a:ext cx="5335588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76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8250" y="942975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183FCF2C-F29C-4D73-A720-5632CF91081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6A8FB7-18A6-4141-B856-612634C0E41A}" type="slidenum">
              <a:rPr lang="cs-CZ"/>
              <a:pPr/>
              <a:t>1</a:t>
            </a:fld>
            <a:endParaRPr lang="cs-CZ" dirty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cs-CZ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cs-CZ" dirty="0" smtClean="0"/>
          </a:p>
        </p:txBody>
      </p:sp>
      <p:sp>
        <p:nvSpPr>
          <p:cNvPr id="20484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588F091-B691-4E73-B354-D34411BC0868}" type="slidenum">
              <a:rPr lang="cs-CZ"/>
              <a:pPr/>
              <a:t>11</a:t>
            </a:fld>
            <a:endParaRPr lang="cs-CZ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45A8F5-1B64-4EF8-8060-8AEC43AABE2A}" type="slidenum">
              <a:rPr lang="cs-CZ"/>
              <a:pPr/>
              <a:t>13</a:t>
            </a:fld>
            <a:endParaRPr lang="cs-CZ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cs-CZ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45A8F5-1B64-4EF8-8060-8AEC43AABE2A}" type="slidenum">
              <a:rPr lang="cs-CZ"/>
              <a:pPr/>
              <a:t>14</a:t>
            </a:fld>
            <a:endParaRPr lang="cs-CZ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AA715B-4DA7-4ED8-AE9F-2A987566D21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504538-3198-4B6D-BE15-F5EAFDBF56E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4FF976-0FED-45FC-8A87-403BBC4D7A5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B425DA-26FB-4206-88F9-8731E9BEF6C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248962-582C-4377-8EE3-9323819ADE7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821F04-DB6E-4099-85F8-4C7F15AF941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6348EA-C113-42EE-A70B-315AB420EEC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DEE7ED-A5B1-47FC-833F-E741A380241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CA2B4A-6B99-4AD8-BC8A-B46AF389B46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288495-10DB-4B96-9BF3-61F387C8CAD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87EFAD-8B2B-431A-928D-A66F4453BDD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90B821-D90A-4219-A9CD-6308343D7F3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91E851-F07E-4B61-A112-316E77D00E5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98BADB-3C72-4D63-BB8D-B601DABA553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D4E9F5-2F7C-4552-A524-826BDC0274F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461190-DA95-4F98-BBA2-F66DDE7A360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A51992-8BB4-45C3-8F1B-47823F40BEB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582672-F53E-484E-9B96-8CD0BFCFE69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9DB00D-074A-4415-BF99-56ADF687D5A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4DFD11-FADF-45AB-9821-9D0E8F712CE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237372-D54A-4846-B50B-FF35502F125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3E298A-071A-41FE-A696-447EA97563F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07A94010-4427-41E3-B290-7456A7E1FAE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2051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8188CE9-266A-40EC-9C93-E06EFCAA654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2055" name="Picture 7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1700213" cy="465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u-zadost.cz/zadost.aspx?setFrame=FrameList1|BN7Klic_Akt_Rozvrh|10923273|GIDA13OSF&amp;zalozka=BN7SAB_VK_IP_110" TargetMode="Externa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4560" y="3573016"/>
            <a:ext cx="8389440" cy="2592288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sz="4000" b="1" dirty="0" smtClean="0"/>
              <a:t>OPVK, </a:t>
            </a:r>
            <a:br>
              <a:rPr lang="cs-CZ" sz="4000" b="1" dirty="0" smtClean="0"/>
            </a:br>
            <a:r>
              <a:rPr lang="cs-CZ" sz="4000" b="1" dirty="0" err="1" smtClean="0"/>
              <a:t>reg</a:t>
            </a:r>
            <a:r>
              <a:rPr lang="cs-CZ" sz="4000" b="1" dirty="0" smtClean="0"/>
              <a:t>. č.: CZ.1.07/1.2.00/14.0020</a:t>
            </a:r>
            <a:r>
              <a:rPr lang="cs-CZ" sz="4800" dirty="0" smtClean="0"/>
              <a:t> </a:t>
            </a:r>
            <a:br>
              <a:rPr lang="cs-CZ" sz="4800" dirty="0" smtClean="0"/>
            </a:br>
            <a:r>
              <a:rPr lang="cs-CZ" sz="4800" dirty="0" smtClean="0"/>
              <a:t>Nositel:</a:t>
            </a:r>
            <a:br>
              <a:rPr lang="cs-CZ" sz="4800" dirty="0" smtClean="0"/>
            </a:br>
            <a:r>
              <a:rPr lang="cs-CZ" sz="4800" dirty="0" smtClean="0"/>
              <a:t>Pedagogická fakulta UP Olomouc</a:t>
            </a:r>
            <a:endParaRPr lang="cs-CZ" sz="4000" b="1" dirty="0" smtClean="0"/>
          </a:p>
        </p:txBody>
      </p:sp>
      <p:sp>
        <p:nvSpPr>
          <p:cNvPr id="3075" name="Rectangle 14"/>
          <p:cNvSpPr>
            <a:spLocks noChangeArrowheads="1"/>
          </p:cNvSpPr>
          <p:nvPr/>
        </p:nvSpPr>
        <p:spPr bwMode="auto">
          <a:xfrm>
            <a:off x="0" y="19891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sp>
        <p:nvSpPr>
          <p:cNvPr id="3076" name="Rectangle 15"/>
          <p:cNvSpPr>
            <a:spLocks noChangeArrowheads="1"/>
          </p:cNvSpPr>
          <p:nvPr/>
        </p:nvSpPr>
        <p:spPr bwMode="auto">
          <a:xfrm>
            <a:off x="0" y="2009775"/>
            <a:ext cx="327025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cs-CZ" sz="800" dirty="0">
                <a:solidFill>
                  <a:srgbClr val="808080"/>
                </a:solidFill>
                <a:ea typeface="Times New Roman" pitchFamily="18" charset="0"/>
                <a:cs typeface="TimesNewRomanPSMT" charset="0"/>
              </a:rPr>
              <a:t>     </a:t>
            </a:r>
            <a:endParaRPr lang="cs-CZ" dirty="0">
              <a:ea typeface="Times New Roman" pitchFamily="18" charset="0"/>
              <a:cs typeface="TimesNewRomanPSMT" charset="0"/>
            </a:endParaRPr>
          </a:p>
        </p:txBody>
      </p:sp>
      <p:sp>
        <p:nvSpPr>
          <p:cNvPr id="3077" name="Rectangle 16"/>
          <p:cNvSpPr>
            <a:spLocks noChangeArrowheads="1"/>
          </p:cNvSpPr>
          <p:nvPr/>
        </p:nvSpPr>
        <p:spPr bwMode="auto">
          <a:xfrm>
            <a:off x="0" y="2852738"/>
            <a:ext cx="612775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cs-CZ" sz="800" dirty="0">
                <a:solidFill>
                  <a:srgbClr val="808080"/>
                </a:solidFill>
                <a:ea typeface="Times New Roman" pitchFamily="18" charset="0"/>
                <a:cs typeface="TimesNewRomanPSMT" charset="0"/>
              </a:rPr>
              <a:t>               </a:t>
            </a:r>
            <a:endParaRPr lang="cs-CZ" dirty="0">
              <a:ea typeface="Times New Roman" pitchFamily="18" charset="0"/>
              <a:cs typeface="TimesNewRomanPSMT" charset="0"/>
            </a:endParaRPr>
          </a:p>
        </p:txBody>
      </p:sp>
      <p:sp>
        <p:nvSpPr>
          <p:cNvPr id="3078" name="Rectangle 17"/>
          <p:cNvSpPr>
            <a:spLocks noChangeArrowheads="1"/>
          </p:cNvSpPr>
          <p:nvPr/>
        </p:nvSpPr>
        <p:spPr bwMode="auto">
          <a:xfrm>
            <a:off x="0" y="3705225"/>
            <a:ext cx="612775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cs-CZ" sz="800" dirty="0">
                <a:solidFill>
                  <a:srgbClr val="808080"/>
                </a:solidFill>
                <a:ea typeface="Times New Roman" pitchFamily="18" charset="0"/>
                <a:cs typeface="TimesNewRomanPSMT" charset="0"/>
              </a:rPr>
              <a:t>               </a:t>
            </a:r>
            <a:endParaRPr lang="cs-CZ" dirty="0">
              <a:ea typeface="Times New Roman" pitchFamily="18" charset="0"/>
              <a:cs typeface="TimesNewRomanPSMT" charset="0"/>
            </a:endParaRPr>
          </a:p>
        </p:txBody>
      </p:sp>
      <p:sp>
        <p:nvSpPr>
          <p:cNvPr id="3079" name="Rectangle 22"/>
          <p:cNvSpPr>
            <a:spLocks noChangeArrowheads="1"/>
          </p:cNvSpPr>
          <p:nvPr/>
        </p:nvSpPr>
        <p:spPr bwMode="auto">
          <a:xfrm>
            <a:off x="-765175" y="2566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sp>
        <p:nvSpPr>
          <p:cNvPr id="3080" name="Rectangle 23"/>
          <p:cNvSpPr>
            <a:spLocks noChangeArrowheads="1"/>
          </p:cNvSpPr>
          <p:nvPr/>
        </p:nvSpPr>
        <p:spPr bwMode="auto">
          <a:xfrm>
            <a:off x="-765175" y="2566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sp>
        <p:nvSpPr>
          <p:cNvPr id="3081" name="Rectangle 24"/>
          <p:cNvSpPr>
            <a:spLocks noChangeArrowheads="1"/>
          </p:cNvSpPr>
          <p:nvPr/>
        </p:nvSpPr>
        <p:spPr bwMode="auto">
          <a:xfrm>
            <a:off x="1763713" y="892811"/>
            <a:ext cx="6984751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cs-CZ" sz="4400" b="1" dirty="0" smtClean="0"/>
              <a:t>Inovace </a:t>
            </a:r>
            <a:r>
              <a:rPr lang="cs-CZ" sz="4400" b="1" dirty="0"/>
              <a:t>činnosti SPC při posuzování speciálních vzdělávacích potřeb</a:t>
            </a:r>
          </a:p>
          <a:p>
            <a:pPr algn="ctr"/>
            <a:r>
              <a:rPr lang="cs-CZ" b="1" dirty="0"/>
              <a:t>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63688" y="274638"/>
            <a:ext cx="7380312" cy="1143000"/>
          </a:xfrm>
        </p:spPr>
        <p:txBody>
          <a:bodyPr/>
          <a:lstStyle/>
          <a:p>
            <a:r>
              <a:rPr lang="cs-CZ" b="1" dirty="0" smtClean="0"/>
              <a:t>Nediskriminace, spravedlnost a rovný přístup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63688" y="1600200"/>
            <a:ext cx="7128792" cy="5257800"/>
          </a:xfrm>
        </p:spPr>
        <p:txBody>
          <a:bodyPr/>
          <a:lstStyle/>
          <a:p>
            <a:pPr lvl="0"/>
            <a:r>
              <a:rPr lang="cs-CZ" dirty="0" smtClean="0"/>
              <a:t>Zásadní, ale i logický požadavek vyplývající z </a:t>
            </a:r>
            <a:r>
              <a:rPr lang="cs-CZ" dirty="0" err="1" smtClean="0"/>
              <a:t>mnohovrstevnatosti</a:t>
            </a:r>
            <a:r>
              <a:rPr lang="cs-CZ" dirty="0" smtClean="0"/>
              <a:t> poradenských situací stejně jako z různorodosti klientů služeb  ŠPZ.  </a:t>
            </a:r>
            <a:br>
              <a:rPr lang="cs-CZ" dirty="0" smtClean="0"/>
            </a:br>
            <a:endParaRPr lang="cs-CZ" dirty="0" smtClean="0"/>
          </a:p>
          <a:p>
            <a:pPr lvl="0"/>
            <a:r>
              <a:rPr lang="cs-CZ" dirty="0" smtClean="0"/>
              <a:t>V obecných zásadách (např. školský zákon) je tento požadavek uveden, současný systém  však nedisponuje pravidly (pojistkami) zajišťujícími jeho bezpodmínečné naplnění.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adpis 1"/>
          <p:cNvSpPr>
            <a:spLocks noGrp="1"/>
          </p:cNvSpPr>
          <p:nvPr>
            <p:ph type="title"/>
          </p:nvPr>
        </p:nvSpPr>
        <p:spPr>
          <a:xfrm>
            <a:off x="1835150" y="274638"/>
            <a:ext cx="6851650" cy="1143000"/>
          </a:xfrm>
        </p:spPr>
        <p:txBody>
          <a:bodyPr/>
          <a:lstStyle/>
          <a:p>
            <a:r>
              <a:rPr lang="cs-CZ" dirty="0" smtClean="0"/>
              <a:t>Pojetí „Katalogu“…</a:t>
            </a:r>
          </a:p>
        </p:txBody>
      </p:sp>
      <p:sp>
        <p:nvSpPr>
          <p:cNvPr id="8195" name="Zástupný symbol pro obsah 2"/>
          <p:cNvSpPr>
            <a:spLocks noGrp="1"/>
          </p:cNvSpPr>
          <p:nvPr>
            <p:ph idx="1"/>
          </p:nvPr>
        </p:nvSpPr>
        <p:spPr>
          <a:xfrm>
            <a:off x="1835150" y="1196975"/>
            <a:ext cx="6913563" cy="5400675"/>
          </a:xfrm>
        </p:spPr>
        <p:txBody>
          <a:bodyPr/>
          <a:lstStyle/>
          <a:p>
            <a:r>
              <a:rPr lang="cs-CZ" sz="3600" b="1" dirty="0" smtClean="0"/>
              <a:t>7 publikací </a:t>
            </a:r>
            <a:r>
              <a:rPr lang="cs-CZ" sz="3600" dirty="0" smtClean="0"/>
              <a:t>– tištěná i elektronická verze</a:t>
            </a:r>
          </a:p>
          <a:p>
            <a:r>
              <a:rPr lang="cs-CZ" sz="3600" b="1" dirty="0" smtClean="0"/>
              <a:t>Katalog I.  </a:t>
            </a:r>
            <a:r>
              <a:rPr lang="cs-CZ" sz="3600" dirty="0" smtClean="0"/>
              <a:t>- Procedurální  část, organizace činnosti, vzory – šablony…</a:t>
            </a:r>
          </a:p>
          <a:p>
            <a:r>
              <a:rPr lang="cs-CZ" sz="3600" b="1" dirty="0" smtClean="0"/>
              <a:t>Katalog II. </a:t>
            </a:r>
            <a:r>
              <a:rPr lang="cs-CZ" sz="3600" dirty="0" smtClean="0"/>
              <a:t>– Diagnostika míry/hloubky SVP</a:t>
            </a:r>
          </a:p>
          <a:p>
            <a:r>
              <a:rPr lang="cs-CZ" sz="3600" dirty="0" smtClean="0"/>
              <a:t>6 „základních zdravotních postižení“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Nadpis 1"/>
          <p:cNvSpPr>
            <a:spLocks noGrp="1"/>
          </p:cNvSpPr>
          <p:nvPr>
            <p:ph type="title"/>
          </p:nvPr>
        </p:nvSpPr>
        <p:spPr>
          <a:xfrm>
            <a:off x="1908175" y="274638"/>
            <a:ext cx="6778625" cy="1143000"/>
          </a:xfrm>
        </p:spPr>
        <p:txBody>
          <a:bodyPr/>
          <a:lstStyle/>
          <a:p>
            <a:r>
              <a:rPr lang="cs-CZ" dirty="0" smtClean="0"/>
              <a:t>Co Katalog je a není…</a:t>
            </a:r>
          </a:p>
        </p:txBody>
      </p:sp>
      <p:sp>
        <p:nvSpPr>
          <p:cNvPr id="9219" name="Zástupný symbol pro obsah 2"/>
          <p:cNvSpPr>
            <a:spLocks noGrp="1"/>
          </p:cNvSpPr>
          <p:nvPr>
            <p:ph idx="1"/>
          </p:nvPr>
        </p:nvSpPr>
        <p:spPr>
          <a:xfrm>
            <a:off x="1908175" y="1600200"/>
            <a:ext cx="7056438" cy="5068888"/>
          </a:xfrm>
        </p:spPr>
        <p:txBody>
          <a:bodyPr/>
          <a:lstStyle/>
          <a:p>
            <a:r>
              <a:rPr lang="cs-CZ" sz="3400" dirty="0" smtClean="0"/>
              <a:t>Není akademický</a:t>
            </a:r>
          </a:p>
          <a:p>
            <a:r>
              <a:rPr lang="cs-CZ" sz="3400" dirty="0" smtClean="0"/>
              <a:t>Není dogma</a:t>
            </a:r>
          </a:p>
          <a:p>
            <a:r>
              <a:rPr lang="cs-CZ" sz="3400" dirty="0" smtClean="0"/>
              <a:t>Není katalog prostředků speciálně pedagogické podpory !</a:t>
            </a:r>
          </a:p>
          <a:p>
            <a:r>
              <a:rPr lang="cs-CZ" sz="3400" dirty="0" smtClean="0"/>
              <a:t>Je metodikou, vodítkem a rádcem</a:t>
            </a:r>
          </a:p>
          <a:p>
            <a:r>
              <a:rPr lang="cs-CZ" sz="3400" dirty="0" smtClean="0"/>
              <a:t>Je dynamický a může se vyvíjet</a:t>
            </a:r>
          </a:p>
          <a:p>
            <a:r>
              <a:rPr lang="cs-CZ" sz="3400" dirty="0" smtClean="0"/>
              <a:t>Je pomocníkem – umožňuje srovnání a </a:t>
            </a:r>
            <a:r>
              <a:rPr lang="cs-CZ" sz="3400" dirty="0" err="1" smtClean="0"/>
              <a:t>logitudinální</a:t>
            </a:r>
            <a:r>
              <a:rPr lang="cs-CZ" sz="3400" dirty="0" smtClean="0"/>
              <a:t> porovnávání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763688" y="0"/>
            <a:ext cx="7380312" cy="1196752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sz="3600" b="1" dirty="0" smtClean="0"/>
              <a:t>Projekt naplňuje úkoly </a:t>
            </a:r>
            <a:br>
              <a:rPr lang="cs-CZ" sz="3600" b="1" dirty="0" smtClean="0"/>
            </a:br>
            <a:r>
              <a:rPr lang="cs-CZ" sz="3600" b="1" dirty="0" smtClean="0"/>
              <a:t>Národního plánu… </a:t>
            </a:r>
            <a:r>
              <a:rPr lang="cs-CZ" sz="3600" b="1" i="1" dirty="0" smtClean="0"/>
              <a:t>(úkoly MŠMT)</a:t>
            </a:r>
          </a:p>
        </p:txBody>
      </p:sp>
      <p:sp>
        <p:nvSpPr>
          <p:cNvPr id="10257" name="Rectangle 17"/>
          <p:cNvSpPr>
            <a:spLocks noGrp="1" noChangeArrowheads="1"/>
          </p:cNvSpPr>
          <p:nvPr>
            <p:ph idx="1"/>
          </p:nvPr>
        </p:nvSpPr>
        <p:spPr>
          <a:xfrm>
            <a:off x="1691680" y="1412776"/>
            <a:ext cx="7211591" cy="5445224"/>
          </a:xfrm>
        </p:spPr>
        <p:txBody>
          <a:bodyPr rtlCol="0">
            <a:noAutofit/>
          </a:bodyPr>
          <a:lstStyle/>
          <a:p>
            <a:r>
              <a:rPr lang="cs-CZ" sz="2800" dirty="0" smtClean="0"/>
              <a:t>9.3. </a:t>
            </a:r>
            <a:r>
              <a:rPr lang="cs-CZ" sz="2800" b="1" dirty="0" smtClean="0"/>
              <a:t>Nově definovat způsoby poskytování speciálně pedagogické podpory </a:t>
            </a:r>
            <a:r>
              <a:rPr lang="cs-CZ" sz="2800" dirty="0" smtClean="0"/>
              <a:t>dětem, žákům a studentům se z. p. </a:t>
            </a:r>
            <a:r>
              <a:rPr lang="cs-CZ" sz="2800" b="1" dirty="0" smtClean="0"/>
              <a:t>v závislosti na hloubce a závažnosti daného postižení </a:t>
            </a:r>
            <a:r>
              <a:rPr lang="cs-CZ" sz="2800" dirty="0" smtClean="0"/>
              <a:t>a jim odpovídajících dopadů na vzdělávací podmínky dané osoby. </a:t>
            </a:r>
          </a:p>
          <a:p>
            <a:r>
              <a:rPr lang="cs-CZ" sz="2800" dirty="0" smtClean="0"/>
              <a:t>9.4. V návaznosti na stanovení míry (stupňů) podpůrných opatření vytvořit obecný </a:t>
            </a:r>
            <a:r>
              <a:rPr lang="cs-CZ" sz="2800" b="1" dirty="0" smtClean="0"/>
              <a:t>katalog dostupných prostředků speciálně pedagogické podpory </a:t>
            </a:r>
            <a:r>
              <a:rPr lang="cs-CZ" sz="2800" dirty="0" smtClean="0"/>
              <a:t>a stanovit způsob jejich poskytování.</a:t>
            </a:r>
          </a:p>
          <a:p>
            <a:endParaRPr lang="cs-CZ" sz="2800" dirty="0" smtClean="0"/>
          </a:p>
          <a:p>
            <a:endParaRPr lang="cs-CZ" sz="2800" dirty="0" smtClean="0"/>
          </a:p>
          <a:p>
            <a:pPr>
              <a:buNone/>
            </a:pPr>
            <a:endParaRPr lang="cs-CZ" sz="2000" dirty="0" smtClean="0"/>
          </a:p>
          <a:p>
            <a:endParaRPr lang="cs-CZ" sz="2000" b="1" dirty="0" smtClean="0"/>
          </a:p>
          <a:p>
            <a:endParaRPr lang="cs-CZ" sz="2000" b="1" dirty="0" smtClean="0"/>
          </a:p>
          <a:p>
            <a:endParaRPr lang="cs-CZ" sz="2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763688" y="0"/>
            <a:ext cx="7380312" cy="1196752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sz="3600" b="1" dirty="0" smtClean="0"/>
              <a:t>Další z úkolů Národního plánu…</a:t>
            </a:r>
          </a:p>
        </p:txBody>
      </p:sp>
      <p:sp>
        <p:nvSpPr>
          <p:cNvPr id="10257" name="Rectangle 17"/>
          <p:cNvSpPr>
            <a:spLocks noGrp="1" noChangeArrowheads="1"/>
          </p:cNvSpPr>
          <p:nvPr>
            <p:ph idx="1"/>
          </p:nvPr>
        </p:nvSpPr>
        <p:spPr>
          <a:xfrm>
            <a:off x="1691680" y="1412776"/>
            <a:ext cx="7211591" cy="5445224"/>
          </a:xfrm>
        </p:spPr>
        <p:txBody>
          <a:bodyPr rtlCol="0">
            <a:noAutofit/>
          </a:bodyPr>
          <a:lstStyle/>
          <a:p>
            <a:r>
              <a:rPr lang="cs-CZ" sz="2400" dirty="0" smtClean="0"/>
              <a:t>9.8. </a:t>
            </a:r>
            <a:r>
              <a:rPr lang="cs-CZ" sz="2400" b="1" dirty="0" smtClean="0"/>
              <a:t>Zkvalitnit organizační, procesní a obsahový rámec speciálně pedagogického poradenství a diagnostiky s cílem zajistit nezávislé a jednotné posuzování potřeby podpůrných opatření dětí, žáků a studentů se zdravotním postižením v celé ČR</a:t>
            </a:r>
            <a:r>
              <a:rPr lang="cs-CZ" sz="2400" dirty="0" smtClean="0"/>
              <a:t>, včetně zajištění práv dětí, žáků a studentů se zdravotním postižením a jejich zákonných zástupců. </a:t>
            </a:r>
          </a:p>
          <a:p>
            <a:r>
              <a:rPr lang="cs-CZ" sz="2400" dirty="0" smtClean="0"/>
              <a:t>V souvislosti s katalogem prostředků speciálně pedagogické podpory (druhů podpůrných opatření) </a:t>
            </a:r>
            <a:r>
              <a:rPr lang="cs-CZ" sz="2400" b="1" dirty="0" smtClean="0"/>
              <a:t>řešit obligatornost závěrů speciálně pedagogické diagnostiky ve školách</a:t>
            </a:r>
            <a:r>
              <a:rPr lang="cs-CZ" sz="2400" dirty="0" smtClean="0"/>
              <a:t> a školských zařízeních.</a:t>
            </a:r>
          </a:p>
          <a:p>
            <a:pPr>
              <a:buNone/>
            </a:pPr>
            <a:endParaRPr lang="cs-CZ" sz="2400" dirty="0" smtClean="0"/>
          </a:p>
          <a:p>
            <a:pPr algn="r">
              <a:buNone/>
            </a:pPr>
            <a:r>
              <a:rPr lang="cs-CZ" sz="2400" i="1" dirty="0" smtClean="0"/>
              <a:t>Národní plán vytváření příležitostí pro osoby se zdravotním postižením na léta 2010 – 2014.</a:t>
            </a:r>
          </a:p>
          <a:p>
            <a:endParaRPr lang="cs-CZ" sz="2400" dirty="0" smtClean="0"/>
          </a:p>
          <a:p>
            <a:pPr>
              <a:buNone/>
            </a:pPr>
            <a:endParaRPr lang="cs-CZ" sz="2000" dirty="0" smtClean="0"/>
          </a:p>
          <a:p>
            <a:endParaRPr lang="cs-CZ" sz="2000" b="1" dirty="0" smtClean="0"/>
          </a:p>
          <a:p>
            <a:endParaRPr lang="cs-CZ" sz="2000" b="1" dirty="0" smtClean="0"/>
          </a:p>
          <a:p>
            <a:endParaRPr lang="cs-CZ" sz="2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763688" y="980728"/>
            <a:ext cx="6838528" cy="1470025"/>
          </a:xfrm>
        </p:spPr>
        <p:txBody>
          <a:bodyPr/>
          <a:lstStyle/>
          <a:p>
            <a:r>
              <a:rPr lang="cs-CZ" dirty="0" smtClean="0"/>
              <a:t>Zdaleka ne jedna aktivita…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924944"/>
            <a:ext cx="7304856" cy="2713856"/>
          </a:xfrm>
        </p:spPr>
        <p:txBody>
          <a:bodyPr/>
          <a:lstStyle/>
          <a:p>
            <a:r>
              <a:rPr lang="cs-CZ" sz="4000" b="1" dirty="0" smtClean="0">
                <a:solidFill>
                  <a:schemeClr val="tx1"/>
                </a:solidFill>
              </a:rPr>
              <a:t>„Statistika nuda je…. má však cenné údaje…“</a:t>
            </a:r>
            <a:endParaRPr lang="cs-CZ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/>
        </p:nvGraphicFramePr>
        <p:xfrm>
          <a:off x="0" y="0"/>
          <a:ext cx="9143998" cy="6669359"/>
        </p:xfrm>
        <a:graphic>
          <a:graphicData uri="http://schemas.openxmlformats.org/drawingml/2006/table">
            <a:tbl>
              <a:tblPr/>
              <a:tblGrid>
                <a:gridCol w="1622534"/>
                <a:gridCol w="671677"/>
                <a:gridCol w="670034"/>
                <a:gridCol w="670034"/>
                <a:gridCol w="939362"/>
                <a:gridCol w="1077310"/>
                <a:gridCol w="1207047"/>
                <a:gridCol w="1207048"/>
                <a:gridCol w="1078952"/>
              </a:tblGrid>
              <a:tr h="573205">
                <a:tc row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Kraj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MŠ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ZŠ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SŠ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Celkem žáků</a:t>
                      </a:r>
                      <a:r>
                        <a:rPr kumimoji="0" 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ea typeface="Times New Roman" pitchFamily="18" charset="0"/>
                          <a:cs typeface="Calibri" pitchFamily="34" charset="0"/>
                        </a:rPr>
                        <a:t>*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Celkem žáků</a:t>
                      </a:r>
                      <a:r>
                        <a:rPr kumimoji="0" 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ea typeface="Times New Roman" pitchFamily="18" charset="0"/>
                          <a:cs typeface="Calibri" pitchFamily="34" charset="0"/>
                        </a:rPr>
                        <a:t>*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Asistent pedagoga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Poměr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asistentů pedagoga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cs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%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cs typeface="Calibri" pitchFamily="34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  <a:tr h="581359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Četnost %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Fyz.os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Přep. úvazky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36765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Jihočeský 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356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2134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537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3027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5,3%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329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231,5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6,1%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65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Jihomoravský 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1023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2740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1234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4997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8,8%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709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381,7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13,2%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65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Karlovarský 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190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1482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262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1934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3,4%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159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110,1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2,9%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65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Královehradecký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727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2121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1019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3867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6,8%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324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197,5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6,1%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65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Liberecký 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674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1999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395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3068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5,5%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124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64,8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2,3%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65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Moravskoslezský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1718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4394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1667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7779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13,8%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560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444,9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10,5%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65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Olomoucký 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502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2581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963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4046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7,1%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457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298,6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8,4%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65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Pardubický 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291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1606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496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2393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4,2%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231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143,4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4,3%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65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Plzeňský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407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2111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607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3125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5,5%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359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239,5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6,7%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65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Praha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846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2669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1342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4857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8,6%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586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442,1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10,8%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65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Středočeský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426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3924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1125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5475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9,7%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590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276,2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10,9%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65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Ústecký 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652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4871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1142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6665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11,8%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336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242,6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6,2%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65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Vysočina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394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1565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382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2341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4,1%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381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239,3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7,1%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65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Zlínský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619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1752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671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3042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5,4%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241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170,9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4,5%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65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Celkový součet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8825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35949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11842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56616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100%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5386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3483,1</a:t>
                      </a: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100%</a:t>
                      </a:r>
                      <a:endParaRPr kumimoji="0" lang="cs-CZ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9680" marR="396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title"/>
          </p:nvPr>
        </p:nvSpPr>
        <p:spPr>
          <a:xfrm>
            <a:off x="683568" y="115888"/>
            <a:ext cx="8280920" cy="865187"/>
          </a:xfrm>
        </p:spPr>
        <p:txBody>
          <a:bodyPr/>
          <a:lstStyle/>
          <a:p>
            <a:r>
              <a:rPr lang="cs-CZ" b="1" dirty="0" smtClean="0"/>
              <a:t>          Klíčové aktivity   - </a:t>
            </a:r>
            <a:r>
              <a:rPr lang="cs-CZ" b="1" dirty="0" err="1" smtClean="0"/>
              <a:t>vz</a:t>
            </a:r>
            <a:r>
              <a:rPr lang="cs-CZ" b="1" dirty="0" smtClean="0"/>
              <a:t>. </a:t>
            </a:r>
            <a:r>
              <a:rPr lang="cs-CZ" b="1" dirty="0" err="1" smtClean="0"/>
              <a:t>onem</a:t>
            </a:r>
            <a:r>
              <a:rPr lang="cs-CZ" b="1" dirty="0" smtClean="0"/>
              <a:t>. </a:t>
            </a:r>
          </a:p>
        </p:txBody>
      </p:sp>
      <p:sp>
        <p:nvSpPr>
          <p:cNvPr id="4099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1763713" y="981075"/>
            <a:ext cx="7200900" cy="5876925"/>
          </a:xfrm>
        </p:spPr>
        <p:txBody>
          <a:bodyPr/>
          <a:lstStyle/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cs-CZ" sz="2800" b="1" dirty="0" smtClean="0"/>
              <a:t>Metodika posuzování SVP u dětí se vzácnými onemocněními 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cs-CZ" sz="2800" dirty="0" smtClean="0"/>
              <a:t>Metodika práce se žákem se </a:t>
            </a:r>
            <a:r>
              <a:rPr lang="cs-CZ" sz="2800" dirty="0" err="1" smtClean="0"/>
              <a:t>vz</a:t>
            </a:r>
            <a:r>
              <a:rPr lang="cs-CZ" sz="2800" dirty="0" smtClean="0"/>
              <a:t>. </a:t>
            </a:r>
            <a:r>
              <a:rPr lang="cs-CZ" sz="2800" dirty="0" err="1" smtClean="0"/>
              <a:t>onem</a:t>
            </a:r>
            <a:r>
              <a:rPr lang="cs-CZ" sz="2800" dirty="0" smtClean="0"/>
              <a:t>. Ve školách a při jiném způsobu plnění </a:t>
            </a:r>
            <a:r>
              <a:rPr lang="cs-CZ" sz="2800" dirty="0" err="1" smtClean="0"/>
              <a:t>p.š.d</a:t>
            </a:r>
            <a:r>
              <a:rPr lang="cs-CZ" sz="2800" dirty="0" smtClean="0"/>
              <a:t>.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cs-CZ" sz="2800" b="1" dirty="0" smtClean="0"/>
              <a:t>Ověření Metodiky práce se žákem se </a:t>
            </a:r>
            <a:r>
              <a:rPr lang="cs-CZ" sz="2800" b="1" dirty="0" err="1" smtClean="0"/>
              <a:t>vz</a:t>
            </a:r>
            <a:r>
              <a:rPr lang="cs-CZ" sz="2800" b="1" dirty="0" smtClean="0"/>
              <a:t>. </a:t>
            </a:r>
            <a:r>
              <a:rPr lang="cs-CZ" sz="2800" b="1" dirty="0" err="1" smtClean="0"/>
              <a:t>onem</a:t>
            </a:r>
            <a:r>
              <a:rPr lang="cs-CZ" sz="2800" b="1" dirty="0" smtClean="0"/>
              <a:t>. ve školách a při jiném způsobu plnění </a:t>
            </a:r>
            <a:r>
              <a:rPr lang="cs-CZ" sz="2800" b="1" dirty="0" err="1" smtClean="0"/>
              <a:t>p.š.d</a:t>
            </a:r>
            <a:r>
              <a:rPr lang="cs-CZ" sz="2800" b="1" dirty="0" smtClean="0"/>
              <a:t>.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cs-CZ" sz="2800" dirty="0" smtClean="0"/>
              <a:t>Vzdělávací kurz – rodiče dětí se </a:t>
            </a:r>
            <a:r>
              <a:rPr lang="cs-CZ" sz="2800" dirty="0" err="1" smtClean="0"/>
              <a:t>vz</a:t>
            </a:r>
            <a:r>
              <a:rPr lang="cs-CZ" sz="2800" dirty="0" smtClean="0"/>
              <a:t>. </a:t>
            </a:r>
            <a:r>
              <a:rPr lang="cs-CZ" sz="2800" dirty="0" err="1" smtClean="0"/>
              <a:t>onem</a:t>
            </a:r>
            <a:r>
              <a:rPr lang="cs-CZ" sz="2800" dirty="0" smtClean="0"/>
              <a:t>.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cs-CZ" sz="2800" b="1" dirty="0" smtClean="0"/>
              <a:t>Vzdělávací kurz – pedagogové žáků se </a:t>
            </a:r>
            <a:r>
              <a:rPr lang="cs-CZ" sz="2800" b="1" dirty="0" err="1" smtClean="0"/>
              <a:t>vz</a:t>
            </a:r>
            <a:r>
              <a:rPr lang="cs-CZ" sz="2800" b="1" dirty="0" smtClean="0"/>
              <a:t>. </a:t>
            </a:r>
            <a:r>
              <a:rPr lang="cs-CZ" sz="2800" b="1" dirty="0" err="1" smtClean="0"/>
              <a:t>onem</a:t>
            </a:r>
            <a:r>
              <a:rPr lang="cs-CZ" sz="2800" b="1" dirty="0" smtClean="0"/>
              <a:t>.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cs-CZ" sz="2800" dirty="0" smtClean="0"/>
              <a:t>Webový portál pro vzdělávání cílové skupiny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cs-CZ" sz="2800" b="1" dirty="0" smtClean="0"/>
              <a:t>Konference a workshopy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cs-CZ" sz="2800" dirty="0" smtClean="0"/>
              <a:t>Rodič a dítě se zdravotním postižením na ZŠ</a:t>
            </a:r>
          </a:p>
          <a:p>
            <a:pPr marL="609600" indent="-609600">
              <a:lnSpc>
                <a:spcPct val="80000"/>
              </a:lnSpc>
            </a:pPr>
            <a:endParaRPr lang="cs-CZ" sz="2400" b="1" dirty="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19672" y="274638"/>
            <a:ext cx="7067128" cy="1143000"/>
          </a:xfrm>
        </p:spPr>
        <p:txBody>
          <a:bodyPr/>
          <a:lstStyle/>
          <a:p>
            <a:r>
              <a:rPr lang="cs-CZ" dirty="0" smtClean="0"/>
              <a:t>Porovnání - oblasti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763688" y="1600200"/>
            <a:ext cx="3312368" cy="4525963"/>
          </a:xfrm>
        </p:spPr>
        <p:txBody>
          <a:bodyPr/>
          <a:lstStyle/>
          <a:p>
            <a:r>
              <a:rPr lang="cs-CZ" dirty="0" smtClean="0"/>
              <a:t>Rozsah projektu</a:t>
            </a:r>
          </a:p>
          <a:p>
            <a:r>
              <a:rPr lang="cs-CZ" dirty="0" smtClean="0"/>
              <a:t>Cílové skupiny</a:t>
            </a:r>
          </a:p>
          <a:p>
            <a:r>
              <a:rPr lang="cs-CZ" dirty="0" smtClean="0"/>
              <a:t>Výstupy projektu a dopad</a:t>
            </a:r>
          </a:p>
          <a:p>
            <a:r>
              <a:rPr lang="cs-CZ" dirty="0" smtClean="0"/>
              <a:t>Katalog-</a:t>
            </a:r>
            <a:r>
              <a:rPr lang="cs-CZ" dirty="0" err="1" smtClean="0"/>
              <a:t>vers</a:t>
            </a:r>
            <a:r>
              <a:rPr lang="cs-CZ" dirty="0" smtClean="0"/>
              <a:t>. Metodika</a:t>
            </a:r>
          </a:p>
          <a:p>
            <a:r>
              <a:rPr lang="cs-CZ" dirty="0" smtClean="0"/>
              <a:t>Specifika řídící práce</a:t>
            </a:r>
          </a:p>
          <a:p>
            <a:r>
              <a:rPr lang="cs-CZ" dirty="0" smtClean="0"/>
              <a:t>Odlišnosti nositelů </a:t>
            </a:r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6096" y="1628800"/>
            <a:ext cx="2962672" cy="4525963"/>
          </a:xfrm>
        </p:spPr>
        <p:txBody>
          <a:bodyPr/>
          <a:lstStyle/>
          <a:p>
            <a:r>
              <a:rPr lang="cs-CZ" dirty="0" smtClean="0"/>
              <a:t>Logistika projektu</a:t>
            </a:r>
          </a:p>
          <a:p>
            <a:r>
              <a:rPr lang="cs-CZ" dirty="0" smtClean="0"/>
              <a:t>Zaměstnávání expertů a pracovníků</a:t>
            </a:r>
          </a:p>
          <a:p>
            <a:r>
              <a:rPr lang="cs-CZ" dirty="0" smtClean="0"/>
              <a:t>Podobné zkušenosti</a:t>
            </a:r>
          </a:p>
          <a:p>
            <a:r>
              <a:rPr lang="cs-CZ" dirty="0" smtClean="0"/>
              <a:t>Rozdíly</a:t>
            </a:r>
            <a:endParaRPr lang="cs-CZ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Nadpis 1"/>
          <p:cNvSpPr>
            <a:spLocks noGrp="1"/>
          </p:cNvSpPr>
          <p:nvPr>
            <p:ph type="ctrTitle"/>
          </p:nvPr>
        </p:nvSpPr>
        <p:spPr>
          <a:xfrm>
            <a:off x="1619671" y="332656"/>
            <a:ext cx="7344817" cy="4032448"/>
          </a:xfrm>
        </p:spPr>
        <p:txBody>
          <a:bodyPr/>
          <a:lstStyle/>
          <a:p>
            <a:r>
              <a:rPr lang="cs-CZ" dirty="0" smtClean="0"/>
              <a:t>http: </a:t>
            </a:r>
            <a:r>
              <a:rPr lang="cs-CZ" dirty="0" err="1" smtClean="0"/>
              <a:t>spc.upol.cz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e-mail: </a:t>
            </a:r>
            <a:r>
              <a:rPr lang="cs-CZ" dirty="0" err="1" smtClean="0"/>
              <a:t>spc</a:t>
            </a:r>
            <a:r>
              <a:rPr lang="cs-CZ" dirty="0" smtClean="0"/>
              <a:t>@upol.cz</a:t>
            </a:r>
            <a:r>
              <a:rPr lang="cs-CZ" u="sng" dirty="0" smtClean="0"/>
              <a:t/>
            </a:r>
            <a:br>
              <a:rPr lang="cs-CZ" u="sng" dirty="0" smtClean="0"/>
            </a:br>
            <a:r>
              <a:rPr lang="cs-CZ" u="sng" dirty="0" smtClean="0"/>
              <a:t/>
            </a:r>
            <a:br>
              <a:rPr lang="cs-CZ" u="sng" dirty="0" smtClean="0"/>
            </a:br>
            <a:r>
              <a:rPr lang="cs-CZ" dirty="0" smtClean="0"/>
              <a:t>www.</a:t>
            </a:r>
            <a:r>
              <a:rPr lang="cs-CZ" dirty="0" err="1" smtClean="0"/>
              <a:t>svp</a:t>
            </a:r>
            <a:r>
              <a:rPr lang="cs-CZ" dirty="0" smtClean="0"/>
              <a:t>-</a:t>
            </a:r>
            <a:r>
              <a:rPr lang="cs-CZ" dirty="0" err="1" smtClean="0"/>
              <a:t>vzacnaonemocneni.cz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e-mail: </a:t>
            </a:r>
            <a:r>
              <a:rPr lang="cs-CZ" dirty="0" err="1" smtClean="0"/>
              <a:t>spmps</a:t>
            </a:r>
            <a:r>
              <a:rPr lang="cs-CZ" dirty="0" smtClean="0"/>
              <a:t>@seznam.</a:t>
            </a:r>
            <a:r>
              <a:rPr lang="cs-CZ" dirty="0" err="1" smtClean="0"/>
              <a:t>cz</a:t>
            </a:r>
            <a:endParaRPr lang="cs-CZ" u="sng" dirty="0" smtClean="0"/>
          </a:p>
        </p:txBody>
      </p:sp>
      <p:sp>
        <p:nvSpPr>
          <p:cNvPr id="17411" name="Podnadpis 2"/>
          <p:cNvSpPr>
            <a:spLocks noGrp="1"/>
          </p:cNvSpPr>
          <p:nvPr>
            <p:ph type="subTitle" idx="1"/>
          </p:nvPr>
        </p:nvSpPr>
        <p:spPr>
          <a:xfrm>
            <a:off x="3059832" y="4653136"/>
            <a:ext cx="5937250" cy="2204864"/>
          </a:xfrm>
        </p:spPr>
        <p:txBody>
          <a:bodyPr/>
          <a:lstStyle/>
          <a:p>
            <a:pPr algn="r"/>
            <a:r>
              <a:rPr lang="cs-CZ" sz="4800" dirty="0" smtClean="0">
                <a:solidFill>
                  <a:schemeClr val="tx1"/>
                </a:solidFill>
              </a:rPr>
              <a:t>Jan Michalík, </a:t>
            </a:r>
          </a:p>
          <a:p>
            <a:pPr algn="r"/>
            <a:r>
              <a:rPr lang="cs-CZ" sz="4800" dirty="0" smtClean="0">
                <a:solidFill>
                  <a:schemeClr val="tx1"/>
                </a:solidFill>
              </a:rPr>
              <a:t>Praha, leden 2012,</a:t>
            </a:r>
          </a:p>
          <a:p>
            <a:pPr algn="r"/>
            <a:endParaRPr lang="cs-CZ" sz="48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>
          <a:xfrm>
            <a:off x="1979712" y="404664"/>
            <a:ext cx="6622504" cy="2691730"/>
          </a:xfrm>
        </p:spPr>
        <p:txBody>
          <a:bodyPr/>
          <a:lstStyle/>
          <a:p>
            <a:r>
              <a:rPr lang="cs-CZ" b="1" dirty="0" smtClean="0"/>
              <a:t>Speciální vzdělávací potřeby dětí a žáků se vzácnými onemocněními</a:t>
            </a:r>
            <a:endParaRPr lang="cs-CZ" b="1" dirty="0"/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>
          <a:xfrm>
            <a:off x="1907704" y="2924944"/>
            <a:ext cx="6696744" cy="3456384"/>
          </a:xfrm>
        </p:spPr>
        <p:txBody>
          <a:bodyPr/>
          <a:lstStyle/>
          <a:p>
            <a:r>
              <a:rPr lang="cs-CZ" b="1" dirty="0" smtClean="0">
                <a:solidFill>
                  <a:schemeClr val="tx1"/>
                </a:solidFill>
              </a:rPr>
              <a:t>OPVK, </a:t>
            </a:r>
            <a:r>
              <a:rPr lang="cs-CZ" b="1" dirty="0" err="1" smtClean="0">
                <a:solidFill>
                  <a:schemeClr val="tx1"/>
                </a:solidFill>
              </a:rPr>
              <a:t>reg</a:t>
            </a:r>
            <a:r>
              <a:rPr lang="cs-CZ" b="1" dirty="0" smtClean="0">
                <a:solidFill>
                  <a:schemeClr val="tx1"/>
                </a:solidFill>
              </a:rPr>
              <a:t>. č.: CZ.1.07/1.2.00/14.0020</a:t>
            </a:r>
            <a:r>
              <a:rPr lang="cs-CZ" sz="4000" dirty="0" smtClean="0">
                <a:solidFill>
                  <a:schemeClr val="tx1"/>
                </a:solidFill>
              </a:rPr>
              <a:t> </a:t>
            </a:r>
          </a:p>
          <a:p>
            <a:r>
              <a:rPr lang="cs-CZ" sz="4000" dirty="0" smtClean="0">
                <a:solidFill>
                  <a:schemeClr val="tx1"/>
                </a:solidFill>
              </a:rPr>
              <a:t>Nositel: Společnost pro </a:t>
            </a:r>
            <a:r>
              <a:rPr lang="cs-CZ" sz="4000" dirty="0" err="1" smtClean="0">
                <a:solidFill>
                  <a:schemeClr val="tx1"/>
                </a:solidFill>
              </a:rPr>
              <a:t>mukopolysacharidosu</a:t>
            </a:r>
            <a:endParaRPr lang="cs-CZ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07704" y="274638"/>
            <a:ext cx="6779096" cy="1143000"/>
          </a:xfrm>
        </p:spPr>
        <p:txBody>
          <a:bodyPr/>
          <a:lstStyle/>
          <a:p>
            <a:r>
              <a:rPr lang="cs-CZ" dirty="0" smtClean="0"/>
              <a:t>Proč takový projekt?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691680" y="1600200"/>
            <a:ext cx="7452320" cy="4997152"/>
          </a:xfrm>
        </p:spPr>
        <p:txBody>
          <a:bodyPr/>
          <a:lstStyle/>
          <a:p>
            <a:r>
              <a:rPr lang="cs-CZ" dirty="0" smtClean="0"/>
              <a:t>Problémy současného vzdělávání žáků se zdravotním postižením</a:t>
            </a:r>
          </a:p>
          <a:p>
            <a:r>
              <a:rPr lang="cs-CZ" dirty="0" smtClean="0"/>
              <a:t>Problémy poradenství</a:t>
            </a:r>
          </a:p>
          <a:p>
            <a:r>
              <a:rPr lang="cs-CZ" dirty="0" smtClean="0"/>
              <a:t>Problémy diagnostiky SVP – jako předpokladu pro správné nasazení prostředků speciálně-pedagogické podpory</a:t>
            </a:r>
          </a:p>
          <a:p>
            <a:r>
              <a:rPr lang="cs-CZ" dirty="0" smtClean="0"/>
              <a:t>De facto reakce na „nečinnost“ ústředního orgánu veřejné správy </a:t>
            </a: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35696" y="274638"/>
            <a:ext cx="6851104" cy="706090"/>
          </a:xfrm>
        </p:spPr>
        <p:txBody>
          <a:bodyPr/>
          <a:lstStyle/>
          <a:p>
            <a:r>
              <a:rPr lang="cs-CZ" b="1" dirty="0" smtClean="0"/>
              <a:t>Cíle projektu – Inovace SPC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619672" y="908720"/>
            <a:ext cx="7524328" cy="5949280"/>
          </a:xfrm>
        </p:spPr>
        <p:txBody>
          <a:bodyPr/>
          <a:lstStyle/>
          <a:p>
            <a:pPr>
              <a:buNone/>
            </a:pPr>
            <a:r>
              <a:rPr lang="cs-CZ" b="1" dirty="0" smtClean="0"/>
              <a:t>Obecný</a:t>
            </a:r>
          </a:p>
          <a:p>
            <a:pPr>
              <a:buFontTx/>
              <a:buChar char="-"/>
            </a:pPr>
            <a:r>
              <a:rPr lang="cs-CZ" dirty="0" smtClean="0"/>
              <a:t>Zlepšit naplňování SVP dětí a žáků se zdravotním postižením</a:t>
            </a:r>
          </a:p>
          <a:p>
            <a:pPr>
              <a:buNone/>
            </a:pPr>
            <a:r>
              <a:rPr lang="cs-CZ" b="1" dirty="0" smtClean="0"/>
              <a:t>Konkrétní</a:t>
            </a:r>
          </a:p>
          <a:p>
            <a:pPr>
              <a:buFontTx/>
              <a:buChar char="-"/>
            </a:pPr>
            <a:r>
              <a:rPr lang="cs-CZ" dirty="0" smtClean="0"/>
              <a:t>Výstupy projektu zajistit objektivizované, standardizované a „spravedlivé“ posuzování </a:t>
            </a:r>
            <a:r>
              <a:rPr lang="cs-CZ" u="sng" dirty="0" smtClean="0"/>
              <a:t>míry SVP</a:t>
            </a:r>
          </a:p>
          <a:p>
            <a:pPr>
              <a:buNone/>
            </a:pPr>
            <a:r>
              <a:rPr lang="cs-CZ" b="1" dirty="0" smtClean="0"/>
              <a:t>Dílčí</a:t>
            </a:r>
          </a:p>
          <a:p>
            <a:pPr>
              <a:buNone/>
            </a:pPr>
            <a:r>
              <a:rPr lang="cs-CZ" b="1" dirty="0" smtClean="0"/>
              <a:t>- </a:t>
            </a:r>
            <a:r>
              <a:rPr lang="cs-CZ" dirty="0" smtClean="0"/>
              <a:t>Souborem KA provést „podpůrné“ mechanismy naplňující obecný a konkrétní cíl</a:t>
            </a:r>
            <a:endParaRPr lang="cs-CZ" b="1" dirty="0" smtClean="0"/>
          </a:p>
          <a:p>
            <a:pPr>
              <a:buNone/>
            </a:pPr>
            <a:endParaRPr lang="cs-CZ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35696" y="274638"/>
            <a:ext cx="6984776" cy="1138138"/>
          </a:xfrm>
        </p:spPr>
        <p:txBody>
          <a:bodyPr/>
          <a:lstStyle/>
          <a:p>
            <a:r>
              <a:rPr lang="cs-CZ" b="1" dirty="0" smtClean="0"/>
              <a:t>Cíle projektu  </a:t>
            </a:r>
            <a:r>
              <a:rPr lang="cs-CZ" b="1" dirty="0" err="1" smtClean="0"/>
              <a:t>SvP</a:t>
            </a:r>
            <a:r>
              <a:rPr lang="cs-CZ" b="1" dirty="0" smtClean="0"/>
              <a:t> – dětí se vzácnými onemocněními 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619672" y="1700808"/>
            <a:ext cx="7524328" cy="5157192"/>
          </a:xfrm>
        </p:spPr>
        <p:txBody>
          <a:bodyPr/>
          <a:lstStyle/>
          <a:p>
            <a:pPr>
              <a:buNone/>
            </a:pPr>
            <a:r>
              <a:rPr lang="cs-CZ" b="1" dirty="0" smtClean="0"/>
              <a:t>Obecný</a:t>
            </a:r>
          </a:p>
          <a:p>
            <a:pPr>
              <a:buNone/>
            </a:pPr>
            <a:r>
              <a:rPr lang="cs-CZ" b="1" dirty="0" smtClean="0"/>
              <a:t>-   </a:t>
            </a:r>
            <a:r>
              <a:rPr lang="cs-CZ" dirty="0" smtClean="0"/>
              <a:t>Otevřít téma vzdělávání dětí se </a:t>
            </a:r>
            <a:r>
              <a:rPr lang="cs-CZ" dirty="0" err="1" smtClean="0"/>
              <a:t>vz</a:t>
            </a:r>
            <a:r>
              <a:rPr lang="cs-CZ" dirty="0" smtClean="0"/>
              <a:t>. </a:t>
            </a:r>
            <a:r>
              <a:rPr lang="cs-CZ" dirty="0" err="1" smtClean="0"/>
              <a:t>onem</a:t>
            </a:r>
            <a:r>
              <a:rPr lang="cs-CZ" dirty="0" smtClean="0"/>
              <a:t>.</a:t>
            </a:r>
          </a:p>
          <a:p>
            <a:pPr>
              <a:buNone/>
            </a:pPr>
            <a:r>
              <a:rPr lang="cs-CZ" b="1" dirty="0" smtClean="0"/>
              <a:t>Konkrétní</a:t>
            </a:r>
          </a:p>
          <a:p>
            <a:pPr>
              <a:buNone/>
            </a:pPr>
            <a:r>
              <a:rPr lang="cs-CZ" b="1" dirty="0" smtClean="0"/>
              <a:t>-   </a:t>
            </a:r>
            <a:r>
              <a:rPr lang="cs-CZ" dirty="0" smtClean="0"/>
              <a:t>Výstupy projektu distribuovat mezi cílové skupiny (SPC, školy, rodiče, lékaři</a:t>
            </a:r>
            <a:r>
              <a:rPr lang="cs-CZ" u="sng" dirty="0" smtClean="0"/>
              <a:t>)</a:t>
            </a:r>
          </a:p>
          <a:p>
            <a:pPr>
              <a:buNone/>
            </a:pPr>
            <a:r>
              <a:rPr lang="cs-CZ" b="1" dirty="0" smtClean="0"/>
              <a:t>Dílčí</a:t>
            </a:r>
          </a:p>
          <a:p>
            <a:pPr>
              <a:buNone/>
            </a:pPr>
            <a:r>
              <a:rPr lang="cs-CZ" b="1" dirty="0" smtClean="0"/>
              <a:t>- </a:t>
            </a:r>
            <a:r>
              <a:rPr lang="cs-CZ" dirty="0" smtClean="0"/>
              <a:t> Řešit připravenost „užší“ cílové skupiny – účastníků – k „potýkání“ se se vzdělávacím systémem u nás </a:t>
            </a:r>
            <a:endParaRPr lang="cs-CZ" b="1" dirty="0" smtClean="0"/>
          </a:p>
          <a:p>
            <a:pPr>
              <a:buNone/>
            </a:pPr>
            <a:endParaRPr lang="cs-CZ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115888"/>
            <a:ext cx="8229600" cy="865187"/>
          </a:xfrm>
        </p:spPr>
        <p:txBody>
          <a:bodyPr/>
          <a:lstStyle/>
          <a:p>
            <a:r>
              <a:rPr lang="cs-CZ" b="1" dirty="0" smtClean="0"/>
              <a:t>Klíčové aktivity   - SPC</a:t>
            </a:r>
          </a:p>
        </p:txBody>
      </p:sp>
      <p:sp>
        <p:nvSpPr>
          <p:cNvPr id="4099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1763713" y="981075"/>
            <a:ext cx="7200900" cy="5876925"/>
          </a:xfrm>
        </p:spPr>
        <p:txBody>
          <a:bodyPr/>
          <a:lstStyle/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cs-CZ" sz="2800" dirty="0" smtClean="0"/>
              <a:t>Vyhodnocení efektivity stávajícího modelu spec. pedagogického poradenství a diagnostiky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cs-CZ" b="1" dirty="0" smtClean="0"/>
              <a:t>Vytvoření katalogu stupňů speciálních vzdělávacích potřeb </a:t>
            </a:r>
            <a:r>
              <a:rPr lang="cs-CZ" sz="3600" b="1" dirty="0" smtClean="0"/>
              <a:t/>
            </a:r>
            <a:br>
              <a:rPr lang="cs-CZ" sz="3600" b="1" dirty="0" smtClean="0"/>
            </a:br>
            <a:r>
              <a:rPr lang="cs-CZ" sz="2800" b="1" dirty="0" smtClean="0"/>
              <a:t>(u žáků se z. p. )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cs-CZ" sz="2800" dirty="0" smtClean="0"/>
              <a:t>Metodické listy pro práci se žáky se SVP (zdravotním postižením</a:t>
            </a:r>
            <a:r>
              <a:rPr lang="cs-CZ" sz="2800" b="1" dirty="0" smtClean="0"/>
              <a:t>)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cs-CZ" sz="2800" b="1" dirty="0" smtClean="0"/>
              <a:t>Pilotní ověření Metodických listů pro práci se žáky se z. p. v inkluzivním vzdělávání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cs-CZ" sz="2800" dirty="0" smtClean="0"/>
              <a:t>Asistent pedagoga u žáka se z. p.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cs-CZ" sz="2800" b="1" dirty="0" smtClean="0"/>
              <a:t>Pilotní evaluace metodiky práce asistenta žáka se zdravotním postižením</a:t>
            </a:r>
            <a:endParaRPr lang="cs-CZ" sz="2800" b="1" dirty="0" smtClean="0">
              <a:hlinkClick r:id="rId2" tooltip="Vzdělávací kurz pro poradenské pracovníky"/>
            </a:endParaRPr>
          </a:p>
          <a:p>
            <a:pPr marL="609600" indent="-609600">
              <a:lnSpc>
                <a:spcPct val="80000"/>
              </a:lnSpc>
            </a:pPr>
            <a:endParaRPr lang="cs-CZ" sz="2400" b="1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r>
              <a:rPr lang="cs-CZ" dirty="0" smtClean="0"/>
              <a:t>Klíčové aktivity - SPC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63713" y="1125538"/>
            <a:ext cx="7129462" cy="5327650"/>
          </a:xfrm>
        </p:spPr>
        <p:txBody>
          <a:bodyPr/>
          <a:lstStyle/>
          <a:p>
            <a:pPr marL="609600" indent="-609600">
              <a:lnSpc>
                <a:spcPct val="80000"/>
              </a:lnSpc>
              <a:buClr>
                <a:schemeClr val="tx1"/>
              </a:buClr>
              <a:buFontTx/>
              <a:buAutoNum type="arabicPeriod" startAt="7"/>
            </a:pPr>
            <a:r>
              <a:rPr lang="cs-CZ" dirty="0" smtClean="0"/>
              <a:t>Specificky zaměřené konference </a:t>
            </a:r>
            <a:br>
              <a:rPr lang="cs-CZ" dirty="0" smtClean="0"/>
            </a:br>
            <a:r>
              <a:rPr lang="cs-CZ" dirty="0" smtClean="0"/>
              <a:t>a workshopy</a:t>
            </a:r>
          </a:p>
          <a:p>
            <a:pPr marL="609600" indent="-609600">
              <a:lnSpc>
                <a:spcPct val="80000"/>
              </a:lnSpc>
              <a:buClr>
                <a:schemeClr val="tx1"/>
              </a:buClr>
              <a:buFontTx/>
              <a:buAutoNum type="arabicPeriod" startAt="7"/>
            </a:pPr>
            <a:r>
              <a:rPr lang="cs-CZ" b="1" dirty="0" smtClean="0"/>
              <a:t>Dostupnost a působnost služeb SPC </a:t>
            </a:r>
            <a:br>
              <a:rPr lang="cs-CZ" b="1" dirty="0" smtClean="0"/>
            </a:br>
            <a:r>
              <a:rPr lang="cs-CZ" b="1" dirty="0" smtClean="0"/>
              <a:t>v regionu</a:t>
            </a:r>
          </a:p>
          <a:p>
            <a:pPr marL="609600" indent="-609600">
              <a:lnSpc>
                <a:spcPct val="80000"/>
              </a:lnSpc>
              <a:buClr>
                <a:schemeClr val="tx1"/>
              </a:buClr>
              <a:buFontTx/>
              <a:buAutoNum type="arabicPeriod" startAt="7"/>
            </a:pPr>
            <a:r>
              <a:rPr lang="cs-CZ" dirty="0" smtClean="0"/>
              <a:t>Vzdělávání učitelů žáků se SVP – zdravotním postižením</a:t>
            </a:r>
          </a:p>
          <a:p>
            <a:pPr marL="609600" indent="-609600">
              <a:lnSpc>
                <a:spcPct val="80000"/>
              </a:lnSpc>
              <a:buClr>
                <a:schemeClr val="tx1"/>
              </a:buClr>
              <a:buFontTx/>
              <a:buAutoNum type="arabicPeriod" startAt="7"/>
            </a:pPr>
            <a:r>
              <a:rPr lang="cs-CZ" b="1" dirty="0" smtClean="0"/>
              <a:t>Vzdělávací kurz pro poradenské pracovníky </a:t>
            </a:r>
          </a:p>
          <a:p>
            <a:pPr marL="609600" indent="-609600">
              <a:lnSpc>
                <a:spcPct val="80000"/>
              </a:lnSpc>
              <a:buClr>
                <a:schemeClr val="tx1"/>
              </a:buClr>
              <a:buFontTx/>
              <a:buAutoNum type="arabicPeriod" startAt="7"/>
            </a:pPr>
            <a:r>
              <a:rPr lang="cs-CZ" dirty="0" smtClean="0"/>
              <a:t>Interaktivní webový portál pro po poradenství a diagnostiku – ve vztahu k ostatním aktivitám projektu </a:t>
            </a:r>
          </a:p>
          <a:p>
            <a:pPr marL="609600" indent="-609600">
              <a:lnSpc>
                <a:spcPct val="80000"/>
              </a:lnSpc>
              <a:buClr>
                <a:schemeClr val="tx1"/>
              </a:buClr>
              <a:buFontTx/>
              <a:buAutoNum type="arabicPeriod" startAt="7"/>
            </a:pPr>
            <a:endParaRPr lang="cs-CZ" sz="2800" b="1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Nadpis 3"/>
          <p:cNvSpPr>
            <a:spLocks noGrp="1"/>
          </p:cNvSpPr>
          <p:nvPr>
            <p:ph type="ctrTitle"/>
          </p:nvPr>
        </p:nvSpPr>
        <p:spPr>
          <a:xfrm>
            <a:off x="1619250" y="548681"/>
            <a:ext cx="6913190" cy="3384376"/>
          </a:xfrm>
        </p:spPr>
        <p:txBody>
          <a:bodyPr/>
          <a:lstStyle/>
          <a:p>
            <a:r>
              <a:rPr lang="cs-CZ" sz="6600" b="1" dirty="0" smtClean="0"/>
              <a:t>Katalogy posuzování míry SVP u dětí se z.p.</a:t>
            </a:r>
          </a:p>
        </p:txBody>
      </p:sp>
      <p:sp>
        <p:nvSpPr>
          <p:cNvPr id="7171" name="Podnadpis 4"/>
          <p:cNvSpPr>
            <a:spLocks noGrp="1"/>
          </p:cNvSpPr>
          <p:nvPr>
            <p:ph type="subTitle" idx="1"/>
          </p:nvPr>
        </p:nvSpPr>
        <p:spPr>
          <a:xfrm>
            <a:off x="1835696" y="4869160"/>
            <a:ext cx="7049095" cy="1752600"/>
          </a:xfrm>
        </p:spPr>
        <p:txBody>
          <a:bodyPr/>
          <a:lstStyle/>
          <a:p>
            <a:r>
              <a:rPr lang="cs-CZ" sz="5400" b="1" dirty="0" smtClean="0">
                <a:solidFill>
                  <a:schemeClr val="tx1"/>
                </a:solidFill>
              </a:rPr>
              <a:t>Potřebujeme je vůbec ?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63688" y="274638"/>
            <a:ext cx="7380312" cy="1143000"/>
          </a:xfrm>
        </p:spPr>
        <p:txBody>
          <a:bodyPr/>
          <a:lstStyle/>
          <a:p>
            <a:pPr algn="l"/>
            <a:r>
              <a:rPr lang="cs-CZ" b="1" dirty="0" smtClean="0"/>
              <a:t>Trocha historie </a:t>
            </a:r>
            <a:br>
              <a:rPr lang="cs-CZ" b="1" dirty="0" smtClean="0"/>
            </a:br>
            <a:r>
              <a:rPr lang="cs-CZ" b="1" dirty="0" smtClean="0"/>
              <a:t>                     nikoho nezabije….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63688" y="1600200"/>
            <a:ext cx="7128792" cy="5257800"/>
          </a:xfrm>
        </p:spPr>
        <p:txBody>
          <a:bodyPr/>
          <a:lstStyle/>
          <a:p>
            <a:pPr lvl="0">
              <a:spcAft>
                <a:spcPts val="1200"/>
              </a:spcAft>
            </a:pPr>
            <a:r>
              <a:rPr lang="cs-CZ" dirty="0" smtClean="0"/>
              <a:t>SPC „slaví“ 20 let činnosti</a:t>
            </a:r>
          </a:p>
          <a:p>
            <a:pPr lvl="0">
              <a:spcAft>
                <a:spcPts val="1200"/>
              </a:spcAft>
            </a:pPr>
            <a:r>
              <a:rPr lang="cs-CZ" dirty="0" smtClean="0"/>
              <a:t>Současný vývoj ukázal </a:t>
            </a:r>
            <a:r>
              <a:rPr lang="cs-CZ" b="1" dirty="0" smtClean="0"/>
              <a:t>klady i nedostatky </a:t>
            </a:r>
            <a:r>
              <a:rPr lang="cs-CZ" dirty="0" smtClean="0"/>
              <a:t>tohoto modelu posuzování SVP dětí a žáků se zdravotním postižením</a:t>
            </a:r>
          </a:p>
          <a:p>
            <a:pPr lvl="0">
              <a:spcAft>
                <a:spcPts val="1200"/>
              </a:spcAft>
            </a:pPr>
            <a:r>
              <a:rPr lang="cs-CZ" dirty="0" smtClean="0"/>
              <a:t>Speciálně pedagogická diagnostika - její vývoj, možnosti a meze v systému (psychologie, medicína)</a:t>
            </a:r>
          </a:p>
          <a:p>
            <a:pPr lvl="0">
              <a:spcAft>
                <a:spcPts val="1200"/>
              </a:spcAft>
            </a:pPr>
            <a:r>
              <a:rPr lang="cs-CZ" dirty="0" smtClean="0"/>
              <a:t>MKF – nosná metodologie!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Vlastní návrh">
  <a:themeElements>
    <a:clrScheme name="Vlastn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lastn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lastn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lastn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lastn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lastn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lastn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lastn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lastn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lastn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lastn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lastn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lastn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lastn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lastní návrh 1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FF9933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E78A2D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lastní návrh 14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FF66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E75C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Mediá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445</TotalTime>
  <Words>728</Words>
  <Application>Microsoft Office PowerPoint</Application>
  <PresentationFormat>Předvádění na obrazovce (4:3)</PresentationFormat>
  <Paragraphs>255</Paragraphs>
  <Slides>19</Slides>
  <Notes>4</Notes>
  <HiddenSlides>0</HiddenSlides>
  <MMClips>0</MMClips>
  <ScaleCrop>false</ScaleCrop>
  <HeadingPairs>
    <vt:vector size="4" baseType="variant">
      <vt:variant>
        <vt:lpstr>Motiv</vt:lpstr>
      </vt:variant>
      <vt:variant>
        <vt:i4>2</vt:i4>
      </vt:variant>
      <vt:variant>
        <vt:lpstr>Nadpisy snímků</vt:lpstr>
      </vt:variant>
      <vt:variant>
        <vt:i4>19</vt:i4>
      </vt:variant>
    </vt:vector>
  </HeadingPairs>
  <TitlesOfParts>
    <vt:vector size="21" baseType="lpstr">
      <vt:lpstr>Vlastní návrh</vt:lpstr>
      <vt:lpstr>Motiv sady Office</vt:lpstr>
      <vt:lpstr>OPVK,  reg. č.: CZ.1.07/1.2.00/14.0020  Nositel: Pedagogická fakulta UP Olomouc</vt:lpstr>
      <vt:lpstr>Speciální vzdělávací potřeby dětí a žáků se vzácnými onemocněními</vt:lpstr>
      <vt:lpstr>Proč takový projekt?</vt:lpstr>
      <vt:lpstr>Cíle projektu – Inovace SPC</vt:lpstr>
      <vt:lpstr>Cíle projektu  SvP – dětí se vzácnými onemocněními </vt:lpstr>
      <vt:lpstr>Klíčové aktivity   - SPC</vt:lpstr>
      <vt:lpstr>Klíčové aktivity - SPC</vt:lpstr>
      <vt:lpstr>Katalogy posuzování míry SVP u dětí se z.p.</vt:lpstr>
      <vt:lpstr>Trocha historie                       nikoho nezabije….</vt:lpstr>
      <vt:lpstr>Nediskriminace, spravedlnost a rovný přístup</vt:lpstr>
      <vt:lpstr>Pojetí „Katalogu“…</vt:lpstr>
      <vt:lpstr>Co Katalog je a není…</vt:lpstr>
      <vt:lpstr>Projekt naplňuje úkoly  Národního plánu… (úkoly MŠMT)</vt:lpstr>
      <vt:lpstr>Další z úkolů Národního plánu…</vt:lpstr>
      <vt:lpstr>Zdaleka ne jedna aktivita…</vt:lpstr>
      <vt:lpstr>Snímek 16</vt:lpstr>
      <vt:lpstr>          Klíčové aktivity   - vz. onem. </vt:lpstr>
      <vt:lpstr>Porovnání - oblasti</vt:lpstr>
      <vt:lpstr>http: spc.upol.cz e-mail: spc@upol.cz  www.svp-vzacnaonemocneni.cz e-mail: spmps@seznam.cz</vt:lpstr>
    </vt:vector>
  </TitlesOfParts>
  <Company>PrF UP Olomouc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NÁZEV PROJEKTU</dc:title>
  <dc:creator>PrF UP Olomouc</dc:creator>
  <cp:lastModifiedBy>uzivatel</cp:lastModifiedBy>
  <cp:revision>58</cp:revision>
  <dcterms:created xsi:type="dcterms:W3CDTF">2009-02-24T14:51:48Z</dcterms:created>
  <dcterms:modified xsi:type="dcterms:W3CDTF">2012-01-24T21:55:32Z</dcterms:modified>
</cp:coreProperties>
</file>