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1" r:id="rId6"/>
    <p:sldId id="265" r:id="rId7"/>
    <p:sldId id="262" r:id="rId8"/>
    <p:sldId id="266" r:id="rId9"/>
    <p:sldId id="267" r:id="rId10"/>
    <p:sldId id="263" r:id="rId11"/>
    <p:sldId id="269" r:id="rId12"/>
    <p:sldId id="268" r:id="rId13"/>
    <p:sldId id="264" r:id="rId14"/>
    <p:sldId id="270" r:id="rId15"/>
    <p:sldId id="271" r:id="rId16"/>
    <p:sldId id="272" r:id="rId17"/>
    <p:sldId id="273" r:id="rId18"/>
    <p:sldId id="274" r:id="rId19"/>
    <p:sldId id="260" r:id="rId20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0" d="100"/>
          <a:sy n="60" d="100"/>
        </p:scale>
        <p:origin x="-1572" y="-22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lowchart: Document 6"/>
          <p:cNvSpPr/>
          <p:nvPr/>
        </p:nvSpPr>
        <p:spPr>
          <a:xfrm rot="10800000">
            <a:off x="1" y="1520731"/>
            <a:ext cx="9144000" cy="3435579"/>
          </a:xfrm>
          <a:custGeom>
            <a:avLst/>
            <a:gdLst>
              <a:gd name="connsiteX0" fmla="*/ 0 w 21600"/>
              <a:gd name="connsiteY0" fmla="*/ 0 h 18805"/>
              <a:gd name="connsiteX1" fmla="*/ 21600 w 21600"/>
              <a:gd name="connsiteY1" fmla="*/ 0 h 18805"/>
              <a:gd name="connsiteX2" fmla="*/ 21600 w 21600"/>
              <a:gd name="connsiteY2" fmla="*/ 17322 h 18805"/>
              <a:gd name="connsiteX3" fmla="*/ 0 w 21600"/>
              <a:gd name="connsiteY3" fmla="*/ 18805 h 18805"/>
              <a:gd name="connsiteX4" fmla="*/ 0 w 21600"/>
              <a:gd name="connsiteY4" fmla="*/ 0 h 18805"/>
              <a:gd name="connsiteX0" fmla="*/ 0 w 21600"/>
              <a:gd name="connsiteY0" fmla="*/ 0 h 18805"/>
              <a:gd name="connsiteX1" fmla="*/ 21600 w 21600"/>
              <a:gd name="connsiteY1" fmla="*/ 0 h 18805"/>
              <a:gd name="connsiteX2" fmla="*/ 21600 w 21600"/>
              <a:gd name="connsiteY2" fmla="*/ 17322 h 18805"/>
              <a:gd name="connsiteX3" fmla="*/ 0 w 21600"/>
              <a:gd name="connsiteY3" fmla="*/ 18805 h 18805"/>
              <a:gd name="connsiteX4" fmla="*/ 0 w 21600"/>
              <a:gd name="connsiteY4" fmla="*/ 0 h 18805"/>
              <a:gd name="connsiteX0" fmla="*/ 0 w 21600"/>
              <a:gd name="connsiteY0" fmla="*/ 0 h 18916"/>
              <a:gd name="connsiteX1" fmla="*/ 21600 w 21600"/>
              <a:gd name="connsiteY1" fmla="*/ 0 h 18916"/>
              <a:gd name="connsiteX2" fmla="*/ 21600 w 21600"/>
              <a:gd name="connsiteY2" fmla="*/ 17322 h 18916"/>
              <a:gd name="connsiteX3" fmla="*/ 0 w 21600"/>
              <a:gd name="connsiteY3" fmla="*/ 18916 h 18916"/>
              <a:gd name="connsiteX4" fmla="*/ 0 w 21600"/>
              <a:gd name="connsiteY4" fmla="*/ 0 h 18916"/>
              <a:gd name="connsiteX0" fmla="*/ 0 w 21600"/>
              <a:gd name="connsiteY0" fmla="*/ 0 h 18916"/>
              <a:gd name="connsiteX1" fmla="*/ 21600 w 21600"/>
              <a:gd name="connsiteY1" fmla="*/ 0 h 18916"/>
              <a:gd name="connsiteX2" fmla="*/ 21600 w 21600"/>
              <a:gd name="connsiteY2" fmla="*/ 17322 h 18916"/>
              <a:gd name="connsiteX3" fmla="*/ 0 w 21600"/>
              <a:gd name="connsiteY3" fmla="*/ 18916 h 18916"/>
              <a:gd name="connsiteX4" fmla="*/ 0 w 21600"/>
              <a:gd name="connsiteY4" fmla="*/ 0 h 18916"/>
              <a:gd name="connsiteX0" fmla="*/ 0 w 21600"/>
              <a:gd name="connsiteY0" fmla="*/ 0 h 18916"/>
              <a:gd name="connsiteX1" fmla="*/ 21600 w 21600"/>
              <a:gd name="connsiteY1" fmla="*/ 0 h 18916"/>
              <a:gd name="connsiteX2" fmla="*/ 21600 w 21600"/>
              <a:gd name="connsiteY2" fmla="*/ 17322 h 18916"/>
              <a:gd name="connsiteX3" fmla="*/ 0 w 21600"/>
              <a:gd name="connsiteY3" fmla="*/ 18916 h 18916"/>
              <a:gd name="connsiteX4" fmla="*/ 0 w 21600"/>
              <a:gd name="connsiteY4" fmla="*/ 0 h 18916"/>
              <a:gd name="connsiteX0" fmla="*/ 0 w 21600"/>
              <a:gd name="connsiteY0" fmla="*/ 0 h 19355"/>
              <a:gd name="connsiteX1" fmla="*/ 21600 w 21600"/>
              <a:gd name="connsiteY1" fmla="*/ 0 h 19355"/>
              <a:gd name="connsiteX2" fmla="*/ 21600 w 21600"/>
              <a:gd name="connsiteY2" fmla="*/ 17322 h 19355"/>
              <a:gd name="connsiteX3" fmla="*/ 0 w 21600"/>
              <a:gd name="connsiteY3" fmla="*/ 19355 h 19355"/>
              <a:gd name="connsiteX4" fmla="*/ 0 w 21600"/>
              <a:gd name="connsiteY4" fmla="*/ 0 h 19355"/>
              <a:gd name="connsiteX0" fmla="*/ 0 w 21600"/>
              <a:gd name="connsiteY0" fmla="*/ 0 h 19355"/>
              <a:gd name="connsiteX1" fmla="*/ 21600 w 21600"/>
              <a:gd name="connsiteY1" fmla="*/ 0 h 19355"/>
              <a:gd name="connsiteX2" fmla="*/ 21600 w 21600"/>
              <a:gd name="connsiteY2" fmla="*/ 17322 h 19355"/>
              <a:gd name="connsiteX3" fmla="*/ 0 w 21600"/>
              <a:gd name="connsiteY3" fmla="*/ 19355 h 19355"/>
              <a:gd name="connsiteX4" fmla="*/ 0 w 21600"/>
              <a:gd name="connsiteY4" fmla="*/ 0 h 19355"/>
              <a:gd name="connsiteX0" fmla="*/ 0 w 21600"/>
              <a:gd name="connsiteY0" fmla="*/ 0 h 19794"/>
              <a:gd name="connsiteX1" fmla="*/ 21600 w 21600"/>
              <a:gd name="connsiteY1" fmla="*/ 0 h 19794"/>
              <a:gd name="connsiteX2" fmla="*/ 21600 w 21600"/>
              <a:gd name="connsiteY2" fmla="*/ 17322 h 19794"/>
              <a:gd name="connsiteX3" fmla="*/ 0 w 21600"/>
              <a:gd name="connsiteY3" fmla="*/ 19794 h 19794"/>
              <a:gd name="connsiteX4" fmla="*/ 0 w 21600"/>
              <a:gd name="connsiteY4" fmla="*/ 0 h 19794"/>
              <a:gd name="connsiteX0" fmla="*/ 0 w 21600"/>
              <a:gd name="connsiteY0" fmla="*/ 0 h 19794"/>
              <a:gd name="connsiteX1" fmla="*/ 21600 w 21600"/>
              <a:gd name="connsiteY1" fmla="*/ 0 h 19794"/>
              <a:gd name="connsiteX2" fmla="*/ 21600 w 21600"/>
              <a:gd name="connsiteY2" fmla="*/ 17322 h 19794"/>
              <a:gd name="connsiteX3" fmla="*/ 0 w 21600"/>
              <a:gd name="connsiteY3" fmla="*/ 19794 h 19794"/>
              <a:gd name="connsiteX4" fmla="*/ 0 w 21600"/>
              <a:gd name="connsiteY4" fmla="*/ 0 h 197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600" h="19794">
                <a:moveTo>
                  <a:pt x="0" y="0"/>
                </a:moveTo>
                <a:lnTo>
                  <a:pt x="21600" y="0"/>
                </a:lnTo>
                <a:lnTo>
                  <a:pt x="21600" y="17322"/>
                </a:lnTo>
                <a:cubicBezTo>
                  <a:pt x="10800" y="17322"/>
                  <a:pt x="7466" y="25350"/>
                  <a:pt x="0" y="19794"/>
                </a:cubicBezTo>
                <a:lnTo>
                  <a:pt x="0" y="0"/>
                </a:lnTo>
                <a:close/>
              </a:path>
            </a:pathLst>
          </a:custGeom>
          <a:gradFill>
            <a:gsLst>
              <a:gs pos="100000">
                <a:schemeClr val="bg2">
                  <a:tint val="28000"/>
                  <a:satMod val="2000000"/>
                  <a:alpha val="30000"/>
                </a:schemeClr>
              </a:gs>
              <a:gs pos="35000">
                <a:schemeClr val="bg2">
                  <a:shade val="100000"/>
                  <a:satMod val="600000"/>
                  <a:alpha val="0"/>
                </a:schemeClr>
              </a:gs>
            </a:gsLst>
            <a:lin ang="5400000" scaled="1"/>
          </a:gradFill>
          <a:ln w="317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02920" y="2775745"/>
            <a:ext cx="8229600" cy="2167128"/>
          </a:xfrm>
        </p:spPr>
        <p:txBody>
          <a:bodyPr tIns="0" bIns="0" anchor="t"/>
          <a:lstStyle>
            <a:lvl1pPr>
              <a:defRPr sz="5000" cap="all" baseline="0">
                <a:effectLst>
                  <a:outerShdw blurRad="30000" dist="30000" dir="2700000" algn="tl" rotWithShape="0">
                    <a:schemeClr val="bg2">
                      <a:shade val="45000"/>
                      <a:satMod val="150000"/>
                      <a:alpha val="90000"/>
                    </a:schemeClr>
                  </a:outerShdw>
                  <a:reflection blurRad="12000" stA="25000" endPos="49000" dist="5000" dir="5400000" sy="-100000" algn="bl" rotWithShape="0"/>
                </a:effectLst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00064" y="1559720"/>
            <a:ext cx="5105400" cy="1219200"/>
          </a:xfrm>
        </p:spPr>
        <p:txBody>
          <a:bodyPr lIns="0" tIns="0" rIns="0" bIns="0" anchor="b"/>
          <a:lstStyle>
            <a:lvl1pPr marL="0" indent="0" algn="l">
              <a:buNone/>
              <a:defRPr sz="1900"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DAB05-C0E6-4FB4-9A27-54CC4F25FD03}" type="datetimeFigureOut">
              <a:rPr lang="cs-CZ" smtClean="0"/>
              <a:t>25.4.2012</a:t>
            </a:fld>
            <a:endParaRPr lang="cs-CZ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3843BE-9A80-48FA-9598-D23ACA4F83AC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DAB05-C0E6-4FB4-9A27-54CC4F25FD03}" type="datetimeFigureOut">
              <a:rPr lang="cs-CZ" smtClean="0"/>
              <a:t>25.4.2012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3843BE-9A80-48FA-9598-D23ACA4F83AC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DAB05-C0E6-4FB4-9A27-54CC4F25FD03}" type="datetimeFigureOut">
              <a:rPr lang="cs-CZ" smtClean="0"/>
              <a:t>25.4.2012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3843BE-9A80-48FA-9598-D23ACA4F83AC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DAB05-C0E6-4FB4-9A27-54CC4F25FD03}" type="datetimeFigureOut">
              <a:rPr lang="cs-CZ" smtClean="0"/>
              <a:t>25.4.2012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3843BE-9A80-48FA-9598-D23ACA4F83AC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990600"/>
            <a:ext cx="7772400" cy="1362456"/>
          </a:xfrm>
        </p:spPr>
        <p:txBody>
          <a:bodyPr>
            <a:noAutofit/>
          </a:bodyPr>
          <a:lstStyle>
            <a:lvl1pPr algn="l">
              <a:buNone/>
              <a:defRPr sz="4800" b="1" cap="none" baseline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352677"/>
            <a:ext cx="7772400" cy="1509712"/>
          </a:xfrm>
        </p:spPr>
        <p:txBody>
          <a:bodyPr anchor="t"/>
          <a:lstStyle>
            <a:lvl1pPr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DAB05-C0E6-4FB4-9A27-54CC4F25FD03}" type="datetimeFigureOut">
              <a:rPr lang="cs-CZ" smtClean="0"/>
              <a:t>25.4.2012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3843BE-9A80-48FA-9598-D23ACA4F83AC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14400"/>
            <a:ext cx="8229600" cy="1143000"/>
          </a:xfrm>
        </p:spPr>
        <p:txBody>
          <a:bodyPr tIns="9144" bIns="9144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199800"/>
            <a:ext cx="4038600" cy="416052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199800"/>
            <a:ext cx="4038600" cy="416052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DAB05-C0E6-4FB4-9A27-54CC4F25FD03}" type="datetimeFigureOut">
              <a:rPr lang="cs-CZ" smtClean="0"/>
              <a:t>25.4.2012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3843BE-9A80-48FA-9598-D23ACA4F83AC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14400"/>
            <a:ext cx="8229600" cy="1143000"/>
          </a:xfrm>
        </p:spPr>
        <p:txBody>
          <a:bodyPr tIns="9144" bIns="9144" anchor="b"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112168"/>
            <a:ext cx="4040188" cy="502920"/>
          </a:xfrm>
        </p:spPr>
        <p:txBody>
          <a:bodyPr anchor="b">
            <a:noAutofit/>
          </a:bodyPr>
          <a:lstStyle>
            <a:lvl1pPr>
              <a:buNone/>
              <a:defRPr sz="2200" b="1">
                <a:effectLst>
                  <a:outerShdw blurRad="38000" dist="38000" dir="2700000" algn="tl" rotWithShape="0">
                    <a:schemeClr val="bg2">
                      <a:shade val="45000"/>
                      <a:satMod val="150000"/>
                      <a:alpha val="90000"/>
                    </a:schemeClr>
                  </a:outerShdw>
                </a:effectLst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2112168"/>
            <a:ext cx="4041775" cy="502920"/>
          </a:xfrm>
        </p:spPr>
        <p:txBody>
          <a:bodyPr anchor="b">
            <a:noAutofit/>
          </a:bodyPr>
          <a:lstStyle>
            <a:lvl1pPr>
              <a:buNone/>
              <a:defRPr sz="2200" b="1">
                <a:effectLst>
                  <a:outerShdw blurRad="30000" dist="30000" dir="2700000" algn="tl" rotWithShape="0">
                    <a:schemeClr val="bg2">
                      <a:shade val="45000"/>
                      <a:satMod val="150000"/>
                      <a:alpha val="90000"/>
                    </a:schemeClr>
                  </a:outerShdw>
                </a:effectLst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667000"/>
            <a:ext cx="4040188" cy="365760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667000"/>
            <a:ext cx="4041775" cy="365760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DAB05-C0E6-4FB4-9A27-54CC4F25FD03}" type="datetimeFigureOut">
              <a:rPr lang="cs-CZ" smtClean="0"/>
              <a:t>25.4.2012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3843BE-9A80-48FA-9598-D23ACA4F83AC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14400"/>
            <a:ext cx="8229600" cy="1143000"/>
          </a:xfrm>
          <a:effectLst/>
        </p:spPr>
        <p:txBody>
          <a:bodyPr tIns="9144" bIns="9144" anchor="b"/>
          <a:lstStyle>
            <a:lvl1pPr>
              <a:defRPr sz="4800" cap="none" baseline="0">
                <a:effectLst>
                  <a:outerShdw blurRad="30000" dist="30000" dir="2700000" algn="tl" rotWithShape="0">
                    <a:schemeClr val="bg2">
                      <a:shade val="45000"/>
                      <a:satMod val="150000"/>
                      <a:alpha val="90000"/>
                    </a:schemeClr>
                  </a:outerShdw>
                </a:effectLst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DAB05-C0E6-4FB4-9A27-54CC4F25FD03}" type="datetimeFigureOut">
              <a:rPr lang="cs-CZ" smtClean="0"/>
              <a:t>25.4.2012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3843BE-9A80-48FA-9598-D23ACA4F83AC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DAB05-C0E6-4FB4-9A27-54CC4F25FD03}" type="datetimeFigureOut">
              <a:rPr lang="cs-CZ" smtClean="0"/>
              <a:t>25.4.2012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3843BE-9A80-48FA-9598-D23ACA4F83AC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1440"/>
            <a:ext cx="8229600" cy="914400"/>
          </a:xfrm>
        </p:spPr>
        <p:txBody>
          <a:bodyPr tIns="0" bIns="0" anchor="b"/>
          <a:lstStyle>
            <a:lvl1pPr algn="l">
              <a:buNone/>
              <a:defRPr sz="5000" b="1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133856"/>
            <a:ext cx="2590800" cy="5181600"/>
          </a:xfrm>
        </p:spPr>
        <p:txBody>
          <a:bodyPr lIns="45720" tIns="45720" rIns="0"/>
          <a:lstStyle>
            <a:lvl1pPr marL="0" indent="0">
              <a:spcBef>
                <a:spcPts val="300"/>
              </a:spcBef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429000" y="1133472"/>
            <a:ext cx="5257800" cy="5191128"/>
          </a:xfrm>
        </p:spPr>
        <p:txBody>
          <a:bodyPr/>
          <a:lstStyle>
            <a:lvl1pPr algn="l">
              <a:defRPr sz="3000"/>
            </a:lvl1pPr>
            <a:lvl2pPr algn="l">
              <a:defRPr sz="2800"/>
            </a:lvl2pPr>
            <a:lvl3pPr algn="l">
              <a:defRPr sz="2400"/>
            </a:lvl3pPr>
            <a:lvl4pPr algn="l">
              <a:defRPr sz="2000"/>
            </a:lvl4pPr>
            <a:lvl5pPr algn="l">
              <a:defRPr sz="2000"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DAB05-C0E6-4FB4-9A27-54CC4F25FD03}" type="datetimeFigureOut">
              <a:rPr lang="cs-CZ" smtClean="0"/>
              <a:t>25.4.2012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3843BE-9A80-48FA-9598-D23ACA4F83AC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6240" y="1981200"/>
            <a:ext cx="3429000" cy="522288"/>
          </a:xfrm>
        </p:spPr>
        <p:txBody>
          <a:bodyPr tIns="0" bIns="0" anchor="b"/>
          <a:lstStyle>
            <a:lvl1pPr algn="r">
              <a:buNone/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093368" y="1066800"/>
            <a:ext cx="4572000" cy="4572000"/>
          </a:xfrm>
          <a:solidFill>
            <a:schemeClr val="bg2">
              <a:shade val="75000"/>
            </a:schemeClr>
          </a:solidFill>
          <a:ln w="60325">
            <a:solidFill>
              <a:srgbClr val="FFFFFF"/>
            </a:solidFill>
            <a:miter lim="800000"/>
          </a:ln>
          <a:effectLst>
            <a:outerShdw blurRad="36195" dist="10000" dir="5400000" algn="tl" rotWithShape="0">
              <a:srgbClr val="000000">
                <a:alpha val="75000"/>
              </a:srgbClr>
            </a:outerShdw>
            <a:reflection stA="21000" endA="500" endPos="10000" dist="20000" dir="5400000" sy="-100000" algn="bl" rotWithShape="0"/>
          </a:effectLst>
        </p:spPr>
        <p:txBody>
          <a:bodyPr/>
          <a:lstStyle>
            <a:lvl1pPr>
              <a:buNone/>
              <a:defRPr sz="3200"/>
            </a:lvl1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76240" y="2543176"/>
            <a:ext cx="3429000" cy="914400"/>
          </a:xfrm>
        </p:spPr>
        <p:txBody>
          <a:bodyPr lIns="0" tIns="0" rIns="0" bIns="0" anchor="t"/>
          <a:lstStyle>
            <a:lvl1pPr indent="0" algn="r">
              <a:spcBef>
                <a:spcPts val="300"/>
              </a:spcBef>
              <a:buFontTx/>
              <a:buNone/>
              <a:defRPr sz="1400" baseline="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DAB05-C0E6-4FB4-9A27-54CC4F25FD03}" type="datetimeFigureOut">
              <a:rPr lang="cs-CZ" smtClean="0"/>
              <a:t>25.4.2012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153400" y="6356350"/>
            <a:ext cx="533400" cy="365125"/>
          </a:xfrm>
        </p:spPr>
        <p:txBody>
          <a:bodyPr/>
          <a:lstStyle/>
          <a:p>
            <a:fld id="{3C3843BE-9A80-48FA-9598-D23ACA4F83AC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lowchart: Document 6"/>
          <p:cNvSpPr/>
          <p:nvPr/>
        </p:nvSpPr>
        <p:spPr>
          <a:xfrm rot="10800000">
            <a:off x="1" y="1142899"/>
            <a:ext cx="9144000" cy="5562705"/>
          </a:xfrm>
          <a:custGeom>
            <a:avLst/>
            <a:gdLst>
              <a:gd name="connsiteX0" fmla="*/ 0 w 21600"/>
              <a:gd name="connsiteY0" fmla="*/ 0 h 19378"/>
              <a:gd name="connsiteX1" fmla="*/ 21600 w 21600"/>
              <a:gd name="connsiteY1" fmla="*/ 0 h 19378"/>
              <a:gd name="connsiteX2" fmla="*/ 21600 w 21600"/>
              <a:gd name="connsiteY2" fmla="*/ 17322 h 19378"/>
              <a:gd name="connsiteX3" fmla="*/ 0 w 21600"/>
              <a:gd name="connsiteY3" fmla="*/ 19378 h 19378"/>
              <a:gd name="connsiteX4" fmla="*/ 0 w 21600"/>
              <a:gd name="connsiteY4" fmla="*/ 0 h 19378"/>
              <a:gd name="connsiteX0" fmla="*/ 0 w 21600"/>
              <a:gd name="connsiteY0" fmla="*/ 0 h 19378"/>
              <a:gd name="connsiteX1" fmla="*/ 21600 w 21600"/>
              <a:gd name="connsiteY1" fmla="*/ 0 h 19378"/>
              <a:gd name="connsiteX2" fmla="*/ 21600 w 21600"/>
              <a:gd name="connsiteY2" fmla="*/ 17322 h 19378"/>
              <a:gd name="connsiteX3" fmla="*/ 0 w 21600"/>
              <a:gd name="connsiteY3" fmla="*/ 19378 h 19378"/>
              <a:gd name="connsiteX4" fmla="*/ 0 w 21600"/>
              <a:gd name="connsiteY4" fmla="*/ 0 h 19378"/>
              <a:gd name="connsiteX0" fmla="*/ 0 w 21600"/>
              <a:gd name="connsiteY0" fmla="*/ 0 h 19378"/>
              <a:gd name="connsiteX1" fmla="*/ 21600 w 21600"/>
              <a:gd name="connsiteY1" fmla="*/ 0 h 19378"/>
              <a:gd name="connsiteX2" fmla="*/ 21600 w 21600"/>
              <a:gd name="connsiteY2" fmla="*/ 17322 h 19378"/>
              <a:gd name="connsiteX3" fmla="*/ 0 w 21600"/>
              <a:gd name="connsiteY3" fmla="*/ 19378 h 19378"/>
              <a:gd name="connsiteX4" fmla="*/ 0 w 21600"/>
              <a:gd name="connsiteY4" fmla="*/ 0 h 19378"/>
              <a:gd name="connsiteX0" fmla="*/ 0 w 21600"/>
              <a:gd name="connsiteY0" fmla="*/ 0 h 19974"/>
              <a:gd name="connsiteX1" fmla="*/ 21600 w 21600"/>
              <a:gd name="connsiteY1" fmla="*/ 0 h 19974"/>
              <a:gd name="connsiteX2" fmla="*/ 21600 w 21600"/>
              <a:gd name="connsiteY2" fmla="*/ 17322 h 19974"/>
              <a:gd name="connsiteX3" fmla="*/ 0 w 21600"/>
              <a:gd name="connsiteY3" fmla="*/ 19974 h 19974"/>
              <a:gd name="connsiteX4" fmla="*/ 0 w 21600"/>
              <a:gd name="connsiteY4" fmla="*/ 0 h 19974"/>
              <a:gd name="connsiteX0" fmla="*/ 0 w 21600"/>
              <a:gd name="connsiteY0" fmla="*/ 0 h 19974"/>
              <a:gd name="connsiteX1" fmla="*/ 21600 w 21600"/>
              <a:gd name="connsiteY1" fmla="*/ 0 h 19974"/>
              <a:gd name="connsiteX2" fmla="*/ 21600 w 21600"/>
              <a:gd name="connsiteY2" fmla="*/ 17322 h 19974"/>
              <a:gd name="connsiteX3" fmla="*/ 0 w 21600"/>
              <a:gd name="connsiteY3" fmla="*/ 19974 h 19974"/>
              <a:gd name="connsiteX4" fmla="*/ 0 w 21600"/>
              <a:gd name="connsiteY4" fmla="*/ 0 h 19974"/>
              <a:gd name="connsiteX0" fmla="*/ 0 w 21600"/>
              <a:gd name="connsiteY0" fmla="*/ 0 h 19974"/>
              <a:gd name="connsiteX1" fmla="*/ 21600 w 21600"/>
              <a:gd name="connsiteY1" fmla="*/ 0 h 19974"/>
              <a:gd name="connsiteX2" fmla="*/ 21600 w 21600"/>
              <a:gd name="connsiteY2" fmla="*/ 17322 h 19974"/>
              <a:gd name="connsiteX3" fmla="*/ 0 w 21600"/>
              <a:gd name="connsiteY3" fmla="*/ 19974 h 19974"/>
              <a:gd name="connsiteX4" fmla="*/ 0 w 21600"/>
              <a:gd name="connsiteY4" fmla="*/ 0 h 19974"/>
              <a:gd name="connsiteX0" fmla="*/ 0 w 21600"/>
              <a:gd name="connsiteY0" fmla="*/ 0 h 20252"/>
              <a:gd name="connsiteX1" fmla="*/ 21600 w 21600"/>
              <a:gd name="connsiteY1" fmla="*/ 0 h 20252"/>
              <a:gd name="connsiteX2" fmla="*/ 21600 w 21600"/>
              <a:gd name="connsiteY2" fmla="*/ 17322 h 20252"/>
              <a:gd name="connsiteX3" fmla="*/ 0 w 21600"/>
              <a:gd name="connsiteY3" fmla="*/ 20252 h 20252"/>
              <a:gd name="connsiteX4" fmla="*/ 0 w 21600"/>
              <a:gd name="connsiteY4" fmla="*/ 0 h 20252"/>
              <a:gd name="connsiteX0" fmla="*/ 0 w 21600"/>
              <a:gd name="connsiteY0" fmla="*/ 0 h 20252"/>
              <a:gd name="connsiteX1" fmla="*/ 21600 w 21600"/>
              <a:gd name="connsiteY1" fmla="*/ 0 h 20252"/>
              <a:gd name="connsiteX2" fmla="*/ 21600 w 21600"/>
              <a:gd name="connsiteY2" fmla="*/ 17322 h 20252"/>
              <a:gd name="connsiteX3" fmla="*/ 0 w 21600"/>
              <a:gd name="connsiteY3" fmla="*/ 20252 h 20252"/>
              <a:gd name="connsiteX4" fmla="*/ 0 w 21600"/>
              <a:gd name="connsiteY4" fmla="*/ 0 h 202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600" h="20252">
                <a:moveTo>
                  <a:pt x="0" y="0"/>
                </a:moveTo>
                <a:lnTo>
                  <a:pt x="21600" y="0"/>
                </a:lnTo>
                <a:lnTo>
                  <a:pt x="21600" y="17322"/>
                </a:lnTo>
                <a:cubicBezTo>
                  <a:pt x="10800" y="17322"/>
                  <a:pt x="10056" y="24231"/>
                  <a:pt x="0" y="20252"/>
                </a:cubicBezTo>
                <a:lnTo>
                  <a:pt x="0" y="0"/>
                </a:lnTo>
                <a:close/>
              </a:path>
            </a:pathLst>
          </a:custGeom>
          <a:gradFill>
            <a:gsLst>
              <a:gs pos="100000">
                <a:schemeClr val="bg2">
                  <a:tint val="55000"/>
                  <a:satMod val="1800000"/>
                  <a:alpha val="55000"/>
                </a:schemeClr>
              </a:gs>
              <a:gs pos="65000">
                <a:schemeClr val="bg2">
                  <a:shade val="100000"/>
                  <a:satMod val="600000"/>
                  <a:alpha val="0"/>
                </a:schemeClr>
              </a:gs>
            </a:gsLst>
            <a:lin ang="4800000" scaled="1"/>
          </a:gradFill>
          <a:ln w="317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/>
          </a:p>
        </p:txBody>
      </p:sp>
      <p:sp>
        <p:nvSpPr>
          <p:cNvPr id="8" name="Flowchart: Document 7"/>
          <p:cNvSpPr/>
          <p:nvPr/>
        </p:nvSpPr>
        <p:spPr>
          <a:xfrm rot="10800000">
            <a:off x="1" y="1341133"/>
            <a:ext cx="9144000" cy="4480425"/>
          </a:xfrm>
          <a:custGeom>
            <a:avLst/>
            <a:gdLst>
              <a:gd name="connsiteX0" fmla="*/ 0 w 21600"/>
              <a:gd name="connsiteY0" fmla="*/ 0 h 18944"/>
              <a:gd name="connsiteX1" fmla="*/ 21600 w 21600"/>
              <a:gd name="connsiteY1" fmla="*/ 0 h 18944"/>
              <a:gd name="connsiteX2" fmla="*/ 21600 w 21600"/>
              <a:gd name="connsiteY2" fmla="*/ 17322 h 18944"/>
              <a:gd name="connsiteX3" fmla="*/ 0 w 21600"/>
              <a:gd name="connsiteY3" fmla="*/ 18944 h 18944"/>
              <a:gd name="connsiteX4" fmla="*/ 0 w 21600"/>
              <a:gd name="connsiteY4" fmla="*/ 0 h 18944"/>
              <a:gd name="connsiteX0" fmla="*/ 0 w 21600"/>
              <a:gd name="connsiteY0" fmla="*/ 0 h 18944"/>
              <a:gd name="connsiteX1" fmla="*/ 21600 w 21600"/>
              <a:gd name="connsiteY1" fmla="*/ 0 h 18944"/>
              <a:gd name="connsiteX2" fmla="*/ 21600 w 21600"/>
              <a:gd name="connsiteY2" fmla="*/ 17322 h 18944"/>
              <a:gd name="connsiteX3" fmla="*/ 0 w 21600"/>
              <a:gd name="connsiteY3" fmla="*/ 18944 h 18944"/>
              <a:gd name="connsiteX4" fmla="*/ 0 w 21600"/>
              <a:gd name="connsiteY4" fmla="*/ 0 h 18944"/>
              <a:gd name="connsiteX0" fmla="*/ 0 w 21600"/>
              <a:gd name="connsiteY0" fmla="*/ 0 h 19350"/>
              <a:gd name="connsiteX1" fmla="*/ 21600 w 21600"/>
              <a:gd name="connsiteY1" fmla="*/ 0 h 19350"/>
              <a:gd name="connsiteX2" fmla="*/ 21600 w 21600"/>
              <a:gd name="connsiteY2" fmla="*/ 17322 h 19350"/>
              <a:gd name="connsiteX3" fmla="*/ 0 w 21600"/>
              <a:gd name="connsiteY3" fmla="*/ 19350 h 19350"/>
              <a:gd name="connsiteX4" fmla="*/ 0 w 21600"/>
              <a:gd name="connsiteY4" fmla="*/ 0 h 19350"/>
              <a:gd name="connsiteX0" fmla="*/ 0 w 21600"/>
              <a:gd name="connsiteY0" fmla="*/ 0 h 19350"/>
              <a:gd name="connsiteX1" fmla="*/ 21600 w 21600"/>
              <a:gd name="connsiteY1" fmla="*/ 0 h 19350"/>
              <a:gd name="connsiteX2" fmla="*/ 21600 w 21600"/>
              <a:gd name="connsiteY2" fmla="*/ 17322 h 19350"/>
              <a:gd name="connsiteX3" fmla="*/ 0 w 21600"/>
              <a:gd name="connsiteY3" fmla="*/ 19350 h 19350"/>
              <a:gd name="connsiteX4" fmla="*/ 0 w 21600"/>
              <a:gd name="connsiteY4" fmla="*/ 0 h 19350"/>
              <a:gd name="connsiteX0" fmla="*/ 0 w 21600"/>
              <a:gd name="connsiteY0" fmla="*/ 0 h 19350"/>
              <a:gd name="connsiteX1" fmla="*/ 21600 w 21600"/>
              <a:gd name="connsiteY1" fmla="*/ 0 h 19350"/>
              <a:gd name="connsiteX2" fmla="*/ 21600 w 21600"/>
              <a:gd name="connsiteY2" fmla="*/ 17322 h 19350"/>
              <a:gd name="connsiteX3" fmla="*/ 0 w 21600"/>
              <a:gd name="connsiteY3" fmla="*/ 19350 h 19350"/>
              <a:gd name="connsiteX4" fmla="*/ 0 w 21600"/>
              <a:gd name="connsiteY4" fmla="*/ 0 h 19350"/>
              <a:gd name="connsiteX0" fmla="*/ 0 w 21600"/>
              <a:gd name="connsiteY0" fmla="*/ 0 h 19350"/>
              <a:gd name="connsiteX1" fmla="*/ 21600 w 21600"/>
              <a:gd name="connsiteY1" fmla="*/ 0 h 19350"/>
              <a:gd name="connsiteX2" fmla="*/ 21600 w 21600"/>
              <a:gd name="connsiteY2" fmla="*/ 17322 h 19350"/>
              <a:gd name="connsiteX3" fmla="*/ 0 w 21600"/>
              <a:gd name="connsiteY3" fmla="*/ 19350 h 19350"/>
              <a:gd name="connsiteX4" fmla="*/ 0 w 21600"/>
              <a:gd name="connsiteY4" fmla="*/ 0 h 19350"/>
              <a:gd name="connsiteX0" fmla="*/ 0 w 21600"/>
              <a:gd name="connsiteY0" fmla="*/ 0 h 19691"/>
              <a:gd name="connsiteX1" fmla="*/ 21600 w 21600"/>
              <a:gd name="connsiteY1" fmla="*/ 0 h 19691"/>
              <a:gd name="connsiteX2" fmla="*/ 21600 w 21600"/>
              <a:gd name="connsiteY2" fmla="*/ 17322 h 19691"/>
              <a:gd name="connsiteX3" fmla="*/ 0 w 21600"/>
              <a:gd name="connsiteY3" fmla="*/ 19691 h 19691"/>
              <a:gd name="connsiteX4" fmla="*/ 0 w 21600"/>
              <a:gd name="connsiteY4" fmla="*/ 0 h 19691"/>
              <a:gd name="connsiteX0" fmla="*/ 0 w 21600"/>
              <a:gd name="connsiteY0" fmla="*/ 0 h 19691"/>
              <a:gd name="connsiteX1" fmla="*/ 21600 w 21600"/>
              <a:gd name="connsiteY1" fmla="*/ 0 h 19691"/>
              <a:gd name="connsiteX2" fmla="*/ 21600 w 21600"/>
              <a:gd name="connsiteY2" fmla="*/ 17322 h 19691"/>
              <a:gd name="connsiteX3" fmla="*/ 0 w 21600"/>
              <a:gd name="connsiteY3" fmla="*/ 19691 h 19691"/>
              <a:gd name="connsiteX4" fmla="*/ 0 w 21600"/>
              <a:gd name="connsiteY4" fmla="*/ 0 h 19691"/>
              <a:gd name="connsiteX0" fmla="*/ 0 w 21600"/>
              <a:gd name="connsiteY0" fmla="*/ 0 h 20032"/>
              <a:gd name="connsiteX1" fmla="*/ 21600 w 21600"/>
              <a:gd name="connsiteY1" fmla="*/ 0 h 20032"/>
              <a:gd name="connsiteX2" fmla="*/ 21600 w 21600"/>
              <a:gd name="connsiteY2" fmla="*/ 17322 h 20032"/>
              <a:gd name="connsiteX3" fmla="*/ 0 w 21600"/>
              <a:gd name="connsiteY3" fmla="*/ 20032 h 20032"/>
              <a:gd name="connsiteX4" fmla="*/ 0 w 21600"/>
              <a:gd name="connsiteY4" fmla="*/ 0 h 20032"/>
              <a:gd name="connsiteX0" fmla="*/ 0 w 21600"/>
              <a:gd name="connsiteY0" fmla="*/ 0 h 20032"/>
              <a:gd name="connsiteX1" fmla="*/ 21600 w 21600"/>
              <a:gd name="connsiteY1" fmla="*/ 0 h 20032"/>
              <a:gd name="connsiteX2" fmla="*/ 21600 w 21600"/>
              <a:gd name="connsiteY2" fmla="*/ 17322 h 20032"/>
              <a:gd name="connsiteX3" fmla="*/ 0 w 21600"/>
              <a:gd name="connsiteY3" fmla="*/ 20032 h 20032"/>
              <a:gd name="connsiteX4" fmla="*/ 0 w 21600"/>
              <a:gd name="connsiteY4" fmla="*/ 0 h 20032"/>
              <a:gd name="connsiteX0" fmla="*/ 0 w 21600"/>
              <a:gd name="connsiteY0" fmla="*/ 0 h 20032"/>
              <a:gd name="connsiteX1" fmla="*/ 21600 w 21600"/>
              <a:gd name="connsiteY1" fmla="*/ 0 h 20032"/>
              <a:gd name="connsiteX2" fmla="*/ 21600 w 21600"/>
              <a:gd name="connsiteY2" fmla="*/ 17322 h 20032"/>
              <a:gd name="connsiteX3" fmla="*/ 0 w 21600"/>
              <a:gd name="connsiteY3" fmla="*/ 20032 h 20032"/>
              <a:gd name="connsiteX4" fmla="*/ 0 w 21600"/>
              <a:gd name="connsiteY4" fmla="*/ 0 h 20032"/>
              <a:gd name="connsiteX0" fmla="*/ 0 w 21600"/>
              <a:gd name="connsiteY0" fmla="*/ 0 h 20032"/>
              <a:gd name="connsiteX1" fmla="*/ 21600 w 21600"/>
              <a:gd name="connsiteY1" fmla="*/ 0 h 20032"/>
              <a:gd name="connsiteX2" fmla="*/ 21600 w 21600"/>
              <a:gd name="connsiteY2" fmla="*/ 17322 h 20032"/>
              <a:gd name="connsiteX3" fmla="*/ 0 w 21600"/>
              <a:gd name="connsiteY3" fmla="*/ 20032 h 20032"/>
              <a:gd name="connsiteX4" fmla="*/ 0 w 21600"/>
              <a:gd name="connsiteY4" fmla="*/ 0 h 20032"/>
              <a:gd name="connsiteX0" fmla="*/ 0 w 21600"/>
              <a:gd name="connsiteY0" fmla="*/ 0 h 20032"/>
              <a:gd name="connsiteX1" fmla="*/ 21600 w 21600"/>
              <a:gd name="connsiteY1" fmla="*/ 0 h 20032"/>
              <a:gd name="connsiteX2" fmla="*/ 21600 w 21600"/>
              <a:gd name="connsiteY2" fmla="*/ 17322 h 20032"/>
              <a:gd name="connsiteX3" fmla="*/ 0 w 21600"/>
              <a:gd name="connsiteY3" fmla="*/ 20032 h 20032"/>
              <a:gd name="connsiteX4" fmla="*/ 0 w 21600"/>
              <a:gd name="connsiteY4" fmla="*/ 0 h 200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600" h="20032">
                <a:moveTo>
                  <a:pt x="0" y="0"/>
                </a:moveTo>
                <a:lnTo>
                  <a:pt x="21600" y="0"/>
                </a:lnTo>
                <a:lnTo>
                  <a:pt x="21600" y="17322"/>
                </a:lnTo>
                <a:cubicBezTo>
                  <a:pt x="10800" y="17322"/>
                  <a:pt x="8684" y="24776"/>
                  <a:pt x="0" y="20032"/>
                </a:cubicBezTo>
                <a:lnTo>
                  <a:pt x="0" y="0"/>
                </a:lnTo>
                <a:close/>
              </a:path>
            </a:pathLst>
          </a:custGeom>
          <a:gradFill>
            <a:gsLst>
              <a:gs pos="100000">
                <a:schemeClr val="bg2">
                  <a:tint val="40000"/>
                  <a:satMod val="1900000"/>
                  <a:alpha val="30000"/>
                </a:schemeClr>
              </a:gs>
              <a:gs pos="65000">
                <a:schemeClr val="bg2">
                  <a:shade val="100000"/>
                  <a:satMod val="600000"/>
                  <a:alpha val="0"/>
                </a:schemeClr>
              </a:gs>
            </a:gsLst>
            <a:lin ang="4800000" scaled="1"/>
          </a:gradFill>
          <a:ln w="317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/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1524000"/>
          </a:xfrm>
          <a:prstGeom prst="rect">
            <a:avLst/>
          </a:prstGeom>
        </p:spPr>
        <p:txBody>
          <a:bodyPr vert="horz" lIns="0" tIns="9144" rIns="0" bIns="9144" anchor="b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2179637"/>
            <a:ext cx="8229600" cy="4114800"/>
          </a:xfrm>
          <a:prstGeom prst="rect">
            <a:avLst/>
          </a:prstGeom>
        </p:spPr>
        <p:txBody>
          <a:bodyPr vert="horz" lIns="9144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1981200" cy="365125"/>
          </a:xfrm>
          <a:prstGeom prst="rect">
            <a:avLst/>
          </a:prstGeom>
        </p:spPr>
        <p:txBody>
          <a:bodyPr vert="horz" anchor="b"/>
          <a:lstStyle>
            <a:lvl1pPr algn="ctr">
              <a:defRPr sz="12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B81DAB05-C0E6-4FB4-9A27-54CC4F25FD03}" type="datetimeFigureOut">
              <a:rPr lang="cs-CZ" smtClean="0"/>
              <a:t>25.4.2012</a:t>
            </a:fld>
            <a:endParaRPr lang="cs-CZ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438400" y="6356350"/>
            <a:ext cx="2895600" cy="365125"/>
          </a:xfrm>
          <a:prstGeom prst="rect">
            <a:avLst/>
          </a:prstGeom>
        </p:spPr>
        <p:txBody>
          <a:bodyPr vert="horz" lIns="0" anchor="b"/>
          <a:lstStyle>
            <a:lvl1pPr algn="l">
              <a:defRPr sz="12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153400" y="6356350"/>
            <a:ext cx="533400" cy="365125"/>
          </a:xfrm>
          <a:prstGeom prst="rect">
            <a:avLst/>
          </a:prstGeom>
        </p:spPr>
        <p:txBody>
          <a:bodyPr vert="horz" lIns="91440" rIns="0" anchor="b"/>
          <a:lstStyle>
            <a:lvl1pPr algn="r">
              <a:defRPr sz="14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3C3843BE-9A80-48FA-9598-D23ACA4F83AC}" type="slidenum">
              <a:rPr lang="cs-CZ" smtClean="0"/>
              <a:t>‹#›</a:t>
            </a:fld>
            <a:endParaRPr lang="cs-CZ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sz="4800" b="1" kern="1200">
          <a:ln w="500">
            <a:solidFill>
              <a:schemeClr val="tx2">
                <a:shade val="20000"/>
                <a:satMod val="350000"/>
              </a:schemeClr>
            </a:solidFill>
          </a:ln>
          <a:solidFill>
            <a:schemeClr val="tx2">
              <a:tint val="100000"/>
              <a:satMod val="250000"/>
            </a:schemeClr>
          </a:solidFill>
          <a:effectLst>
            <a:outerShdw blurRad="30000" dist="30000" dir="2700000" algn="tl" rotWithShape="0">
              <a:schemeClr val="bg2">
                <a:shade val="45000"/>
                <a:satMod val="150000"/>
                <a:alpha val="90000"/>
              </a:schemeClr>
            </a:outerShdw>
          </a:effectLst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"/>
        <a:defRPr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630936" indent="-274320" algn="l" rtl="0" eaLnBrk="1" latinLnBrk="0" hangingPunct="1">
        <a:spcBef>
          <a:spcPct val="20000"/>
        </a:spcBef>
        <a:buClr>
          <a:schemeClr val="accent2"/>
        </a:buClr>
        <a:buFont typeface="Wingdings 2"/>
        <a:buChar char="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23544" indent="-274320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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2860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"/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228600" algn="l" rtl="0" eaLnBrk="1" latinLnBrk="0" hangingPunct="1">
        <a:spcBef>
          <a:spcPct val="20000"/>
        </a:spcBef>
        <a:buClr>
          <a:schemeClr val="accent5"/>
        </a:buClr>
        <a:buFont typeface="Wingdings 2"/>
        <a:buChar char="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73352" indent="-228600" algn="l" rtl="0" eaLnBrk="1" latinLnBrk="0" hangingPunct="1">
        <a:spcBef>
          <a:spcPct val="20000"/>
        </a:spcBef>
        <a:buClr>
          <a:schemeClr val="accent6"/>
        </a:buClr>
        <a:buFont typeface="Wingdings 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11096" indent="-228600" algn="l" rtl="0" eaLnBrk="1" latinLnBrk="0" hangingPunct="1">
        <a:spcBef>
          <a:spcPct val="20000"/>
        </a:spcBef>
        <a:buClr>
          <a:schemeClr val="tx2"/>
        </a:buClr>
        <a:buFont typeface="Wingdings 2"/>
        <a:buChar char="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21408" indent="-182880" algn="l" rtl="0" eaLnBrk="1" latinLnBrk="0" hangingPunct="1">
        <a:spcBef>
          <a:spcPct val="20000"/>
        </a:spcBef>
        <a:buClr>
          <a:schemeClr val="tx2"/>
        </a:buClr>
        <a:buFont typeface="Wingdings 2"/>
        <a:buChar char="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22576" indent="-182880" algn="l" rtl="0" eaLnBrk="1" latinLnBrk="0" hangingPunct="1">
        <a:spcBef>
          <a:spcPct val="20000"/>
        </a:spcBef>
        <a:buClr>
          <a:schemeClr val="tx2"/>
        </a:buClr>
        <a:buFont typeface="Wingdings 2"/>
        <a:buChar char="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antixeno.cz/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http://www.projektovevyucovani.cz/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hyperlink" Target="mailto:antixeno@tima-liberec.cz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467544" y="1268760"/>
            <a:ext cx="8317552" cy="3382027"/>
          </a:xfrm>
        </p:spPr>
        <p:txBody>
          <a:bodyPr>
            <a:normAutofit fontScale="90000"/>
          </a:bodyPr>
          <a:lstStyle/>
          <a:p>
            <a:r>
              <a:rPr lang="cs-CZ" dirty="0"/>
              <a:t>AntiXeno. </a:t>
            </a:r>
            <a:br>
              <a:rPr lang="cs-CZ" dirty="0"/>
            </a:br>
            <a:r>
              <a:rPr lang="cs-CZ" dirty="0">
                <a:effectLst/>
              </a:rPr>
              <a:t>Primární prevence rizikových jevů a xenofobie na </a:t>
            </a:r>
            <a:r>
              <a:rPr lang="cs-CZ" dirty="0" smtClean="0">
                <a:effectLst/>
              </a:rPr>
              <a:t>SŠ</a:t>
            </a:r>
            <a:br>
              <a:rPr lang="cs-CZ" dirty="0" smtClean="0">
                <a:effectLst/>
              </a:rPr>
            </a:br>
            <a:r>
              <a:rPr lang="cs-CZ" sz="3100" dirty="0" smtClean="0">
                <a:effectLst/>
              </a:rPr>
              <a:t>OP VK 1.2, CZ.1.07/1.2.00/14.0096</a:t>
            </a:r>
            <a:endParaRPr lang="cs-CZ" sz="3100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467544" y="4509120"/>
            <a:ext cx="5105400" cy="1219200"/>
          </a:xfrm>
        </p:spPr>
        <p:txBody>
          <a:bodyPr>
            <a:noAutofit/>
          </a:bodyPr>
          <a:lstStyle/>
          <a:p>
            <a:r>
              <a:rPr lang="cs-CZ" sz="2400" dirty="0" smtClean="0"/>
              <a:t>Ing. Stanislav Jäger, Tima Liberec, s. r. o.</a:t>
            </a:r>
          </a:p>
          <a:p>
            <a:r>
              <a:rPr lang="cs-CZ" sz="2400" dirty="0" smtClean="0"/>
              <a:t>3. 5. 2012, Praha, MŠMT</a:t>
            </a:r>
            <a:endParaRPr lang="cs-CZ" sz="2400" dirty="0"/>
          </a:p>
        </p:txBody>
      </p:sp>
      <p:pic>
        <p:nvPicPr>
          <p:cNvPr id="4" name="obrázek 2" descr="Logo-WŠ - 1 glosova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8071" y="621360"/>
            <a:ext cx="770235" cy="108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5736" y="5919859"/>
            <a:ext cx="4283388" cy="93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738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64704"/>
          </a:xfrm>
        </p:spPr>
        <p:txBody>
          <a:bodyPr>
            <a:normAutofit/>
          </a:bodyPr>
          <a:lstStyle/>
          <a:p>
            <a:r>
              <a:rPr lang="cs-CZ" dirty="0" smtClean="0"/>
              <a:t>Klíčové aktivity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7504" y="692696"/>
            <a:ext cx="8928992" cy="597666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cs-CZ" sz="2600" b="1" u="sng" dirty="0"/>
              <a:t>A3  Tvorba a uplatnění videoklipů ve výuce dané problematiky</a:t>
            </a:r>
          </a:p>
          <a:p>
            <a:pPr marL="0" indent="0">
              <a:buNone/>
            </a:pPr>
            <a:r>
              <a:rPr lang="cs-CZ" sz="2600" b="1" dirty="0" smtClean="0"/>
              <a:t>a) tvorba VV</a:t>
            </a:r>
          </a:p>
          <a:p>
            <a:pPr lvl="0"/>
            <a:r>
              <a:rPr lang="cs-CZ" sz="2600" dirty="0" smtClean="0"/>
              <a:t>tematická </a:t>
            </a:r>
            <a:r>
              <a:rPr lang="cs-CZ" sz="2600" dirty="0"/>
              <a:t>diskuse žáků k problémům ve škole, komunitě a společnosti </a:t>
            </a:r>
            <a:endParaRPr lang="cs-CZ" sz="2600" dirty="0" smtClean="0"/>
          </a:p>
          <a:p>
            <a:pPr lvl="0"/>
            <a:r>
              <a:rPr lang="cs-CZ" sz="2600" dirty="0" smtClean="0"/>
              <a:t>co </a:t>
            </a:r>
            <a:r>
              <a:rPr lang="cs-CZ" sz="2600" dirty="0"/>
              <a:t>z toho by se mělo řešit, co ovlivňovat </a:t>
            </a:r>
            <a:r>
              <a:rPr lang="cs-CZ" sz="2600" dirty="0" smtClean="0"/>
              <a:t> a jaké </a:t>
            </a:r>
            <a:r>
              <a:rPr lang="cs-CZ" sz="2600" dirty="0"/>
              <a:t>jsou možnosti </a:t>
            </a:r>
            <a:r>
              <a:rPr lang="cs-CZ" sz="2600" dirty="0" smtClean="0"/>
              <a:t>řešení</a:t>
            </a:r>
            <a:endParaRPr lang="cs-CZ" sz="2600" dirty="0"/>
          </a:p>
          <a:p>
            <a:pPr lvl="0"/>
            <a:r>
              <a:rPr lang="cs-CZ" sz="2600" dirty="0"/>
              <a:t>volba námětů pro videoklipy</a:t>
            </a:r>
          </a:p>
          <a:p>
            <a:pPr lvl="0"/>
            <a:r>
              <a:rPr lang="cs-CZ" sz="2600" dirty="0"/>
              <a:t>sestavení realizačního týmu pro videoklip</a:t>
            </a:r>
          </a:p>
          <a:p>
            <a:pPr lvl="0"/>
            <a:r>
              <a:rPr lang="cs-CZ" sz="2600" dirty="0"/>
              <a:t>proškolení realizačních týmů </a:t>
            </a:r>
            <a:endParaRPr lang="cs-CZ" sz="2600" dirty="0" smtClean="0"/>
          </a:p>
          <a:p>
            <a:pPr lvl="0"/>
            <a:r>
              <a:rPr lang="cs-CZ" sz="2600" dirty="0" smtClean="0"/>
              <a:t>volba </a:t>
            </a:r>
            <a:r>
              <a:rPr lang="cs-CZ" sz="2600" dirty="0"/>
              <a:t>námětů a příprava scénářů, </a:t>
            </a:r>
          </a:p>
          <a:p>
            <a:pPr lvl="0"/>
            <a:r>
              <a:rPr lang="cs-CZ" sz="2600" dirty="0"/>
              <a:t>natočení klipu v přirozených podmínkách nebo připravených kulisách, </a:t>
            </a:r>
          </a:p>
          <a:p>
            <a:pPr lvl="0"/>
            <a:r>
              <a:rPr lang="cs-CZ" sz="2600" dirty="0"/>
              <a:t>zpracování (střih, ozvučení, titulky, vizuální efekty </a:t>
            </a:r>
            <a:r>
              <a:rPr lang="cs-CZ" sz="2600" dirty="0" smtClean="0"/>
              <a:t>apod.)</a:t>
            </a:r>
            <a:endParaRPr lang="cs-CZ" sz="2600" dirty="0"/>
          </a:p>
        </p:txBody>
      </p:sp>
    </p:spTree>
    <p:extLst>
      <p:ext uri="{BB962C8B-B14F-4D97-AF65-F5344CB8AC3E}">
        <p14:creationId xmlns:p14="http://schemas.microsoft.com/office/powerpoint/2010/main" val="1662941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64704"/>
          </a:xfrm>
        </p:spPr>
        <p:txBody>
          <a:bodyPr>
            <a:normAutofit/>
          </a:bodyPr>
          <a:lstStyle/>
          <a:p>
            <a:r>
              <a:rPr lang="cs-CZ" dirty="0" smtClean="0"/>
              <a:t>Klíčové aktivity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340768"/>
            <a:ext cx="8496944" cy="532859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cs-CZ" b="1" u="sng" dirty="0"/>
              <a:t>A3  Tvorba a uplatnění videoklipů ve výuce dané problematiky</a:t>
            </a:r>
          </a:p>
          <a:p>
            <a:pPr marL="0" lvl="0" indent="0">
              <a:buNone/>
            </a:pPr>
            <a:endParaRPr lang="cs-CZ" b="1" dirty="0" smtClean="0"/>
          </a:p>
          <a:p>
            <a:pPr marL="0" lvl="0" indent="0">
              <a:buNone/>
            </a:pPr>
            <a:r>
              <a:rPr lang="cs-CZ" b="1" dirty="0" smtClean="0"/>
              <a:t>b) </a:t>
            </a:r>
            <a:r>
              <a:rPr lang="cs-CZ" dirty="0"/>
              <a:t>začlenění klipu do další </a:t>
            </a:r>
            <a:r>
              <a:rPr lang="cs-CZ" dirty="0" smtClean="0"/>
              <a:t>výuky</a:t>
            </a:r>
          </a:p>
          <a:p>
            <a:r>
              <a:rPr lang="cs-CZ" dirty="0" smtClean="0"/>
              <a:t>použití </a:t>
            </a:r>
            <a:r>
              <a:rPr lang="cs-CZ" dirty="0"/>
              <a:t>VV ve výuce společenských věd, ale zejména v průřezových tématech a mezipředmětových vztazích, </a:t>
            </a:r>
            <a:endParaRPr lang="cs-CZ" dirty="0" smtClean="0"/>
          </a:p>
          <a:p>
            <a:r>
              <a:rPr lang="cs-CZ" dirty="0" smtClean="0"/>
              <a:t>efektivní prostředek </a:t>
            </a:r>
            <a:r>
              <a:rPr lang="cs-CZ" dirty="0"/>
              <a:t>aktivní účasti žáků ve vzdělávacím procesu</a:t>
            </a:r>
          </a:p>
          <a:p>
            <a:pPr marL="0" lv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90342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1023392"/>
          </a:xfrm>
        </p:spPr>
        <p:txBody>
          <a:bodyPr/>
          <a:lstStyle/>
          <a:p>
            <a:r>
              <a:rPr lang="cs-CZ" dirty="0" smtClean="0"/>
              <a:t>Příklady výukových videoklipů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2179636"/>
            <a:ext cx="8229600" cy="4489723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cs-CZ" dirty="0"/>
              <a:t> </a:t>
            </a:r>
            <a:endParaRPr lang="cs-CZ" dirty="0" smtClean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 smtClean="0"/>
              <a:t>- ukázky z dosud vytvořených </a:t>
            </a:r>
            <a:r>
              <a:rPr lang="cs-CZ" sz="3900" b="1" dirty="0" smtClean="0"/>
              <a:t>63</a:t>
            </a:r>
            <a:r>
              <a:rPr lang="cs-CZ" sz="3900" dirty="0" smtClean="0"/>
              <a:t> </a:t>
            </a:r>
            <a:r>
              <a:rPr lang="cs-CZ" dirty="0" smtClean="0"/>
              <a:t>výuk. videoklipů</a:t>
            </a:r>
            <a:endParaRPr lang="cs-CZ" dirty="0"/>
          </a:p>
        </p:txBody>
      </p:sp>
      <p:graphicFrame>
        <p:nvGraphicFramePr>
          <p:cNvPr id="4" name="Tabulk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5589272"/>
              </p:ext>
            </p:extLst>
          </p:nvPr>
        </p:nvGraphicFramePr>
        <p:xfrm>
          <a:off x="1115616" y="1700808"/>
          <a:ext cx="6766772" cy="410446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428956"/>
                <a:gridCol w="3337816"/>
              </a:tblGrid>
              <a:tr h="68407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2400" dirty="0">
                          <a:effectLst/>
                          <a:latin typeface="+mn-lt"/>
                        </a:rPr>
                        <a:t>název klipu</a:t>
                      </a:r>
                      <a:endParaRPr lang="cs-CZ" sz="2400" dirty="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2400">
                          <a:effectLst/>
                          <a:latin typeface="+mn-lt"/>
                        </a:rPr>
                        <a:t>škola</a:t>
                      </a:r>
                      <a:endParaRPr lang="cs-CZ" sz="240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684077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cs-CZ" sz="2400" dirty="0">
                          <a:effectLst/>
                          <a:latin typeface="+mn-lt"/>
                        </a:rPr>
                        <a:t>Test</a:t>
                      </a:r>
                      <a:endParaRPr lang="cs-CZ" sz="2400" dirty="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cs-CZ" sz="2400" dirty="0">
                          <a:effectLst/>
                          <a:latin typeface="+mn-lt"/>
                        </a:rPr>
                        <a:t>SUŠ Liberec</a:t>
                      </a:r>
                      <a:endParaRPr lang="cs-CZ" sz="2400" dirty="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684077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cs-CZ" sz="2400">
                          <a:effectLst/>
                          <a:latin typeface="+mn-lt"/>
                        </a:rPr>
                        <a:t>Papírová hyena</a:t>
                      </a:r>
                      <a:endParaRPr lang="cs-CZ" sz="240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cs-CZ" sz="2400" dirty="0">
                          <a:effectLst/>
                          <a:latin typeface="+mn-lt"/>
                        </a:rPr>
                        <a:t>WŠ Semily</a:t>
                      </a:r>
                      <a:endParaRPr lang="cs-CZ" sz="2400" dirty="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684077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cs-CZ" sz="240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Pastelka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cs-CZ" sz="240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SPoSŠ Č. Lípa</a:t>
                      </a:r>
                    </a:p>
                  </a:txBody>
                  <a:tcPr marL="68580" marR="68580" marT="0" marB="0"/>
                </a:tc>
              </a:tr>
              <a:tr h="684077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cs-CZ" sz="240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Azyl 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cs-CZ" sz="240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SUŠ Liberec</a:t>
                      </a:r>
                    </a:p>
                  </a:txBody>
                  <a:tcPr marL="68580" marR="68580" marT="0" marB="0"/>
                </a:tc>
              </a:tr>
              <a:tr h="684077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cs-CZ" sz="2400" dirty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Šaty (ne)dělají člověka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cs-CZ" sz="2400" dirty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WŠ Semily</a:t>
                      </a: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71829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936104"/>
          </a:xfrm>
        </p:spPr>
        <p:txBody>
          <a:bodyPr>
            <a:normAutofit/>
          </a:bodyPr>
          <a:lstStyle/>
          <a:p>
            <a:r>
              <a:rPr lang="cs-CZ" dirty="0" smtClean="0"/>
              <a:t>Klíčové aktivity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953669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cs-CZ" b="1" u="sng" dirty="0"/>
              <a:t>A4  Finalizace výstupů projektu a jejich šíření mimo autorskou </a:t>
            </a:r>
            <a:r>
              <a:rPr lang="cs-CZ" b="1" u="sng" dirty="0" smtClean="0"/>
              <a:t>školu</a:t>
            </a:r>
          </a:p>
          <a:p>
            <a:pPr marL="0" indent="0">
              <a:buNone/>
            </a:pPr>
            <a:endParaRPr lang="cs-CZ" b="1" u="sng" dirty="0" smtClean="0"/>
          </a:p>
          <a:p>
            <a:pPr marL="0" indent="0">
              <a:buNone/>
            </a:pPr>
            <a:r>
              <a:rPr lang="cs-CZ" dirty="0" smtClean="0"/>
              <a:t>1. </a:t>
            </a:r>
            <a:r>
              <a:rPr lang="cs-CZ" u="sng" dirty="0" smtClean="0"/>
              <a:t>Finální </a:t>
            </a:r>
            <a:r>
              <a:rPr lang="cs-CZ" u="sng" dirty="0"/>
              <a:t>řízené využití videoklipů a výukových projektů ve výuce:</a:t>
            </a:r>
            <a:r>
              <a:rPr lang="cs-CZ" dirty="0"/>
              <a:t> </a:t>
            </a:r>
            <a:endParaRPr lang="cs-CZ" dirty="0" smtClean="0"/>
          </a:p>
          <a:p>
            <a:pPr marL="0" indent="0">
              <a:buNone/>
            </a:pPr>
            <a:r>
              <a:rPr lang="cs-CZ" dirty="0" smtClean="0"/>
              <a:t>a) Prezentace </a:t>
            </a:r>
            <a:r>
              <a:rPr lang="cs-CZ" dirty="0"/>
              <a:t>videoklipů a spojená s další výukou pomocí VP proběhne na </a:t>
            </a:r>
            <a:r>
              <a:rPr lang="cs-CZ" dirty="0" smtClean="0"/>
              <a:t>projektových </a:t>
            </a:r>
            <a:r>
              <a:rPr lang="cs-CZ" dirty="0"/>
              <a:t>dnech </a:t>
            </a:r>
            <a:r>
              <a:rPr lang="cs-CZ" dirty="0" err="1" smtClean="0"/>
              <a:t>MovieDays</a:t>
            </a:r>
            <a:r>
              <a:rPr lang="cs-CZ" dirty="0" smtClean="0"/>
              <a:t> (dosud uskutečněny 2 ročníky). </a:t>
            </a:r>
          </a:p>
          <a:p>
            <a:pPr marL="0" indent="0">
              <a:buNone/>
            </a:pPr>
            <a:r>
              <a:rPr lang="cs-CZ" dirty="0" smtClean="0"/>
              <a:t>b</a:t>
            </a:r>
            <a:r>
              <a:rPr lang="cs-CZ" dirty="0"/>
              <a:t>) Tvorba a distribuce dvou DVD s vybranými videoklipy a výukovými </a:t>
            </a:r>
            <a:r>
              <a:rPr lang="cs-CZ" dirty="0" smtClean="0"/>
              <a:t>projekty</a:t>
            </a:r>
            <a:r>
              <a:rPr lang="cs-CZ" dirty="0"/>
              <a:t> </a:t>
            </a:r>
            <a:r>
              <a:rPr lang="cs-CZ" dirty="0" smtClean="0"/>
              <a:t>(dosud vydáno 1 DVD) </a:t>
            </a: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22701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936104"/>
          </a:xfrm>
        </p:spPr>
        <p:txBody>
          <a:bodyPr>
            <a:normAutofit/>
          </a:bodyPr>
          <a:lstStyle/>
          <a:p>
            <a:r>
              <a:rPr lang="cs-CZ" dirty="0" smtClean="0"/>
              <a:t>Klíčové aktivity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953669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cs-CZ" b="1" u="sng" dirty="0"/>
              <a:t>A4  Finalizace výstupů projektu a jejich šíření mimo autorskou </a:t>
            </a:r>
            <a:r>
              <a:rPr lang="cs-CZ" b="1" u="sng" dirty="0" smtClean="0"/>
              <a:t>školu</a:t>
            </a:r>
          </a:p>
          <a:p>
            <a:pPr marL="0" indent="0">
              <a:buNone/>
            </a:pPr>
            <a:endParaRPr lang="cs-CZ" b="1" u="sng" dirty="0" smtClean="0"/>
          </a:p>
          <a:p>
            <a:pPr marL="0" indent="0">
              <a:buNone/>
            </a:pPr>
            <a:r>
              <a:rPr lang="cs-CZ" dirty="0"/>
              <a:t>2. </a:t>
            </a:r>
            <a:r>
              <a:rPr lang="cs-CZ" u="sng" dirty="0"/>
              <a:t>Další šíření videoklipů</a:t>
            </a:r>
            <a:r>
              <a:rPr lang="cs-CZ" dirty="0"/>
              <a:t>: </a:t>
            </a:r>
            <a:endParaRPr lang="cs-CZ" dirty="0" smtClean="0"/>
          </a:p>
          <a:p>
            <a:pPr marL="0" indent="0">
              <a:buNone/>
            </a:pPr>
            <a:r>
              <a:rPr lang="cs-CZ" dirty="0" smtClean="0"/>
              <a:t>a) </a:t>
            </a:r>
            <a:r>
              <a:rPr lang="cs-CZ" dirty="0" smtClean="0">
                <a:hlinkClick r:id="rId2"/>
              </a:rPr>
              <a:t>www.antixeno.cz</a:t>
            </a:r>
            <a:r>
              <a:rPr lang="cs-CZ" dirty="0" smtClean="0"/>
              <a:t> – odborný web</a:t>
            </a:r>
          </a:p>
          <a:p>
            <a:pPr marL="0" indent="0">
              <a:buNone/>
            </a:pPr>
            <a:r>
              <a:rPr lang="cs-CZ" dirty="0" err="1" smtClean="0"/>
              <a:t>Facebook</a:t>
            </a:r>
            <a:r>
              <a:rPr lang="cs-CZ" dirty="0" smtClean="0"/>
              <a:t> </a:t>
            </a:r>
            <a:r>
              <a:rPr lang="cs-CZ" dirty="0" err="1" smtClean="0"/>
              <a:t>YouTube</a:t>
            </a:r>
            <a:r>
              <a:rPr lang="cs-CZ" dirty="0"/>
              <a:t> </a:t>
            </a:r>
            <a:r>
              <a:rPr lang="cs-CZ" dirty="0" smtClean="0"/>
              <a:t>apod. (klíčové slovo AntiXeno) </a:t>
            </a:r>
          </a:p>
          <a:p>
            <a:pPr marL="0" indent="0">
              <a:buNone/>
            </a:pPr>
            <a:r>
              <a:rPr lang="cs-CZ" dirty="0" smtClean="0"/>
              <a:t>b</a:t>
            </a:r>
            <a:r>
              <a:rPr lang="cs-CZ" dirty="0"/>
              <a:t>) </a:t>
            </a:r>
            <a:r>
              <a:rPr lang="cs-CZ" dirty="0" smtClean="0"/>
              <a:t>distribuce DVD do všech SŠ v ČR (k 17. 4. 2012 projevilo zájem 269 škol)</a:t>
            </a:r>
          </a:p>
          <a:p>
            <a:pPr marL="0" indent="0">
              <a:buNone/>
            </a:pPr>
            <a:r>
              <a:rPr lang="cs-CZ" dirty="0" smtClean="0"/>
              <a:t>c) v budoucnu nabídka do České televize, regionální TV apod.</a:t>
            </a:r>
          </a:p>
          <a:p>
            <a:pPr marL="0" indent="0">
              <a:buNone/>
            </a:pPr>
            <a:r>
              <a:rPr lang="cs-CZ" dirty="0" smtClean="0"/>
              <a:t>d) další šíření (např. minifestival v Dobrušce, PPP…)</a:t>
            </a: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45012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936104"/>
          </a:xfrm>
        </p:spPr>
        <p:txBody>
          <a:bodyPr>
            <a:normAutofit/>
          </a:bodyPr>
          <a:lstStyle/>
          <a:p>
            <a:r>
              <a:rPr lang="cs-CZ" dirty="0" smtClean="0"/>
              <a:t>Klíčové aktivity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95366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b="1" u="sng" dirty="0"/>
              <a:t>A4  Finalizace výstupů projektu a jejich šíření mimo autorskou </a:t>
            </a:r>
            <a:r>
              <a:rPr lang="cs-CZ" b="1" u="sng" dirty="0" smtClean="0"/>
              <a:t>školu</a:t>
            </a:r>
          </a:p>
          <a:p>
            <a:pPr marL="0" indent="0">
              <a:buNone/>
            </a:pPr>
            <a:endParaRPr lang="cs-CZ" b="1" u="sng" dirty="0" smtClean="0"/>
          </a:p>
          <a:p>
            <a:pPr marL="0" indent="0">
              <a:buNone/>
            </a:pPr>
            <a:r>
              <a:rPr lang="cs-CZ" dirty="0" smtClean="0"/>
              <a:t>3</a:t>
            </a:r>
            <a:r>
              <a:rPr lang="cs-CZ" dirty="0"/>
              <a:t>. </a:t>
            </a:r>
            <a:r>
              <a:rPr lang="cs-CZ" u="sng" dirty="0"/>
              <a:t>Finalizace a šíření výukových projektů</a:t>
            </a:r>
            <a:r>
              <a:rPr lang="cs-CZ" dirty="0" smtClean="0"/>
              <a:t>: </a:t>
            </a:r>
          </a:p>
          <a:p>
            <a:pPr marL="0" indent="0">
              <a:buNone/>
            </a:pPr>
            <a:r>
              <a:rPr lang="cs-CZ" dirty="0" smtClean="0"/>
              <a:t>a) </a:t>
            </a:r>
            <a:r>
              <a:rPr lang="cs-CZ" dirty="0"/>
              <a:t>metodiky VP (krátkodobé i dlouhodobé)</a:t>
            </a:r>
          </a:p>
          <a:p>
            <a:pPr marL="0" indent="0">
              <a:buNone/>
            </a:pPr>
            <a:r>
              <a:rPr lang="cs-CZ" dirty="0"/>
              <a:t>b) tři inovované metodiky skupinové práce zpracované pro zveřejnění na odborných serverech (</a:t>
            </a:r>
            <a:r>
              <a:rPr lang="cs-CZ" dirty="0">
                <a:hlinkClick r:id="rId2"/>
              </a:rPr>
              <a:t>www.projektovevyucovani.cz</a:t>
            </a:r>
            <a:r>
              <a:rPr lang="cs-CZ" dirty="0"/>
              <a:t>, www.rvp.cz aj.) a určených k využití na dalších školách v ČR</a:t>
            </a:r>
          </a:p>
        </p:txBody>
      </p:sp>
    </p:spTree>
    <p:extLst>
      <p:ext uri="{BB962C8B-B14F-4D97-AF65-F5344CB8AC3E}">
        <p14:creationId xmlns:p14="http://schemas.microsoft.com/office/powerpoint/2010/main" val="1009106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008112"/>
          </a:xfrm>
        </p:spPr>
        <p:txBody>
          <a:bodyPr>
            <a:normAutofit/>
          </a:bodyPr>
          <a:lstStyle/>
          <a:p>
            <a:r>
              <a:rPr lang="cs-CZ" dirty="0">
                <a:effectLst/>
              </a:rPr>
              <a:t>R</a:t>
            </a:r>
            <a:r>
              <a:rPr lang="cs-CZ" dirty="0" smtClean="0">
                <a:effectLst/>
              </a:rPr>
              <a:t>eakce </a:t>
            </a:r>
            <a:r>
              <a:rPr lang="cs-CZ" dirty="0">
                <a:effectLst/>
              </a:rPr>
              <a:t>cílových skupin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09768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b="1" u="sng" dirty="0" smtClean="0"/>
              <a:t>Žáci</a:t>
            </a:r>
          </a:p>
          <a:p>
            <a:r>
              <a:rPr lang="cs-CZ" dirty="0" smtClean="0"/>
              <a:t>silně je zajímá tvorba VV</a:t>
            </a:r>
          </a:p>
          <a:p>
            <a:r>
              <a:rPr lang="cs-CZ" dirty="0" smtClean="0"/>
              <a:t>získávají cenné zkušenosti při hodnocení VV na MovieDays (připomínky odborné poroty) </a:t>
            </a:r>
          </a:p>
          <a:p>
            <a:r>
              <a:rPr lang="cs-CZ" dirty="0" smtClean="0"/>
              <a:t>tématiku berou </a:t>
            </a:r>
            <a:r>
              <a:rPr lang="cs-CZ" u="sng" dirty="0" smtClean="0"/>
              <a:t>velmi vážně – </a:t>
            </a:r>
            <a:r>
              <a:rPr lang="cs-CZ" dirty="0" smtClean="0"/>
              <a:t>zpracovali několik klipů na téma neonacismus, šikana, drogy apod. </a:t>
            </a:r>
          </a:p>
          <a:p>
            <a:endParaRPr lang="cs-CZ" sz="2000" dirty="0"/>
          </a:p>
          <a:p>
            <a:pPr marL="0" indent="0">
              <a:buNone/>
            </a:pPr>
            <a:r>
              <a:rPr lang="cs-CZ" b="1" u="sng" dirty="0" smtClean="0"/>
              <a:t>Pedagogové</a:t>
            </a:r>
          </a:p>
          <a:p>
            <a:r>
              <a:rPr lang="cs-CZ" dirty="0"/>
              <a:t>zajímavý projekt – s obdobným se ještě </a:t>
            </a:r>
            <a:r>
              <a:rPr lang="cs-CZ" dirty="0" smtClean="0"/>
              <a:t>nesetkali</a:t>
            </a:r>
            <a:endParaRPr lang="cs-CZ" dirty="0"/>
          </a:p>
          <a:p>
            <a:r>
              <a:rPr lang="cs-CZ" dirty="0" smtClean="0"/>
              <a:t>VP i VV využívají v praxi (zapojení do ŠVP)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8728117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effectLst/>
              </a:rPr>
              <a:t>P</a:t>
            </a:r>
            <a:r>
              <a:rPr lang="cs-CZ" dirty="0" smtClean="0">
                <a:effectLst/>
              </a:rPr>
              <a:t>ozitivní zkušenosti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inovativní projekt – zaujal nejen pedagogy, kteří se s ním setkali</a:t>
            </a:r>
          </a:p>
          <a:p>
            <a:r>
              <a:rPr lang="cs-CZ" dirty="0" smtClean="0"/>
              <a:t>VV a VP jsou využitelné i po skončení projektu</a:t>
            </a:r>
          </a:p>
          <a:p>
            <a:r>
              <a:rPr lang="cs-CZ" dirty="0" smtClean="0"/>
              <a:t>VP si mohou pedagogové přizpůsobit podle svých potřeb </a:t>
            </a:r>
          </a:p>
          <a:p>
            <a:r>
              <a:rPr lang="cs-CZ" dirty="0" smtClean="0"/>
              <a:t>se studenty SŠ se dá výborně pracovat, když jim uděláte prostor pro jejich realizaci a přitom se s nimi dohodnete na pravidlech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2797440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effectLst/>
              </a:rPr>
              <a:t>Negativní </a:t>
            </a:r>
            <a:r>
              <a:rPr lang="cs-CZ" dirty="0">
                <a:effectLst/>
              </a:rPr>
              <a:t>zkušenosti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někdy komplikovaná spolupráce – komunikace se šesti partnery </a:t>
            </a:r>
            <a:r>
              <a:rPr lang="cs-CZ" dirty="0" smtClean="0"/>
              <a:t>– ale hlavně: </a:t>
            </a:r>
            <a:endParaRPr lang="cs-CZ" dirty="0"/>
          </a:p>
          <a:p>
            <a:r>
              <a:rPr lang="cs-CZ" dirty="0" smtClean="0"/>
              <a:t>příliš velká administrace související s projektem</a:t>
            </a:r>
          </a:p>
          <a:p>
            <a:r>
              <a:rPr lang="cs-CZ" dirty="0" smtClean="0"/>
              <a:t>zájem o projekt ze strany ŘO je o formální náležitosti, nikoliv o věcné výsledky – </a:t>
            </a:r>
            <a:r>
              <a:rPr lang="cs-CZ" dirty="0" smtClean="0">
                <a:solidFill>
                  <a:srgbClr val="FF0000"/>
                </a:solidFill>
              </a:rPr>
              <a:t>a děkujeme za dnešní výjimku! </a:t>
            </a:r>
          </a:p>
          <a:p>
            <a:r>
              <a:rPr lang="cs-CZ" dirty="0" smtClean="0"/>
              <a:t>dlouhé lhůty na schválení MZ, podstatných změn  a plateb </a:t>
            </a:r>
          </a:p>
          <a:p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0416846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 algn="ctr">
              <a:buNone/>
            </a:pPr>
            <a:r>
              <a:rPr lang="cs-CZ" sz="4800" dirty="0" smtClean="0"/>
              <a:t>Tima Liberec, s. r. o.</a:t>
            </a:r>
          </a:p>
          <a:p>
            <a:pPr marL="0" indent="0" algn="ctr">
              <a:buNone/>
            </a:pPr>
            <a:r>
              <a:rPr lang="cs-CZ" sz="4800" dirty="0" smtClean="0">
                <a:hlinkClick r:id="rId2"/>
              </a:rPr>
              <a:t>antixeno@tima-liberec.cz</a:t>
            </a:r>
            <a:endParaRPr lang="cs-CZ" sz="4800" dirty="0" smtClean="0"/>
          </a:p>
          <a:p>
            <a:pPr marL="0" indent="0" algn="ctr">
              <a:buNone/>
            </a:pPr>
            <a:r>
              <a:rPr lang="cs-CZ" sz="4800" dirty="0" smtClean="0"/>
              <a:t>tel.: 485 152 791</a:t>
            </a:r>
          </a:p>
          <a:p>
            <a:pPr marL="0" indent="0" algn="ctr">
              <a:buNone/>
            </a:pPr>
            <a:endParaRPr lang="cs-CZ" sz="4800" dirty="0"/>
          </a:p>
          <a:p>
            <a:pPr marL="0" indent="0" algn="ctr">
              <a:buNone/>
            </a:pPr>
            <a:r>
              <a:rPr lang="cs-CZ" sz="3200" dirty="0" smtClean="0"/>
              <a:t>www.tima-liberec.cz</a:t>
            </a:r>
            <a:endParaRPr lang="cs-CZ" sz="3200" dirty="0"/>
          </a:p>
        </p:txBody>
      </p:sp>
    </p:spTree>
    <p:extLst>
      <p:ext uri="{BB962C8B-B14F-4D97-AF65-F5344CB8AC3E}">
        <p14:creationId xmlns:p14="http://schemas.microsoft.com/office/powerpoint/2010/main" val="2420963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936104"/>
          </a:xfrm>
        </p:spPr>
        <p:txBody>
          <a:bodyPr>
            <a:normAutofit/>
          </a:bodyPr>
          <a:lstStyle/>
          <a:p>
            <a:r>
              <a:rPr lang="cs-CZ" dirty="0" smtClean="0"/>
              <a:t>Příjemce a partneři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953669"/>
          </a:xfrm>
        </p:spPr>
        <p:txBody>
          <a:bodyPr>
            <a:normAutofit fontScale="92500"/>
          </a:bodyPr>
          <a:lstStyle/>
          <a:p>
            <a:r>
              <a:rPr lang="cs-CZ" u="sng" dirty="0" smtClean="0"/>
              <a:t>Příjemce</a:t>
            </a:r>
            <a:r>
              <a:rPr lang="cs-CZ" dirty="0" smtClean="0"/>
              <a:t>:</a:t>
            </a:r>
          </a:p>
          <a:p>
            <a:pPr lvl="1"/>
            <a:r>
              <a:rPr lang="cs-CZ" dirty="0" smtClean="0"/>
              <a:t>Tima Liberec, s. r. o.</a:t>
            </a:r>
            <a:endParaRPr lang="cs-CZ" dirty="0"/>
          </a:p>
          <a:p>
            <a:r>
              <a:rPr lang="cs-CZ" u="sng" dirty="0" smtClean="0"/>
              <a:t>Partneři</a:t>
            </a:r>
            <a:r>
              <a:rPr lang="cs-CZ" dirty="0" smtClean="0"/>
              <a:t>:</a:t>
            </a:r>
          </a:p>
          <a:p>
            <a:pPr lvl="1"/>
            <a:r>
              <a:rPr lang="cs-CZ" dirty="0"/>
              <a:t>Soukromá podnikatelská střední škola Česká Lípa, v. o. s</a:t>
            </a:r>
            <a:r>
              <a:rPr lang="cs-CZ" dirty="0" smtClean="0"/>
              <a:t>. </a:t>
            </a:r>
          </a:p>
          <a:p>
            <a:pPr lvl="1"/>
            <a:r>
              <a:rPr lang="cs-CZ" dirty="0" smtClean="0"/>
              <a:t>Základní </a:t>
            </a:r>
            <a:r>
              <a:rPr lang="cs-CZ" dirty="0"/>
              <a:t>škola a Střední škola waldorfská, Semily, p. o</a:t>
            </a:r>
            <a:r>
              <a:rPr lang="cs-CZ" dirty="0" smtClean="0"/>
              <a:t>.</a:t>
            </a:r>
          </a:p>
          <a:p>
            <a:pPr lvl="1"/>
            <a:r>
              <a:rPr lang="cs-CZ" dirty="0"/>
              <a:t>Střední umělecká škola v Liberci, s. r. o</a:t>
            </a:r>
            <a:r>
              <a:rPr lang="cs-CZ" dirty="0" smtClean="0"/>
              <a:t>.</a:t>
            </a:r>
            <a:endParaRPr lang="cs-CZ" dirty="0"/>
          </a:p>
          <a:p>
            <a:pPr lvl="1"/>
            <a:r>
              <a:rPr lang="cs-CZ" dirty="0"/>
              <a:t>Střední škola uměleckořemeslná a oděvní Liberec, s. r. o.</a:t>
            </a:r>
          </a:p>
          <a:p>
            <a:pPr lvl="1"/>
            <a:r>
              <a:rPr lang="cs-CZ" dirty="0"/>
              <a:t>Střední průmyslová škola elektrotechniky a informačních technologií, Dobruška, p. o</a:t>
            </a:r>
            <a:r>
              <a:rPr lang="cs-CZ" dirty="0" smtClean="0"/>
              <a:t>.</a:t>
            </a:r>
            <a:endParaRPr lang="cs-CZ" dirty="0"/>
          </a:p>
          <a:p>
            <a:pPr lvl="1"/>
            <a:r>
              <a:rPr lang="cs-CZ" dirty="0"/>
              <a:t>Střední průmyslová škola, Střední odborná škola a Střední odborné učiliště, Nové Město nad Metují , p. o.</a:t>
            </a:r>
          </a:p>
        </p:txBody>
      </p:sp>
    </p:spTree>
    <p:extLst>
      <p:ext uri="{BB962C8B-B14F-4D97-AF65-F5344CB8AC3E}">
        <p14:creationId xmlns:p14="http://schemas.microsoft.com/office/powerpoint/2010/main" val="2416364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936104"/>
          </a:xfrm>
        </p:spPr>
        <p:txBody>
          <a:bodyPr>
            <a:normAutofit/>
          </a:bodyPr>
          <a:lstStyle/>
          <a:p>
            <a:r>
              <a:rPr lang="cs-CZ" dirty="0" smtClean="0"/>
              <a:t>Cíl projektu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95366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u="sng" dirty="0" smtClean="0"/>
              <a:t>zpracovat</a:t>
            </a:r>
            <a:r>
              <a:rPr lang="cs-CZ" dirty="0" smtClean="0"/>
              <a:t> </a:t>
            </a:r>
            <a:r>
              <a:rPr lang="cs-CZ" dirty="0"/>
              <a:t>a ve dvou krajích </a:t>
            </a:r>
            <a:r>
              <a:rPr lang="cs-CZ" u="sng" dirty="0"/>
              <a:t>ověřit</a:t>
            </a:r>
            <a:r>
              <a:rPr lang="cs-CZ" dirty="0"/>
              <a:t> a v celé ČR </a:t>
            </a:r>
            <a:r>
              <a:rPr lang="cs-CZ" u="sng" dirty="0"/>
              <a:t>šířit </a:t>
            </a:r>
          </a:p>
          <a:p>
            <a:endParaRPr lang="cs-CZ" dirty="0" smtClean="0"/>
          </a:p>
          <a:p>
            <a:r>
              <a:rPr lang="cs-CZ" dirty="0" smtClean="0"/>
              <a:t>a</a:t>
            </a:r>
            <a:r>
              <a:rPr lang="cs-CZ" dirty="0"/>
              <a:t>) krátkodobé a dlouhodobé výukové </a:t>
            </a:r>
            <a:r>
              <a:rPr lang="cs-CZ" dirty="0" smtClean="0"/>
              <a:t>projekty </a:t>
            </a:r>
            <a:endParaRPr lang="cs-CZ" dirty="0"/>
          </a:p>
          <a:p>
            <a:r>
              <a:rPr lang="cs-CZ" dirty="0"/>
              <a:t>b) výukové </a:t>
            </a:r>
            <a:r>
              <a:rPr lang="cs-CZ" dirty="0" smtClean="0"/>
              <a:t>videoklipy</a:t>
            </a:r>
            <a:endParaRPr lang="cs-CZ" dirty="0"/>
          </a:p>
          <a:p>
            <a:endParaRPr lang="cs-CZ" dirty="0" smtClean="0"/>
          </a:p>
          <a:p>
            <a:pPr marL="0" indent="0">
              <a:buNone/>
            </a:pPr>
            <a:r>
              <a:rPr lang="cs-CZ" dirty="0" smtClean="0"/>
              <a:t>obojí </a:t>
            </a:r>
            <a:r>
              <a:rPr lang="cs-CZ" dirty="0"/>
              <a:t>s tématikou tolerance, lidských práv, odstraňování xenofobie, rasismu, extremizmu apod. 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03000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936104"/>
          </a:xfrm>
        </p:spPr>
        <p:txBody>
          <a:bodyPr>
            <a:normAutofit/>
          </a:bodyPr>
          <a:lstStyle/>
          <a:p>
            <a:r>
              <a:rPr lang="cs-CZ" dirty="0" smtClean="0"/>
              <a:t>Cílová skupina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953669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dirty="0" smtClean="0"/>
              <a:t>1) </a:t>
            </a:r>
            <a:r>
              <a:rPr lang="cs-CZ" u="sng" dirty="0" smtClean="0"/>
              <a:t>žáci </a:t>
            </a:r>
            <a:r>
              <a:rPr lang="cs-CZ" u="sng" dirty="0"/>
              <a:t>středních </a:t>
            </a:r>
            <a:r>
              <a:rPr lang="cs-CZ" u="sng" dirty="0" smtClean="0"/>
              <a:t>škol a </a:t>
            </a:r>
            <a:r>
              <a:rPr lang="cs-CZ" u="sng" dirty="0"/>
              <a:t>středních odborných </a:t>
            </a:r>
            <a:r>
              <a:rPr lang="cs-CZ" u="sng" dirty="0" smtClean="0"/>
              <a:t>škol</a:t>
            </a:r>
            <a:r>
              <a:rPr lang="cs-CZ" dirty="0" smtClean="0"/>
              <a:t>, které </a:t>
            </a:r>
            <a:r>
              <a:rPr lang="cs-CZ" dirty="0"/>
              <a:t>jsou partnery </a:t>
            </a:r>
            <a:r>
              <a:rPr lang="cs-CZ" dirty="0" smtClean="0"/>
              <a:t>projektu</a:t>
            </a:r>
          </a:p>
          <a:p>
            <a:r>
              <a:rPr lang="cs-CZ" dirty="0"/>
              <a:t>Cílem práce studentů je především: </a:t>
            </a:r>
          </a:p>
          <a:p>
            <a:pPr marL="0" indent="0">
              <a:buNone/>
            </a:pPr>
            <a:r>
              <a:rPr lang="cs-CZ" dirty="0" smtClean="0">
                <a:sym typeface="Wingdings 3"/>
              </a:rPr>
              <a:t>	</a:t>
            </a:r>
            <a:r>
              <a:rPr lang="cs-CZ" dirty="0" smtClean="0"/>
              <a:t> </a:t>
            </a:r>
            <a:r>
              <a:rPr lang="cs-CZ" dirty="0"/>
              <a:t>vymyslet</a:t>
            </a:r>
          </a:p>
          <a:p>
            <a:pPr marL="0" indent="0">
              <a:buNone/>
            </a:pPr>
            <a:r>
              <a:rPr lang="cs-CZ" dirty="0" smtClean="0">
                <a:sym typeface="Wingdings 3"/>
              </a:rPr>
              <a:t>		</a:t>
            </a:r>
            <a:r>
              <a:rPr lang="cs-CZ" dirty="0" smtClean="0"/>
              <a:t> </a:t>
            </a:r>
            <a:r>
              <a:rPr lang="cs-CZ" dirty="0"/>
              <a:t>připravit </a:t>
            </a:r>
          </a:p>
          <a:p>
            <a:pPr marL="0" indent="0">
              <a:buNone/>
            </a:pPr>
            <a:r>
              <a:rPr lang="cs-CZ" dirty="0" smtClean="0">
                <a:sym typeface="Wingdings 3"/>
              </a:rPr>
              <a:t>			</a:t>
            </a:r>
            <a:r>
              <a:rPr lang="cs-CZ" dirty="0" smtClean="0"/>
              <a:t> </a:t>
            </a:r>
            <a:r>
              <a:rPr lang="cs-CZ" dirty="0"/>
              <a:t>a natočit videoklipy</a:t>
            </a:r>
          </a:p>
          <a:p>
            <a:endParaRPr lang="cs-CZ" dirty="0"/>
          </a:p>
          <a:p>
            <a:pPr marL="0" indent="0">
              <a:buNone/>
            </a:pPr>
            <a:r>
              <a:rPr lang="cs-CZ" dirty="0" smtClean="0"/>
              <a:t>2) </a:t>
            </a:r>
            <a:r>
              <a:rPr lang="cs-CZ" u="sng" dirty="0" smtClean="0"/>
              <a:t>pedagogičtí </a:t>
            </a:r>
            <a:r>
              <a:rPr lang="cs-CZ" u="sng" dirty="0"/>
              <a:t>pracovníci </a:t>
            </a:r>
            <a:r>
              <a:rPr lang="cs-CZ" dirty="0"/>
              <a:t>partnerských </a:t>
            </a:r>
            <a:r>
              <a:rPr lang="cs-CZ" dirty="0" smtClean="0"/>
              <a:t>škol (vytvářejí výukové projekty a napomáhají studentům při přípravě výukových videoklipů)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53193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936104"/>
          </a:xfrm>
        </p:spPr>
        <p:txBody>
          <a:bodyPr>
            <a:normAutofit/>
          </a:bodyPr>
          <a:lstStyle/>
          <a:p>
            <a:r>
              <a:rPr lang="cs-CZ" dirty="0" smtClean="0"/>
              <a:t>Klíčové aktivity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525658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b="1" u="sng" dirty="0"/>
              <a:t>A1  Příprava pedagogů a příprava výukových projektů</a:t>
            </a:r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r>
              <a:rPr lang="cs-CZ" dirty="0" smtClean="0"/>
              <a:t>1. </a:t>
            </a:r>
            <a:r>
              <a:rPr lang="cs-CZ" b="1" dirty="0" smtClean="0"/>
              <a:t>školení </a:t>
            </a:r>
            <a:r>
              <a:rPr lang="cs-CZ" b="1" dirty="0"/>
              <a:t>pro pedagogy ve 3 tématech</a:t>
            </a:r>
            <a:r>
              <a:rPr lang="cs-CZ" dirty="0"/>
              <a:t> </a:t>
            </a:r>
            <a:endParaRPr lang="cs-CZ" dirty="0" smtClean="0"/>
          </a:p>
          <a:p>
            <a:pPr marL="0" indent="0">
              <a:buNone/>
            </a:pPr>
            <a:r>
              <a:rPr lang="cs-CZ" dirty="0" smtClean="0"/>
              <a:t>a) pro </a:t>
            </a:r>
            <a:r>
              <a:rPr lang="cs-CZ" dirty="0"/>
              <a:t>zpracování výukových projektů </a:t>
            </a:r>
            <a:endParaRPr lang="cs-CZ" dirty="0" smtClean="0"/>
          </a:p>
          <a:p>
            <a:pPr marL="0" indent="0">
              <a:buNone/>
            </a:pPr>
            <a:r>
              <a:rPr lang="cs-CZ" dirty="0" smtClean="0"/>
              <a:t>b</a:t>
            </a:r>
            <a:r>
              <a:rPr lang="cs-CZ" dirty="0"/>
              <a:t>) pro tématiku xenofobie atd. </a:t>
            </a:r>
            <a:endParaRPr lang="cs-CZ" dirty="0" smtClean="0"/>
          </a:p>
          <a:p>
            <a:pPr marL="0" indent="0">
              <a:buNone/>
            </a:pPr>
            <a:r>
              <a:rPr lang="cs-CZ" dirty="0" smtClean="0"/>
              <a:t>c</a:t>
            </a:r>
            <a:r>
              <a:rPr lang="cs-CZ" dirty="0"/>
              <a:t>) pro realizaci videoklipů a využití ICT ve výuce </a:t>
            </a:r>
            <a:endParaRPr lang="cs-CZ" dirty="0" smtClean="0"/>
          </a:p>
          <a:p>
            <a:pPr marL="0" indent="0">
              <a:buNone/>
            </a:pPr>
            <a:r>
              <a:rPr lang="cs-CZ" b="1" dirty="0"/>
              <a:t>2</a:t>
            </a:r>
            <a:r>
              <a:rPr lang="cs-CZ" b="1" dirty="0" smtClean="0"/>
              <a:t>. </a:t>
            </a:r>
            <a:r>
              <a:rPr lang="cs-CZ" b="1" dirty="0"/>
              <a:t>iniciační práce studentů</a:t>
            </a:r>
            <a:r>
              <a:rPr lang="cs-CZ" dirty="0"/>
              <a:t>: studenti všech partnerských škol </a:t>
            </a:r>
            <a:r>
              <a:rPr lang="cs-CZ" dirty="0" smtClean="0"/>
              <a:t>byli vyzváni</a:t>
            </a:r>
            <a:r>
              <a:rPr lang="cs-CZ" dirty="0"/>
              <a:t>, aby pro projekt navrhli vhodné </a:t>
            </a:r>
            <a:r>
              <a:rPr lang="cs-CZ" dirty="0" smtClean="0"/>
              <a:t>logo – vítězem je logo z WŠ Semily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67896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obrázek 2" descr="Logo-WŠ - 1 glosova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332656"/>
            <a:ext cx="4544460" cy="63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58691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936104"/>
          </a:xfrm>
        </p:spPr>
        <p:txBody>
          <a:bodyPr>
            <a:normAutofit/>
          </a:bodyPr>
          <a:lstStyle/>
          <a:p>
            <a:r>
              <a:rPr lang="cs-CZ" dirty="0" smtClean="0"/>
              <a:t>Klíčové aktivity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95366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b="1" u="sng" dirty="0"/>
              <a:t>A2  Tvorba a pilotní ověřování výukových projektů</a:t>
            </a:r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r>
              <a:rPr lang="cs-CZ" dirty="0" smtClean="0"/>
              <a:t>1</a:t>
            </a:r>
            <a:r>
              <a:rPr lang="cs-CZ" dirty="0"/>
              <a:t>. vývoj, </a:t>
            </a:r>
            <a:r>
              <a:rPr lang="cs-CZ" dirty="0" smtClean="0"/>
              <a:t>realizace </a:t>
            </a:r>
            <a:r>
              <a:rPr lang="cs-CZ" dirty="0"/>
              <a:t>a </a:t>
            </a:r>
            <a:r>
              <a:rPr lang="cs-CZ" dirty="0" smtClean="0"/>
              <a:t>ověření </a:t>
            </a:r>
            <a:r>
              <a:rPr lang="cs-CZ" u="sng" dirty="0"/>
              <a:t>dlouhodobých</a:t>
            </a:r>
            <a:r>
              <a:rPr lang="cs-CZ" dirty="0"/>
              <a:t> výukových </a:t>
            </a:r>
            <a:r>
              <a:rPr lang="cs-CZ" dirty="0" smtClean="0"/>
              <a:t>projektů, </a:t>
            </a:r>
            <a:endParaRPr lang="cs-CZ" dirty="0"/>
          </a:p>
          <a:p>
            <a:pPr marL="0" indent="0">
              <a:buNone/>
            </a:pPr>
            <a:r>
              <a:rPr lang="cs-CZ" dirty="0"/>
              <a:t>2. vývoj, realizaci </a:t>
            </a:r>
            <a:r>
              <a:rPr lang="cs-CZ" u="sng" dirty="0" smtClean="0"/>
              <a:t>krátkodobých</a:t>
            </a:r>
            <a:r>
              <a:rPr lang="cs-CZ" dirty="0" smtClean="0"/>
              <a:t> </a:t>
            </a:r>
            <a:r>
              <a:rPr lang="cs-CZ" dirty="0"/>
              <a:t>výukových projektů, </a:t>
            </a:r>
          </a:p>
          <a:p>
            <a:pPr marL="0" indent="0">
              <a:buNone/>
            </a:pPr>
            <a:r>
              <a:rPr lang="cs-CZ" dirty="0"/>
              <a:t>3. návrh a ověření metod skupinové výuky.  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02963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889773"/>
          </a:xfrm>
        </p:spPr>
        <p:txBody>
          <a:bodyPr/>
          <a:lstStyle/>
          <a:p>
            <a:pPr marL="0" indent="0">
              <a:buNone/>
            </a:pPr>
            <a:r>
              <a:rPr lang="cs-CZ" u="sng" dirty="0" smtClean="0"/>
              <a:t>Dosud vytvořeno 8 VP, které se nyní ověřují na dalších středních školách</a:t>
            </a:r>
          </a:p>
        </p:txBody>
      </p:sp>
      <p:graphicFrame>
        <p:nvGraphicFramePr>
          <p:cNvPr id="4" name="Tabulk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4398603"/>
              </p:ext>
            </p:extLst>
          </p:nvPr>
        </p:nvGraphicFramePr>
        <p:xfrm>
          <a:off x="467545" y="2276874"/>
          <a:ext cx="8352926" cy="336876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051800"/>
                <a:gridCol w="1098762"/>
                <a:gridCol w="5202364"/>
              </a:tblGrid>
              <a:tr h="36804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2400" dirty="0">
                          <a:effectLst/>
                        </a:rPr>
                        <a:t>kdo vytvořil</a:t>
                      </a:r>
                      <a:endParaRPr lang="cs-CZ" sz="28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2400">
                          <a:effectLst/>
                        </a:rPr>
                        <a:t> </a:t>
                      </a:r>
                      <a:endParaRPr lang="cs-CZ" sz="28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2400">
                          <a:effectLst/>
                        </a:rPr>
                        <a:t>název VP</a:t>
                      </a:r>
                      <a:endParaRPr lang="cs-CZ" sz="28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68041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cs-CZ" sz="2400">
                          <a:effectLst/>
                        </a:rPr>
                        <a:t>1. SPoSŠ ČL</a:t>
                      </a:r>
                      <a:endParaRPr lang="cs-CZ" sz="28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cs-CZ" sz="2400">
                          <a:effectLst/>
                        </a:rPr>
                        <a:t>DVP</a:t>
                      </a:r>
                      <a:endParaRPr lang="cs-CZ" sz="28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cs-CZ" sz="2400">
                          <a:effectLst/>
                        </a:rPr>
                        <a:t>Znám tě – žijeme v jednom městě!</a:t>
                      </a:r>
                      <a:endParaRPr lang="cs-CZ" sz="28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68041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cs-CZ" sz="2400" dirty="0">
                          <a:effectLst/>
                        </a:rPr>
                        <a:t>2. WŠ Se</a:t>
                      </a:r>
                      <a:endParaRPr lang="cs-CZ" sz="28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cs-CZ" sz="2400" dirty="0">
                          <a:effectLst/>
                        </a:rPr>
                        <a:t>DVP</a:t>
                      </a:r>
                      <a:endParaRPr lang="cs-CZ" sz="28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cs-CZ" sz="2400" dirty="0">
                          <a:effectLst/>
                        </a:rPr>
                        <a:t>Holokaust a xenofobie</a:t>
                      </a:r>
                      <a:endParaRPr lang="cs-CZ" sz="28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68041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cs-CZ" sz="2400">
                          <a:effectLst/>
                        </a:rPr>
                        <a:t>3. SUŠ Lb</a:t>
                      </a:r>
                      <a:endParaRPr lang="cs-CZ" sz="28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cs-CZ" sz="2400" dirty="0">
                          <a:effectLst/>
                        </a:rPr>
                        <a:t>KVP</a:t>
                      </a:r>
                      <a:endParaRPr lang="cs-CZ" sz="28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cs-CZ" sz="2400" dirty="0">
                          <a:effectLst/>
                        </a:rPr>
                        <a:t>Skrytá kamera</a:t>
                      </a:r>
                      <a:endParaRPr lang="cs-CZ" sz="28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68041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cs-CZ" sz="2400">
                          <a:effectLst/>
                        </a:rPr>
                        <a:t>4. SŠUO Lb</a:t>
                      </a:r>
                      <a:endParaRPr lang="cs-CZ" sz="28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cs-CZ" sz="2400">
                          <a:effectLst/>
                        </a:rPr>
                        <a:t>DVP</a:t>
                      </a:r>
                      <a:endParaRPr lang="cs-CZ" sz="28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cs-CZ" sz="2400" dirty="0">
                          <a:effectLst/>
                        </a:rPr>
                        <a:t>Právo na volný pohyb</a:t>
                      </a:r>
                      <a:endParaRPr lang="cs-CZ" sz="28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736081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cs-CZ" sz="2400">
                          <a:effectLst/>
                        </a:rPr>
                        <a:t>5. SPŠE Do</a:t>
                      </a:r>
                      <a:endParaRPr lang="cs-CZ" sz="28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cs-CZ" sz="2400">
                          <a:effectLst/>
                        </a:rPr>
                        <a:t>KVP</a:t>
                      </a:r>
                      <a:endParaRPr lang="cs-CZ" sz="2800">
                        <a:effectLst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cs-CZ" sz="2400">
                          <a:effectLst/>
                        </a:rPr>
                        <a:t>DVP</a:t>
                      </a:r>
                      <a:endParaRPr lang="cs-CZ" sz="28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cs-CZ" sz="2400" dirty="0">
                          <a:effectLst/>
                        </a:rPr>
                        <a:t>Hodnota lidského života I</a:t>
                      </a:r>
                      <a:endParaRPr lang="cs-CZ" sz="2800" dirty="0">
                        <a:effectLst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cs-CZ" sz="2400" dirty="0">
                          <a:effectLst/>
                        </a:rPr>
                        <a:t>Hodnota lidského života II</a:t>
                      </a:r>
                      <a:endParaRPr lang="cs-CZ" sz="28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736081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cs-CZ" sz="2400">
                          <a:effectLst/>
                        </a:rPr>
                        <a:t>6. SPŠ NM</a:t>
                      </a:r>
                      <a:endParaRPr lang="cs-CZ" sz="28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cs-CZ" sz="2400" dirty="0" smtClean="0">
                          <a:effectLst/>
                        </a:rPr>
                        <a:t>KVP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cs-CZ" sz="2800" dirty="0" smtClean="0">
                          <a:effectLst/>
                        </a:rPr>
                        <a:t>KVP</a:t>
                      </a:r>
                      <a:endParaRPr lang="cs-CZ" sz="28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cs-CZ" sz="2400" dirty="0">
                          <a:effectLst/>
                        </a:rPr>
                        <a:t>My </a:t>
                      </a:r>
                      <a:r>
                        <a:rPr lang="cs-CZ" sz="2400" dirty="0" err="1">
                          <a:effectLst/>
                        </a:rPr>
                        <a:t>sme</a:t>
                      </a:r>
                      <a:r>
                        <a:rPr lang="cs-CZ" sz="2400" dirty="0">
                          <a:effectLst/>
                        </a:rPr>
                        <a:t> ty frajeři</a:t>
                      </a:r>
                      <a:endParaRPr lang="cs-CZ" sz="2800" dirty="0">
                        <a:effectLst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cs-CZ" sz="2400" dirty="0">
                          <a:effectLst/>
                        </a:rPr>
                        <a:t>Ti z tržnice</a:t>
                      </a:r>
                      <a:endParaRPr lang="cs-CZ" sz="28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5" name="Obdélník 4"/>
          <p:cNvSpPr/>
          <p:nvPr/>
        </p:nvSpPr>
        <p:spPr>
          <a:xfrm>
            <a:off x="683568" y="5877272"/>
            <a:ext cx="770485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dirty="0"/>
              <a:t>KVP = krátkodobý výukový projekt, DVP = dlouhodobý výukový projekt</a:t>
            </a:r>
          </a:p>
        </p:txBody>
      </p:sp>
    </p:spTree>
    <p:extLst>
      <p:ext uri="{BB962C8B-B14F-4D97-AF65-F5344CB8AC3E}">
        <p14:creationId xmlns:p14="http://schemas.microsoft.com/office/powerpoint/2010/main" val="276023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Příklady výukových projektů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cs-CZ" dirty="0" smtClean="0"/>
          </a:p>
          <a:p>
            <a:r>
              <a:rPr lang="cs-CZ" dirty="0" smtClean="0"/>
              <a:t>Skrytá kamera – osnova výukového projektu  (s návazností na VV)</a:t>
            </a:r>
          </a:p>
          <a:p>
            <a:pPr marL="0" indent="0">
              <a:buNone/>
            </a:pPr>
            <a:endParaRPr lang="cs-CZ" dirty="0" smtClean="0"/>
          </a:p>
          <a:p>
            <a:r>
              <a:rPr lang="cs-CZ" dirty="0"/>
              <a:t>Hodnota lidského života I</a:t>
            </a:r>
            <a:r>
              <a:rPr lang="cs-CZ" dirty="0" smtClean="0"/>
              <a:t>.</a:t>
            </a:r>
          </a:p>
          <a:p>
            <a:endParaRPr lang="cs-CZ" dirty="0"/>
          </a:p>
          <a:p>
            <a:endParaRPr lang="cs-CZ" dirty="0" smtClean="0"/>
          </a:p>
          <a:p>
            <a:pPr marL="0" indent="0">
              <a:buNone/>
            </a:pPr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51097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luxe">
  <a:themeElements>
    <a:clrScheme name="Deluxe">
      <a:dk1>
        <a:sysClr val="windowText" lastClr="000000"/>
      </a:dk1>
      <a:lt1>
        <a:sysClr val="window" lastClr="FFFFFF"/>
      </a:lt1>
      <a:dk2>
        <a:srgbClr val="30356E"/>
      </a:dk2>
      <a:lt2>
        <a:srgbClr val="FFF9E5"/>
      </a:lt2>
      <a:accent1>
        <a:srgbClr val="CC4757"/>
      </a:accent1>
      <a:accent2>
        <a:srgbClr val="FF6F61"/>
      </a:accent2>
      <a:accent3>
        <a:srgbClr val="FF953E"/>
      </a:accent3>
      <a:accent4>
        <a:srgbClr val="F8BD52"/>
      </a:accent4>
      <a:accent5>
        <a:srgbClr val="46A6BD"/>
      </a:accent5>
      <a:accent6>
        <a:srgbClr val="5488BC"/>
      </a:accent6>
      <a:hlink>
        <a:srgbClr val="FA7D7A"/>
      </a:hlink>
      <a:folHlink>
        <a:srgbClr val="FFCF3E"/>
      </a:folHlink>
    </a:clrScheme>
    <a:fontScheme name="Deluxe">
      <a:majorFont>
        <a:latin typeface="Corbel"/>
        <a:ea typeface=""/>
        <a:cs typeface=""/>
        <a:font script="Jpan" typeface="HGｺﾞｼｯｸM"/>
        <a:font script="Hang" typeface="HY엽서L"/>
        <a:font script="Hans" typeface="华文新魏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新魏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Deluxe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280000"/>
              </a:schemeClr>
            </a:gs>
            <a:gs pos="14000">
              <a:schemeClr val="phClr">
                <a:tint val="37000"/>
                <a:satMod val="250000"/>
              </a:schemeClr>
            </a:gs>
            <a:gs pos="45000">
              <a:schemeClr val="phClr">
                <a:tint val="53000"/>
                <a:satMod val="220000"/>
              </a:schemeClr>
            </a:gs>
            <a:gs pos="65000">
              <a:schemeClr val="phClr">
                <a:tint val="53000"/>
                <a:satMod val="220000"/>
              </a:schemeClr>
            </a:gs>
            <a:gs pos="86000">
              <a:schemeClr val="phClr">
                <a:tint val="42000"/>
                <a:satMod val="240000"/>
              </a:schemeClr>
            </a:gs>
            <a:gs pos="100000">
              <a:schemeClr val="phClr">
                <a:tint val="20000"/>
                <a:satMod val="23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75000"/>
                <a:satMod val="160000"/>
              </a:schemeClr>
            </a:gs>
            <a:gs pos="60000">
              <a:schemeClr val="phClr">
                <a:satMod val="150000"/>
              </a:schemeClr>
            </a:gs>
            <a:gs pos="100000">
              <a:schemeClr val="phClr">
                <a:tint val="75000"/>
                <a:satMod val="200000"/>
              </a:schemeClr>
            </a:gs>
          </a:gsLst>
          <a:lin ang="16200000" scaled="1"/>
        </a:gradFill>
      </a:fillStyleLst>
      <a:lnStyleLst>
        <a:ln w="9525" cap="flat" cmpd="sng" algn="ctr">
          <a:solidFill>
            <a:schemeClr val="phClr">
              <a:satMod val="14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6500000"/>
            </a:lightRig>
          </a:scene3d>
          <a:sp3d prstMaterial="powder">
            <a:bevelT w="152400"/>
            <a:contourClr>
              <a:schemeClr val="phClr"/>
            </a:contourClr>
          </a:sp3d>
        </a:effectStyle>
        <a:effectStyle>
          <a:effectLst>
            <a:reflection blurRad="12700" stA="26000" endPos="28000" dist="38100" dir="5400000" sy="-100000"/>
          </a:effectLst>
          <a:scene3d>
            <a:camera prst="orthographicFront" fov="0">
              <a:rot lat="0" lon="0" rev="0"/>
            </a:camera>
            <a:lightRig rig="contrasting" dir="t">
              <a:rot lat="0" lon="0" rev="16500000"/>
            </a:lightRig>
          </a:scene3d>
          <a:sp3d prstMaterial="powder">
            <a:bevelT w="190500" h="1016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3000"/>
                <a:satMod val="1550000"/>
              </a:schemeClr>
            </a:gs>
            <a:gs pos="1000">
              <a:schemeClr val="phClr">
                <a:tint val="48000"/>
                <a:satMod val="1550000"/>
              </a:schemeClr>
            </a:gs>
            <a:gs pos="90000">
              <a:schemeClr val="phClr">
                <a:shade val="18000"/>
                <a:satMod val="275000"/>
              </a:schemeClr>
            </a:gs>
          </a:gsLst>
          <a:path path="circle">
            <a:fillToRect r="210000" b="300000"/>
          </a:path>
        </a:gradFill>
        <a:gradFill rotWithShape="1">
          <a:gsLst>
            <a:gs pos="5000">
              <a:schemeClr val="phClr">
                <a:tint val="38000"/>
                <a:satMod val="1800000"/>
              </a:schemeClr>
            </a:gs>
            <a:gs pos="5000">
              <a:schemeClr val="phClr">
                <a:tint val="40000"/>
                <a:satMod val="1800000"/>
              </a:schemeClr>
            </a:gs>
            <a:gs pos="90000">
              <a:schemeClr val="phClr">
                <a:shade val="18000"/>
                <a:satMod val="275000"/>
              </a:schemeClr>
            </a:gs>
          </a:gsLst>
          <a:path path="circle">
            <a:fillToRect l="20000" t="30000" r="135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Luxusní motiv</Template>
  <TotalTime>399</TotalTime>
  <Words>948</Words>
  <Application>Microsoft Office PowerPoint</Application>
  <PresentationFormat>Předvádění na obrazovce (4:3)</PresentationFormat>
  <Paragraphs>160</Paragraphs>
  <Slides>19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19</vt:i4>
      </vt:variant>
    </vt:vector>
  </HeadingPairs>
  <TitlesOfParts>
    <vt:vector size="20" baseType="lpstr">
      <vt:lpstr>Deluxe</vt:lpstr>
      <vt:lpstr>AntiXeno.  Primární prevence rizikových jevů a xenofobie na SŠ OP VK 1.2, CZ.1.07/1.2.00/14.0096</vt:lpstr>
      <vt:lpstr>Příjemce a partneři</vt:lpstr>
      <vt:lpstr>Cíl projektu</vt:lpstr>
      <vt:lpstr>Cílová skupina</vt:lpstr>
      <vt:lpstr>Klíčové aktivity</vt:lpstr>
      <vt:lpstr>Prezentace aplikace PowerPoint</vt:lpstr>
      <vt:lpstr>Klíčové aktivity</vt:lpstr>
      <vt:lpstr>Prezentace aplikace PowerPoint</vt:lpstr>
      <vt:lpstr>Příklady výukových projektů</vt:lpstr>
      <vt:lpstr>Klíčové aktivity</vt:lpstr>
      <vt:lpstr>Klíčové aktivity</vt:lpstr>
      <vt:lpstr>Příklady výukových videoklipů</vt:lpstr>
      <vt:lpstr>Klíčové aktivity</vt:lpstr>
      <vt:lpstr>Klíčové aktivity</vt:lpstr>
      <vt:lpstr>Klíčové aktivity</vt:lpstr>
      <vt:lpstr>Reakce cílových skupin</vt:lpstr>
      <vt:lpstr>Pozitivní zkušenosti</vt:lpstr>
      <vt:lpstr>Negativní zkušenosti</vt:lpstr>
      <vt:lpstr>Prezentace aplikace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Jäger</dc:creator>
  <cp:lastModifiedBy>Jäger</cp:lastModifiedBy>
  <cp:revision>48</cp:revision>
  <dcterms:created xsi:type="dcterms:W3CDTF">2012-04-24T08:26:59Z</dcterms:created>
  <dcterms:modified xsi:type="dcterms:W3CDTF">2012-04-25T08:11:56Z</dcterms:modified>
</cp:coreProperties>
</file>