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96" r:id="rId2"/>
  </p:sldMasterIdLst>
  <p:notesMasterIdLst>
    <p:notesMasterId r:id="rId31"/>
  </p:notesMasterIdLst>
  <p:handoutMasterIdLst>
    <p:handoutMasterId r:id="rId32"/>
  </p:handoutMasterIdLst>
  <p:sldIdLst>
    <p:sldId id="256" r:id="rId3"/>
    <p:sldId id="257" r:id="rId4"/>
    <p:sldId id="276" r:id="rId5"/>
    <p:sldId id="278" r:id="rId6"/>
    <p:sldId id="280" r:id="rId7"/>
    <p:sldId id="281" r:id="rId8"/>
    <p:sldId id="282" r:id="rId9"/>
    <p:sldId id="285" r:id="rId10"/>
    <p:sldId id="283" r:id="rId11"/>
    <p:sldId id="286" r:id="rId12"/>
    <p:sldId id="287" r:id="rId13"/>
    <p:sldId id="297" r:id="rId14"/>
    <p:sldId id="298" r:id="rId15"/>
    <p:sldId id="279" r:id="rId16"/>
    <p:sldId id="304" r:id="rId17"/>
    <p:sldId id="295" r:id="rId18"/>
    <p:sldId id="296" r:id="rId19"/>
    <p:sldId id="289" r:id="rId20"/>
    <p:sldId id="292" r:id="rId21"/>
    <p:sldId id="293" r:id="rId22"/>
    <p:sldId id="294" r:id="rId23"/>
    <p:sldId id="299" r:id="rId24"/>
    <p:sldId id="290" r:id="rId25"/>
    <p:sldId id="300" r:id="rId26"/>
    <p:sldId id="301" r:id="rId27"/>
    <p:sldId id="305" r:id="rId28"/>
    <p:sldId id="302" r:id="rId29"/>
    <p:sldId id="303" r:id="rId30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50" autoAdjust="0"/>
    <p:restoredTop sz="86450" autoAdjust="0"/>
  </p:normalViewPr>
  <p:slideViewPr>
    <p:cSldViewPr snapToGrid="0">
      <p:cViewPr varScale="1">
        <p:scale>
          <a:sx n="98" d="100"/>
          <a:sy n="98" d="100"/>
        </p:scale>
        <p:origin x="-1290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r>
              <a:rPr lang="cs-CZ"/>
              <a:t>GPS ČR 2008</a:t>
            </a:r>
          </a:p>
        </p:txBody>
      </p:sp>
      <p:sp>
        <p:nvSpPr>
          <p:cNvPr id="512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85465521-816F-4CB4-9595-AAE96FF896E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4925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Klepnutím lze upravit styly předlohy textu.</a:t>
            </a:r>
          </a:p>
          <a:p>
            <a:pPr lvl="1"/>
            <a:r>
              <a:rPr lang="en-US" noProof="0" smtClean="0"/>
              <a:t>Druhá úroveň</a:t>
            </a:r>
          </a:p>
          <a:p>
            <a:pPr lvl="2"/>
            <a:r>
              <a:rPr lang="en-US" noProof="0" smtClean="0"/>
              <a:t>Třetí úroveň</a:t>
            </a:r>
          </a:p>
          <a:p>
            <a:pPr lvl="3"/>
            <a:r>
              <a:rPr lang="en-US" noProof="0" smtClean="0"/>
              <a:t>Čtvrtá úroveň</a:t>
            </a:r>
          </a:p>
          <a:p>
            <a:pPr lvl="4"/>
            <a:r>
              <a:rPr lang="en-US" noProof="0" smtClean="0"/>
              <a:t>Pátá úroveň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r>
              <a:rPr lang="en-US"/>
              <a:t>GPS ČR 2008</a:t>
            </a:r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D7CFDD49-541D-48EB-B2A6-772CEC31E0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GPS ČR 2008</a:t>
            </a:r>
          </a:p>
        </p:txBody>
      </p:sp>
      <p:sp>
        <p:nvSpPr>
          <p:cNvPr id="1024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002ECA-8B93-4ACA-92F4-5E7E94143221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02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  <p:sp>
        <p:nvSpPr>
          <p:cNvPr id="11268" name="Zástupný symbol pro zápatí 3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GPS ČR 2008</a:t>
            </a:r>
          </a:p>
        </p:txBody>
      </p:sp>
      <p:sp>
        <p:nvSpPr>
          <p:cNvPr id="11269" name="Zástupný symbol pro číslo snímku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591E3C-1A7F-47A6-81FA-2788FD7C434A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4E69B87-E9D1-4513-B44C-018B30738A3C}" type="slidenum">
              <a:rPr lang="en-US"/>
              <a:pPr/>
              <a:t>28</a:t>
            </a:fld>
            <a:endParaRPr lang="en-US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delka\Desktop\POZADI na ppt_2012_titl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763" y="0"/>
            <a:ext cx="91487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2548255"/>
            <a:ext cx="8229599" cy="2633345"/>
          </a:xfrm>
        </p:spPr>
        <p:txBody>
          <a:bodyPr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en-US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5407025"/>
            <a:ext cx="8280400" cy="1009015"/>
          </a:xfrm>
        </p:spPr>
        <p:txBody>
          <a:bodyPr/>
          <a:lstStyle>
            <a:lvl1pPr marL="0" indent="0">
              <a:spcBef>
                <a:spcPct val="5000"/>
              </a:spcBef>
              <a:buFontTx/>
              <a:buNone/>
              <a:defRPr sz="2000"/>
            </a:lvl1pPr>
          </a:lstStyle>
          <a:p>
            <a:r>
              <a:rPr lang="cs-CZ" smtClean="0"/>
              <a:t>Klepnutím lze upravit styl předlohy podnadpisů.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769100" y="6530975"/>
            <a:ext cx="2133600" cy="2603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smtClean="0"/>
              <a:t>28.6.2012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smtClean="0"/>
              <a:t>28.6.2012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strana </a:t>
            </a:r>
            <a:fld id="{39C334E8-2A03-4336-9D9F-912E20F25B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smtClean="0"/>
              <a:t>VYNSPI</a:t>
            </a:r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70688" y="300038"/>
            <a:ext cx="2049462" cy="5854700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20713" y="300038"/>
            <a:ext cx="5997575" cy="5854700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smtClean="0"/>
              <a:t>28.6.2012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strana </a:t>
            </a:r>
            <a:fld id="{4FABFAEF-7BD6-49F5-B856-E1810192D4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smtClean="0"/>
              <a:t>VYNSPI</a:t>
            </a:r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Adelka\Desktop\dekuji za pozornos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763" y="0"/>
            <a:ext cx="91487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549900" y="3284855"/>
            <a:ext cx="3390900" cy="2633345"/>
          </a:xfrm>
        </p:spPr>
        <p:txBody>
          <a:bodyPr/>
          <a:lstStyle>
            <a:lvl1pPr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smtClean="0"/>
              <a:t>28.6.2012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strana </a:t>
            </a:r>
            <a:fld id="{BAFE1AA9-202F-4A8F-A603-836D0EAD33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smtClean="0"/>
              <a:t>VYNSPI</a:t>
            </a:r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smtClean="0"/>
              <a:t>28.6.2012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strana </a:t>
            </a:r>
            <a:fld id="{EB818C7A-DE5A-4FDD-9E5E-C152F16D28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smtClean="0"/>
              <a:t>VYNSPI</a:t>
            </a:r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20713" y="1484313"/>
            <a:ext cx="3957637" cy="4670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730750" y="1484313"/>
            <a:ext cx="3959225" cy="4670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smtClean="0"/>
              <a:t>28.6.2012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strana </a:t>
            </a:r>
            <a:fld id="{7A17E0AA-F510-4EC0-8918-AE23E72657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smtClean="0"/>
              <a:t>VYNSPI</a:t>
            </a:r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smtClean="0"/>
              <a:t>28.6.2012</a:t>
            </a: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strana </a:t>
            </a:r>
            <a:fld id="{565C1019-EBFD-4965-A574-16CA32C180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smtClean="0"/>
              <a:t>VYNSPI</a:t>
            </a:r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smtClean="0"/>
              <a:t>28.6.2012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strana </a:t>
            </a:r>
            <a:fld id="{FA4D3EA2-E619-4002-9D20-E53B9EDEB5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smtClean="0"/>
              <a:t>VYNSPI</a:t>
            </a:r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smtClean="0"/>
              <a:t>28.6.2012</a:t>
            </a:r>
            <a:endParaRPr lang="en-US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strana </a:t>
            </a:r>
            <a:fld id="{FD270AC6-8E41-423A-88C9-7F84D8FD98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smtClean="0"/>
              <a:t>VYNSPI</a:t>
            </a:r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smtClean="0"/>
              <a:t>28.6.2012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strana </a:t>
            </a:r>
            <a:fld id="{322EA836-6020-4B47-A2E4-AC90C8BEDC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smtClean="0"/>
              <a:t>VYNSPI</a:t>
            </a:r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Klepnutím na ikonu přidáte obrázek.</a:t>
            </a:r>
            <a:endParaRPr lang="en-US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smtClean="0"/>
              <a:t>28.6.2012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strana </a:t>
            </a:r>
            <a:fld id="{023FB8FA-5EAA-4664-A01C-124F4EC173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smtClean="0"/>
              <a:t>VYNSPI</a:t>
            </a:r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jpe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5" descr="C:\Users\Adelka\Desktop\POZADI na ppt_2012-vnitrek02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87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76375" y="300038"/>
            <a:ext cx="734377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Klepnutím lze upravit styl předlohy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0713" y="1484313"/>
            <a:ext cx="8069262" cy="467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Klepnutím lze upravit styly předlohy textu.</a:t>
            </a:r>
          </a:p>
          <a:p>
            <a:pPr lvl="1"/>
            <a:r>
              <a:rPr lang="en-US" smtClean="0"/>
              <a:t>Druhá úroveň</a:t>
            </a:r>
          </a:p>
          <a:p>
            <a:pPr lvl="2"/>
            <a:r>
              <a:rPr lang="en-US" smtClean="0"/>
              <a:t>Třetí úroveň</a:t>
            </a:r>
          </a:p>
          <a:p>
            <a:pPr lvl="3"/>
            <a:r>
              <a:rPr lang="en-US" smtClean="0"/>
              <a:t>Čtvrtá úroveň</a:t>
            </a:r>
          </a:p>
          <a:p>
            <a:pPr lvl="4"/>
            <a:r>
              <a:rPr lang="en-US" smtClean="0"/>
              <a:t>Pátá úroveň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823200" y="6527800"/>
            <a:ext cx="1066800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 b="1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cs-CZ" smtClean="0"/>
              <a:t>28.6.2012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82563" y="6540500"/>
            <a:ext cx="1112837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500" b="1" dirty="0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cs-CZ"/>
              <a:t>strana </a:t>
            </a:r>
            <a:fld id="{DE5C05E4-A8BD-4352-B11E-638AE6D330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322388" y="6524625"/>
            <a:ext cx="3960812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500" dirty="0">
                <a:cs typeface="+mn-cs"/>
              </a:defRPr>
            </a:lvl1pPr>
          </a:lstStyle>
          <a:p>
            <a:pPr>
              <a:defRPr/>
            </a:pPr>
            <a:r>
              <a:rPr lang="cs-CZ" smtClean="0"/>
              <a:t>VYNSPI</a:t>
            </a:r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13000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130000"/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13000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130000"/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130000"/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130000"/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130000"/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130000"/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130000"/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76375" y="300038"/>
            <a:ext cx="734377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Klepnutím lze upravit styl předlohy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0713" y="1484313"/>
            <a:ext cx="8069262" cy="467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Klepnutím lze upravit styly předlohy textu.</a:t>
            </a:r>
          </a:p>
          <a:p>
            <a:pPr lvl="1"/>
            <a:r>
              <a:rPr lang="en-US" smtClean="0"/>
              <a:t>Druhá úroveň</a:t>
            </a:r>
          </a:p>
          <a:p>
            <a:pPr lvl="2"/>
            <a:r>
              <a:rPr lang="en-US" smtClean="0"/>
              <a:t>Třetí úroveň</a:t>
            </a:r>
          </a:p>
          <a:p>
            <a:pPr lvl="3"/>
            <a:r>
              <a:rPr lang="en-US" smtClean="0"/>
              <a:t>Čtvrtá úroveň</a:t>
            </a:r>
          </a:p>
          <a:p>
            <a:pPr lvl="4"/>
            <a:r>
              <a:rPr lang="en-US" smtClean="0"/>
              <a:t>Pátá úroveň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82563" y="6524625"/>
            <a:ext cx="97155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500" b="1" dirty="0" smtClean="0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cs-CZ"/>
              <a:t>strana</a:t>
            </a:r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258888" y="6524625"/>
            <a:ext cx="3960812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500">
                <a:cs typeface="+mn-cs"/>
              </a:defRPr>
            </a:lvl1pPr>
          </a:lstStyle>
          <a:p>
            <a:pPr>
              <a:defRPr/>
            </a:pPr>
            <a:r>
              <a:rPr lang="cs-CZ" smtClean="0"/>
              <a:t>VYNSPI</a:t>
            </a:r>
            <a:endParaRPr lang="cs-CZ"/>
          </a:p>
        </p:txBody>
      </p:sp>
      <p:pic>
        <p:nvPicPr>
          <p:cNvPr id="2054" name="Picture 3" descr="C:\Users\Adelka\Desktop\dekuji za pozornos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87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5549900" y="3284538"/>
            <a:ext cx="3390900" cy="2633662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cs-CZ" kern="0" dirty="0" smtClean="0">
                <a:ea typeface="+mj-ea"/>
                <a:cs typeface="+mj-cs"/>
              </a:rPr>
              <a:t>Děkujeme za pozornost</a:t>
            </a:r>
            <a:endParaRPr lang="en-US" kern="0" dirty="0"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</p:sldLayoutIdLst>
  <p:hf hdr="0"/>
  <p:txStyles>
    <p:titleStyle>
      <a:lvl1pPr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13000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130000"/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13000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130000"/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130000"/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130000"/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130000"/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130000"/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130000"/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adiktologie.cz/cz/articles/detail/17/2670/Primarni-prevence-rizikoveho-chovani-ve-skolstvi" TargetMode="Externa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diktologie.cz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diktologie.cz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diktologie.cz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diktologie.cz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adiktologie.cz/cz/articles/detail/17/3684/Zaklady-prevence-kriminality-pro-pedagogicke-pracovniky" TargetMode="Externa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diktologie.cz/" TargetMode="Externa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diktologie.cz/cz/articles/detail/374/3197/Evaluacni-centrum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mailto:adresa@adiktologie.cz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hyperlink" Target="mailto:endrodiova@adiktologie.cz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79425" y="2363788"/>
            <a:ext cx="8185150" cy="2952930"/>
          </a:xfrm>
        </p:spPr>
        <p:txBody>
          <a:bodyPr/>
          <a:lstStyle/>
          <a:p>
            <a:pPr algn="ctr"/>
            <a:r>
              <a:rPr lang="cs-CZ" sz="2400" b="0" dirty="0" smtClean="0"/>
              <a:t>Systém celoživotního vzdělávání v prevenci rizikového chování a další aktivity projektu VYNSPI </a:t>
            </a:r>
            <a:r>
              <a:rPr lang="cs-CZ" sz="3200" b="0" dirty="0" smtClean="0"/>
              <a:t/>
            </a:r>
            <a:br>
              <a:rPr lang="cs-CZ" sz="3200" b="0" dirty="0" smtClean="0"/>
            </a:br>
            <a:r>
              <a:rPr lang="cs-CZ" sz="3200" b="0" dirty="0" smtClean="0"/>
              <a:t/>
            </a:r>
            <a:br>
              <a:rPr lang="cs-CZ" sz="3200" b="0" dirty="0" smtClean="0"/>
            </a:br>
            <a:r>
              <a:rPr lang="cs-CZ" sz="3200" b="0" dirty="0" smtClean="0"/>
              <a:t/>
            </a:r>
            <a:br>
              <a:rPr lang="cs-CZ" sz="3200" b="0" dirty="0" smtClean="0"/>
            </a:br>
            <a:r>
              <a:rPr lang="cs-CZ" sz="3200" b="0" dirty="0" smtClean="0"/>
              <a:t/>
            </a:r>
            <a:br>
              <a:rPr lang="cs-CZ" sz="3200" b="0" dirty="0" smtClean="0"/>
            </a:br>
            <a:r>
              <a:rPr lang="cs-CZ" sz="1600" b="0" dirty="0" smtClean="0"/>
              <a:t>Tento projekt je spolufinancován Evropským sociálním fondem a státním rozpočtem České republiky.</a:t>
            </a:r>
            <a:endParaRPr lang="cs-CZ" sz="3200" b="0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5407025"/>
            <a:ext cx="8280400" cy="1009650"/>
          </a:xfrm>
        </p:spPr>
        <p:txBody>
          <a:bodyPr/>
          <a:lstStyle/>
          <a:p>
            <a:r>
              <a:rPr lang="cs-CZ" dirty="0" smtClean="0"/>
              <a:t>Roman Gabrhelík, Michal Miovský, Lenka Endrödiová</a:t>
            </a:r>
          </a:p>
          <a:p>
            <a:r>
              <a:rPr lang="cs-CZ" sz="1600" dirty="0" smtClean="0"/>
              <a:t>Klinika adiktologie</a:t>
            </a:r>
          </a:p>
          <a:p>
            <a:r>
              <a:rPr lang="cs-CZ" sz="1600" dirty="0" smtClean="0"/>
              <a:t>1. </a:t>
            </a:r>
            <a:r>
              <a:rPr lang="en-US" sz="1600" dirty="0" smtClean="0"/>
              <a:t>l</a:t>
            </a:r>
            <a:r>
              <a:rPr lang="cs-CZ" sz="1600" dirty="0" err="1" smtClean="0"/>
              <a:t>ékařská</a:t>
            </a:r>
            <a:r>
              <a:rPr lang="cs-CZ" sz="1600" dirty="0" smtClean="0"/>
              <a:t> fakulta Univerzity Karlovy v Praze a VFN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14364" y="3601857"/>
            <a:ext cx="4718032" cy="115272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Komponenty projektu</a:t>
            </a:r>
          </a:p>
        </p:txBody>
      </p:sp>
      <p:sp>
        <p:nvSpPr>
          <p:cNvPr id="6147" name="Zástupný symbol pro datum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cs-CZ" smtClean="0"/>
              <a:t>28.6.2012</a:t>
            </a:r>
            <a:endParaRPr lang="en-US"/>
          </a:p>
        </p:txBody>
      </p:sp>
      <p:sp>
        <p:nvSpPr>
          <p:cNvPr id="6148" name="Zástupný symbol pro číslo snímku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cs-CZ"/>
              <a:t>strana </a:t>
            </a:r>
            <a:fld id="{39C161FB-379A-4832-8919-9A5F4CBCE569}" type="slidenum">
              <a:rPr lang="en-US"/>
              <a:pPr/>
              <a:t>10</a:t>
            </a:fld>
            <a:endParaRPr lang="en-US"/>
          </a:p>
        </p:txBody>
      </p:sp>
      <p:sp>
        <p:nvSpPr>
          <p:cNvPr id="6149" name="Zástupný symbol pro zápatí 5"/>
          <p:cNvSpPr>
            <a:spLocks noGrp="1"/>
          </p:cNvSpPr>
          <p:nvPr>
            <p:ph type="ftr" sz="quarter" idx="12"/>
          </p:nvPr>
        </p:nvSpPr>
        <p:spPr>
          <a:xfrm>
            <a:off x="1106488" y="6569075"/>
            <a:ext cx="3960812" cy="288925"/>
          </a:xfrm>
          <a:noFill/>
        </p:spPr>
        <p:txBody>
          <a:bodyPr/>
          <a:lstStyle/>
          <a:p>
            <a:r>
              <a:rPr lang="en-US" smtClean="0"/>
              <a:t>VYNSPI</a:t>
            </a:r>
            <a:endParaRPr lang="cs-CZ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55600" y="1185863"/>
          <a:ext cx="8432800" cy="5190915"/>
        </p:xfrm>
        <a:graphic>
          <a:graphicData uri="http://schemas.openxmlformats.org/drawingml/2006/table">
            <a:tbl>
              <a:tblPr/>
              <a:tblGrid>
                <a:gridCol w="1303338"/>
                <a:gridCol w="406400"/>
                <a:gridCol w="1016000"/>
                <a:gridCol w="441325"/>
                <a:gridCol w="338137"/>
                <a:gridCol w="1422400"/>
                <a:gridCol w="373063"/>
                <a:gridCol w="1404937"/>
                <a:gridCol w="355600"/>
                <a:gridCol w="1371600"/>
              </a:tblGrid>
              <a:tr h="12700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Evaluace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Vzděl/legislat</a:t>
                      </a:r>
                    </a:p>
                  </a:txBody>
                  <a:tcPr marL="8376" marR="8376" marT="8376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Vzdělávání</a:t>
                      </a:r>
                    </a:p>
                  </a:txBody>
                  <a:tcPr marL="8376" marR="8376" marT="8376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MPP</a:t>
                      </a:r>
                    </a:p>
                  </a:txBody>
                  <a:tcPr marL="8376" marR="8376" marT="8376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Materiály</a:t>
                      </a:r>
                    </a:p>
                  </a:txBody>
                  <a:tcPr marL="8376" marR="8376" marT="8376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1682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03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1.A/ Databank</a:t>
                      </a:r>
                      <a:r>
                        <a:rPr kumimoji="0" lang="cs-C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a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2.A/ Legislativa</a:t>
                      </a: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3.A/ Metodici</a:t>
                      </a: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4.A/ </a:t>
                      </a: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Struktura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5.A/ </a:t>
                      </a: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Učebnice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0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Analýza</a:t>
                      </a: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Analýza</a:t>
                      </a: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Analýza</a:t>
                      </a: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0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Struktura</a:t>
                      </a: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Návrh</a:t>
                      </a: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2-st. model</a:t>
                      </a: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4.B/ Metody (5.C)</a:t>
                      </a: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5.B/ Opory</a:t>
                      </a: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22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Realizace</a:t>
                      </a: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Konzultace</a:t>
                      </a: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Pilotáž</a:t>
                      </a:r>
                      <a:endParaRPr kumimoji="0" lang="en-US" sz="14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0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Evaluace</a:t>
                      </a: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4.C/ Personál</a:t>
                      </a: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5.C/ Manuál </a:t>
                      </a: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0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1.B/ ČSI</a:t>
                      </a: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Opakování</a:t>
                      </a: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         kurzů</a:t>
                      </a: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0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Analýza</a:t>
                      </a: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Diagnostika</a:t>
                      </a: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0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Dokumentace</a:t>
                      </a: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4.D/ Konstrukce</a:t>
                      </a: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5.D/ </a:t>
                      </a: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Slovník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30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2.B/ </a:t>
                      </a: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Kurzy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ústavy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13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Příprava</a:t>
                      </a: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4.E/ Integrace </a:t>
                      </a: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5.E/ Manuály </a:t>
                      </a: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0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Realizace</a:t>
                      </a: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         programů</a:t>
                      </a: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0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4.F/ Realizace </a:t>
                      </a: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5.F/ 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Websites </a:t>
                      </a: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431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2.C/ </a:t>
                      </a: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Kurz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Certifikátoři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   (plán realizace)</a:t>
                      </a: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0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Příprava/realizace</a:t>
                      </a: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4.G/ Evaluace (1.C)</a:t>
                      </a: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CA</a:t>
                      </a: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0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Sananim</a:t>
                      </a: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81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2.D/ Jiné</a:t>
                      </a: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3.B/ Ustavy – nástroje</a:t>
                      </a: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IPPP</a:t>
                      </a: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13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13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Diagnostika - adaptace nástrojů</a:t>
                      </a: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5.G/ Jiné</a:t>
                      </a: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718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3.C/ </a:t>
                      </a: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Systém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 CŽV</a:t>
                      </a: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8376" marR="8376" marT="837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Vzdělávání v rámci projektu VYNSPI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 smtClean="0"/>
              <a:t>Nositel projektu vytváří podmínky a koordinuje kurzy pro pedagogické pracovníky v rámci projektu VYNSPI.</a:t>
            </a:r>
          </a:p>
          <a:p>
            <a:r>
              <a:rPr lang="cs-CZ" sz="2000" dirty="0" smtClean="0"/>
              <a:t>Důraz je kladen na rozšíření nabídky kurzů v rámci dalšího vzdělávání </a:t>
            </a:r>
            <a:r>
              <a:rPr lang="cs-CZ" sz="2000" dirty="0" err="1" smtClean="0"/>
              <a:t>ped</a:t>
            </a:r>
            <a:r>
              <a:rPr lang="cs-CZ" sz="2000" dirty="0" smtClean="0"/>
              <a:t>. </a:t>
            </a:r>
            <a:r>
              <a:rPr lang="cs-CZ" sz="2000" dirty="0" err="1" smtClean="0"/>
              <a:t>prac</a:t>
            </a:r>
            <a:r>
              <a:rPr lang="cs-CZ" sz="2000" dirty="0" smtClean="0"/>
              <a:t>. (DVPP) a využitelnost metodik přímo při práci s dětmi a mladistvými při:</a:t>
            </a:r>
          </a:p>
          <a:p>
            <a:pPr lvl="1"/>
            <a:r>
              <a:rPr lang="cs-CZ" sz="1800" dirty="0" smtClean="0"/>
              <a:t>výuce, </a:t>
            </a:r>
          </a:p>
          <a:p>
            <a:pPr lvl="1"/>
            <a:r>
              <a:rPr lang="cs-CZ" sz="1800" dirty="0" smtClean="0"/>
              <a:t>přípravě Minimálního preventivního programu, </a:t>
            </a:r>
          </a:p>
          <a:p>
            <a:pPr lvl="1"/>
            <a:r>
              <a:rPr lang="cs-CZ" sz="1800" dirty="0" smtClean="0"/>
              <a:t>poradenském a výchovně terapeutickém vedení dětí a mladistvých aj.</a:t>
            </a:r>
          </a:p>
          <a:p>
            <a:r>
              <a:rPr lang="cs-CZ" sz="2000" dirty="0" smtClean="0"/>
              <a:t>Témata:   </a:t>
            </a:r>
          </a:p>
          <a:p>
            <a:pPr lvl="1"/>
            <a:r>
              <a:rPr lang="cs-CZ" sz="1800" dirty="0" smtClean="0"/>
              <a:t>Metody práce s klienty.</a:t>
            </a:r>
          </a:p>
          <a:p>
            <a:pPr lvl="1"/>
            <a:r>
              <a:rPr lang="cs-CZ" sz="1800" dirty="0" smtClean="0"/>
              <a:t>Děti a mladiství vyžadující výchovně léčebný režim.</a:t>
            </a:r>
          </a:p>
          <a:p>
            <a:pPr lvl="1"/>
            <a:r>
              <a:rPr lang="cs-CZ" sz="1800" dirty="0" err="1" smtClean="0"/>
              <a:t>Adiktologická</a:t>
            </a:r>
            <a:r>
              <a:rPr lang="cs-CZ" sz="1800" dirty="0" smtClean="0"/>
              <a:t> témata.</a:t>
            </a:r>
          </a:p>
          <a:p>
            <a:pPr lvl="1"/>
            <a:r>
              <a:rPr lang="cs-CZ" sz="1800" dirty="0" smtClean="0"/>
              <a:t>Sexuálně rizikové chování.</a:t>
            </a:r>
          </a:p>
          <a:p>
            <a:pPr lvl="1"/>
            <a:r>
              <a:rPr lang="cs-CZ" sz="1800" dirty="0" smtClean="0"/>
              <a:t>aj.</a:t>
            </a:r>
            <a:endParaRPr lang="cs-CZ" sz="18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28.6.2012</a:t>
            </a:r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strana </a:t>
            </a:r>
            <a:fld id="{058A8FEC-BB4C-433D-9911-9D54A1FCD3CE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VYNSPI</a:t>
            </a: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Systém celoživotního vzdělávání (1)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 smtClean="0"/>
              <a:t>Návrh modelu dalších kvalifikačních předpokladů pracovníků v primární prevenci rizikového chování ve školství.</a:t>
            </a:r>
          </a:p>
          <a:p>
            <a:r>
              <a:rPr lang="cs-CZ" sz="2000" dirty="0" smtClean="0"/>
              <a:t>Předkládaný návrh nabízí se současnou praxí kompatibilní model celoživotního vzdělávání pracovníků v PPRCH ve školství, který staví na systému dalšího vzdělávání pedagogických pracovníků.</a:t>
            </a:r>
          </a:p>
          <a:p>
            <a:r>
              <a:rPr lang="cs-CZ" sz="2000" dirty="0" smtClean="0"/>
              <a:t>Je inovováno tzv. studium ke splnění dalších kvalifikačních, zejm. pak specializačních předpokladů k výkonu specializovaných činností.</a:t>
            </a:r>
          </a:p>
          <a:p>
            <a:r>
              <a:rPr lang="cs-CZ" sz="2000" dirty="0" smtClean="0"/>
              <a:t>Všechny profese (např. psychologové, sociální pracovníci, policisté, zdravotničtí pracovníci atp.) vystupující v rámci školské prevence disponují různými odbornými kompetencemi, jež je potřeba neustále rozvíjet, doplňovat a kultivovat.</a:t>
            </a:r>
          </a:p>
          <a:p>
            <a:r>
              <a:rPr lang="cs-CZ" sz="2000" dirty="0" smtClean="0"/>
              <a:t>Vytvořen zkouškový manuál pro jednotlivé úrovně.</a:t>
            </a:r>
            <a:endParaRPr lang="cs-CZ" sz="20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28.6.2012</a:t>
            </a:r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strana </a:t>
            </a:r>
            <a:fld id="{058A8FEC-BB4C-433D-9911-9D54A1FCD3CE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VYNSPI</a:t>
            </a: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Systém celoživotního vzdělávání (2)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 smtClean="0"/>
              <a:t>Navrhovaný model na tuto potřebu reaguje a zavádí několik nových hierarchicky seřazených úrovní odbornosti preventivního pracovníka.</a:t>
            </a:r>
          </a:p>
          <a:p>
            <a:endParaRPr lang="cs-CZ" sz="2000" dirty="0" smtClean="0"/>
          </a:p>
          <a:p>
            <a:endParaRPr lang="cs-CZ" sz="20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28.6.2012</a:t>
            </a:r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strana </a:t>
            </a:r>
            <a:fld id="{058A8FEC-BB4C-433D-9911-9D54A1FCD3CE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VYNSPI</a:t>
            </a:r>
            <a:endParaRPr lang="cs-CZ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558" y="2781300"/>
            <a:ext cx="7403742" cy="3326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Web pro CŽV</a:t>
            </a:r>
            <a:endParaRPr lang="cs-CZ" dirty="0"/>
          </a:p>
        </p:txBody>
      </p:sp>
      <p:pic>
        <p:nvPicPr>
          <p:cNvPr id="7" name="Zástupný symbol pro obsah 6" descr="nahled czv web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53988" y="1164797"/>
            <a:ext cx="5995681" cy="5303238"/>
          </a:xfrm>
        </p:spPr>
      </p:pic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z="1400" smtClean="0"/>
              <a:t>28.6.2012</a:t>
            </a:r>
            <a:endParaRPr lang="en-US" dirty="0" smtClean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strana </a:t>
            </a:r>
            <a:fld id="{BAFE1AA9-202F-4A8F-A603-836D0EAD334D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VYNSPI</a:t>
            </a:r>
            <a:endParaRPr lang="cs-CZ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Minimální preventivní program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2400" dirty="0" smtClean="0"/>
              <a:t>Obecný modelový rámec pro školní preventivní program.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2400" dirty="0" smtClean="0"/>
              <a:t>Definuje základní představu o tom, co by měl komplexní a dlouhodobý preventivní program splňovat a být přitom součástí školního vzdělávacího programu.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2400" dirty="0" smtClean="0"/>
              <a:t>Komponenty: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cs-CZ" sz="2000" dirty="0" smtClean="0"/>
              <a:t>Soubor pravidel pro zvýšení bezpečnosti dětí.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cs-CZ" sz="2000" dirty="0" smtClean="0"/>
              <a:t>Programy zaměřené na rozvoj dovedností pro život.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cs-CZ" sz="2000" dirty="0" smtClean="0"/>
              <a:t>Programy zacílené na jednotlivé formy rizikového chování.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28.6.2012</a:t>
            </a:r>
            <a:endParaRPr lang="en-US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strana </a:t>
            </a:r>
            <a:fld id="{BAFE1AA9-202F-4A8F-A603-836D0EAD334D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VYNSPI</a:t>
            </a:r>
            <a:endParaRPr lang="cs-CZ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MPP – rozložení počtu hodin třetí komponenty</a:t>
            </a:r>
            <a:endParaRPr lang="cs-CZ" sz="2800" dirty="0"/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</p:nvPr>
        </p:nvGraphicFramePr>
        <p:xfrm>
          <a:off x="368299" y="1206497"/>
          <a:ext cx="8394701" cy="5257802"/>
        </p:xfrm>
        <a:graphic>
          <a:graphicData uri="http://schemas.openxmlformats.org/drawingml/2006/table">
            <a:tbl>
              <a:tblPr/>
              <a:tblGrid>
                <a:gridCol w="1496730"/>
                <a:gridCol w="1379233"/>
                <a:gridCol w="1379233"/>
                <a:gridCol w="1379233"/>
                <a:gridCol w="1380136"/>
                <a:gridCol w="1380136"/>
              </a:tblGrid>
              <a:tr h="2600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Ročník</a:t>
                      </a:r>
                      <a:endParaRPr lang="cs-CZ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I.</a:t>
                      </a:r>
                      <a:endParaRPr lang="cs-CZ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II.</a:t>
                      </a:r>
                      <a:endParaRPr lang="cs-CZ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III.</a:t>
                      </a:r>
                      <a:endParaRPr lang="cs-CZ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IV.</a:t>
                      </a:r>
                      <a:endParaRPr lang="cs-CZ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V.</a:t>
                      </a:r>
                      <a:endParaRPr lang="cs-CZ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VI.</a:t>
                      </a:r>
                      <a:endParaRPr lang="cs-CZ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VII., </a:t>
                      </a:r>
                      <a:endParaRPr lang="cs-CZ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VIII., IX.</a:t>
                      </a:r>
                      <a:endParaRPr lang="cs-CZ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Počet hodin/</a:t>
                      </a:r>
                      <a:endParaRPr lang="cs-CZ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Celkem</a:t>
                      </a:r>
                      <a:endParaRPr lang="cs-CZ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</a:tr>
              <a:tr h="2600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Prevence</a:t>
                      </a:r>
                      <a:endParaRPr lang="cs-CZ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3921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Záškoláctví </a:t>
                      </a:r>
                      <a:endParaRPr lang="cs-CZ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cs-CZ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cs-CZ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cs-CZ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endParaRPr lang="cs-CZ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cs-CZ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</a:tr>
              <a:tr h="33921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Šikana/agrese</a:t>
                      </a:r>
                      <a:endParaRPr lang="cs-CZ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cs-CZ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cs-CZ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cs-CZ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cs-CZ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</a:t>
                      </a:r>
                      <a:endParaRPr lang="cs-CZ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</a:tr>
              <a:tr h="7801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Rizikové sporty/doprava</a:t>
                      </a:r>
                      <a:endParaRPr lang="cs-CZ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cs-CZ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cs-CZ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cs-CZ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cs-CZ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</a:t>
                      </a:r>
                      <a:endParaRPr lang="cs-CZ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</a:tr>
              <a:tr h="520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Rasismus/ xenofobie</a:t>
                      </a:r>
                      <a:endParaRPr lang="cs-CZ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endParaRPr lang="cs-CZ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cs-CZ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cs-CZ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cs-CZ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cs-CZ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</a:tr>
              <a:tr h="33921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Sekty</a:t>
                      </a:r>
                      <a:endParaRPr lang="cs-CZ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endParaRPr lang="cs-CZ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cs-CZ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cs-CZ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cs-CZ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cs-CZ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</a:tr>
              <a:tr h="520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Sex. rizikové chování</a:t>
                      </a:r>
                      <a:endParaRPr lang="cs-CZ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endParaRPr lang="cs-CZ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cs-CZ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cs-CZ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cs-CZ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  <a:endParaRPr lang="cs-CZ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</a:tr>
              <a:tr h="33921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Adiktologie</a:t>
                      </a:r>
                      <a:endParaRPr lang="cs-CZ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cs-CZ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cs-CZ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cs-CZ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cs-CZ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</a:t>
                      </a:r>
                      <a:endParaRPr lang="cs-CZ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</a:tr>
              <a:tr h="520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Týraní, zneužívání</a:t>
                      </a:r>
                      <a:endParaRPr lang="cs-CZ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cs-CZ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cs-CZ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cs-CZ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cs-CZ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cs-CZ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</a:tr>
              <a:tr h="520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Poruchy příjmu potravy</a:t>
                      </a:r>
                      <a:endParaRPr lang="cs-CZ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endParaRPr lang="cs-CZ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cs-CZ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cs-CZ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cs-CZ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</a:t>
                      </a:r>
                      <a:endParaRPr lang="cs-CZ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</a:tr>
              <a:tr h="520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Počet hodin celkem</a:t>
                      </a:r>
                      <a:endParaRPr lang="cs-CZ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  <a:endParaRPr lang="cs-CZ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</a:t>
                      </a:r>
                      <a:endParaRPr lang="cs-CZ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</a:t>
                      </a:r>
                      <a:endParaRPr lang="cs-CZ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17</a:t>
                      </a:r>
                      <a:endParaRPr lang="cs-CZ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56</a:t>
                      </a:r>
                      <a:endParaRPr lang="cs-CZ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</a:tr>
            </a:tbl>
          </a:graphicData>
        </a:graphic>
      </p:graphicFrame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28.6.2012</a:t>
            </a:r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strana </a:t>
            </a:r>
            <a:fld id="{058A8FEC-BB4C-433D-9911-9D54A1FCD3CE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VYNSPI</a:t>
            </a: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Příklady deskriptorů MPP pro </a:t>
            </a:r>
            <a:r>
              <a:rPr lang="cs-CZ" sz="2800" dirty="0" err="1" smtClean="0"/>
              <a:t>adiktologii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 smtClean="0"/>
              <a:t>Znalosti	</a:t>
            </a:r>
          </a:p>
          <a:p>
            <a:pPr lvl="1"/>
            <a:r>
              <a:rPr lang="cs-CZ" sz="1800" dirty="0" smtClean="0"/>
              <a:t>Ví, že existují drogy jako návykové látky.</a:t>
            </a:r>
          </a:p>
          <a:p>
            <a:pPr lvl="1"/>
            <a:r>
              <a:rPr lang="cs-CZ" sz="1800" dirty="0" smtClean="0"/>
              <a:t>Chápe, že některé látky, které jsou běžně doma, mohou být nebezpečné a měly by být bezpečně skladovány.</a:t>
            </a:r>
          </a:p>
          <a:p>
            <a:endParaRPr lang="cs-CZ" sz="2000" dirty="0" smtClean="0"/>
          </a:p>
          <a:p>
            <a:r>
              <a:rPr lang="cs-CZ" sz="2000" dirty="0" smtClean="0"/>
              <a:t>Dovednosti	</a:t>
            </a:r>
          </a:p>
          <a:p>
            <a:pPr lvl="1"/>
            <a:r>
              <a:rPr lang="cs-CZ" sz="1800" dirty="0" smtClean="0"/>
              <a:t>Dokáže pojmenovat základní rizika spojená s užíváním alkoholu, tabáku a dalších drog – včetně zneužívání léků.</a:t>
            </a:r>
          </a:p>
          <a:p>
            <a:endParaRPr lang="cs-CZ" sz="2000" dirty="0" smtClean="0"/>
          </a:p>
          <a:p>
            <a:r>
              <a:rPr lang="cs-CZ" sz="2000" dirty="0" smtClean="0"/>
              <a:t>Kompetence</a:t>
            </a:r>
          </a:p>
          <a:p>
            <a:pPr lvl="1"/>
            <a:r>
              <a:rPr lang="cs-CZ" sz="1800" dirty="0" smtClean="0"/>
              <a:t>Nevezme si žádnou látku nabízenou cizí nebo podezřelou osobou.</a:t>
            </a:r>
            <a:endParaRPr lang="cs-CZ" sz="18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28.6.2012</a:t>
            </a:r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strana </a:t>
            </a:r>
            <a:fld id="{058A8FEC-BB4C-433D-9911-9D54A1FCD3CE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VYNSPI</a:t>
            </a: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Monografie PPRCH ve školství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20713" y="1484313"/>
            <a:ext cx="4471987" cy="4670425"/>
          </a:xfrm>
        </p:spPr>
        <p:txBody>
          <a:bodyPr/>
          <a:lstStyle/>
          <a:p>
            <a:r>
              <a:rPr lang="cs-CZ" sz="1800" dirty="0" smtClean="0"/>
              <a:t>Miovský, M., Skácelová, L., Zapletalová, J., Novák, P.: </a:t>
            </a:r>
            <a:r>
              <a:rPr lang="cs-CZ" sz="1800" b="1" i="1" dirty="0" smtClean="0"/>
              <a:t>Primární prevence rizikového chování ve školství</a:t>
            </a:r>
            <a:r>
              <a:rPr lang="cs-CZ" sz="1800" i="1" dirty="0" smtClean="0"/>
              <a:t>.</a:t>
            </a:r>
            <a:r>
              <a:rPr lang="cs-CZ" sz="1800" dirty="0" smtClean="0"/>
              <a:t> Sdružení SCAN Tišnov a Centrum adiktologie PK 1. LF </a:t>
            </a:r>
            <a:r>
              <a:rPr lang="cs-CZ" sz="1800" dirty="0" err="1" smtClean="0"/>
              <a:t>UKa</a:t>
            </a:r>
            <a:r>
              <a:rPr lang="cs-CZ" sz="1800" dirty="0" smtClean="0"/>
              <a:t> VFN v Praze, Praha 2010.</a:t>
            </a:r>
          </a:p>
          <a:p>
            <a:endParaRPr lang="cs-CZ" sz="1800" dirty="0" smtClean="0"/>
          </a:p>
          <a:p>
            <a:r>
              <a:rPr lang="cs-CZ" sz="1800" dirty="0" smtClean="0"/>
              <a:t>Verze</a:t>
            </a:r>
          </a:p>
          <a:p>
            <a:pPr lvl="1"/>
            <a:r>
              <a:rPr lang="cs-CZ" sz="1600" dirty="0" smtClean="0"/>
              <a:t>Tištěná</a:t>
            </a:r>
          </a:p>
          <a:p>
            <a:pPr lvl="1"/>
            <a:r>
              <a:rPr lang="cs-CZ" sz="1600" dirty="0" smtClean="0"/>
              <a:t>Elektronická (*.</a:t>
            </a:r>
            <a:r>
              <a:rPr lang="cs-CZ" sz="1600" dirty="0" err="1" smtClean="0"/>
              <a:t>pdf</a:t>
            </a:r>
            <a:r>
              <a:rPr lang="cs-CZ" sz="1600" dirty="0" smtClean="0"/>
              <a:t>) -</a:t>
            </a:r>
            <a:r>
              <a:rPr lang="cs-CZ" sz="1600" dirty="0" smtClean="0">
                <a:hlinkClick r:id="rId2"/>
              </a:rPr>
              <a:t>http://www.</a:t>
            </a:r>
            <a:r>
              <a:rPr lang="cs-CZ" sz="1600" dirty="0" err="1" smtClean="0">
                <a:hlinkClick r:id="rId2"/>
              </a:rPr>
              <a:t>adiktologie.cz</a:t>
            </a:r>
            <a:r>
              <a:rPr lang="cs-CZ" sz="1600" dirty="0" smtClean="0">
                <a:hlinkClick r:id="rId2"/>
              </a:rPr>
              <a:t>/</a:t>
            </a:r>
            <a:r>
              <a:rPr lang="cs-CZ" sz="1600" dirty="0" err="1" smtClean="0">
                <a:hlinkClick r:id="rId2"/>
              </a:rPr>
              <a:t>cz</a:t>
            </a:r>
            <a:r>
              <a:rPr lang="cs-CZ" sz="1600" dirty="0" smtClean="0">
                <a:hlinkClick r:id="rId2"/>
              </a:rPr>
              <a:t>/</a:t>
            </a:r>
            <a:r>
              <a:rPr lang="cs-CZ" sz="1600" dirty="0" err="1" smtClean="0">
                <a:hlinkClick r:id="rId2"/>
              </a:rPr>
              <a:t>articles</a:t>
            </a:r>
            <a:r>
              <a:rPr lang="cs-CZ" sz="1600" dirty="0" smtClean="0">
                <a:hlinkClick r:id="rId2"/>
              </a:rPr>
              <a:t>/detail/17/2670/</a:t>
            </a:r>
            <a:r>
              <a:rPr lang="cs-CZ" sz="1600" dirty="0" err="1" smtClean="0">
                <a:hlinkClick r:id="rId2"/>
              </a:rPr>
              <a:t>Primarni</a:t>
            </a:r>
            <a:r>
              <a:rPr lang="cs-CZ" sz="1600" dirty="0" smtClean="0">
                <a:hlinkClick r:id="rId2"/>
              </a:rPr>
              <a:t>-prevence-</a:t>
            </a:r>
            <a:r>
              <a:rPr lang="cs-CZ" sz="1600" dirty="0" err="1" smtClean="0">
                <a:hlinkClick r:id="rId2"/>
              </a:rPr>
              <a:t>rizikoveho</a:t>
            </a:r>
            <a:r>
              <a:rPr lang="cs-CZ" sz="1600" dirty="0" smtClean="0">
                <a:hlinkClick r:id="rId2"/>
              </a:rPr>
              <a:t>-</a:t>
            </a:r>
            <a:r>
              <a:rPr lang="cs-CZ" sz="1600" dirty="0" err="1" smtClean="0">
                <a:hlinkClick r:id="rId2"/>
              </a:rPr>
              <a:t>chovani</a:t>
            </a:r>
            <a:r>
              <a:rPr lang="cs-CZ" sz="1600" dirty="0" smtClean="0">
                <a:hlinkClick r:id="rId2"/>
              </a:rPr>
              <a:t>-ve-</a:t>
            </a:r>
            <a:r>
              <a:rPr lang="cs-CZ" sz="1600" dirty="0" err="1" smtClean="0">
                <a:hlinkClick r:id="rId2"/>
              </a:rPr>
              <a:t>skolstvi</a:t>
            </a:r>
            <a:endParaRPr lang="cs-CZ" sz="1600" dirty="0" smtClean="0"/>
          </a:p>
          <a:p>
            <a:endParaRPr lang="cs-CZ" sz="2000" i="1" dirty="0" smtClean="0"/>
          </a:p>
          <a:p>
            <a:r>
              <a:rPr lang="cs-CZ" sz="1800" dirty="0" smtClean="0"/>
              <a:t>Celkem 253 stran</a:t>
            </a:r>
          </a:p>
          <a:p>
            <a:endParaRPr lang="cs-CZ" sz="20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28.6.2012</a:t>
            </a:r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strana </a:t>
            </a:r>
            <a:fld id="{058A8FEC-BB4C-433D-9911-9D54A1FCD3CE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VYNSPI</a:t>
            </a:r>
            <a:endParaRPr lang="cs-CZ"/>
          </a:p>
        </p:txBody>
      </p:sp>
      <p:pic>
        <p:nvPicPr>
          <p:cNvPr id="10" name="Zástupný symbol pro obsah 9" descr="pprch obalka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455929" y="1473200"/>
            <a:ext cx="3074156" cy="43386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Certifikační standardy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800" dirty="0" smtClean="0"/>
              <a:t>Pavlas </a:t>
            </a:r>
            <a:r>
              <a:rPr lang="cs-CZ" sz="1800" dirty="0" err="1" smtClean="0"/>
              <a:t>Martanová</a:t>
            </a:r>
            <a:r>
              <a:rPr lang="cs-CZ" sz="1800" dirty="0" smtClean="0"/>
              <a:t>, V. (</a:t>
            </a:r>
            <a:r>
              <a:rPr lang="cs-CZ" sz="1800" dirty="0" err="1" smtClean="0"/>
              <a:t>ed</a:t>
            </a:r>
            <a:r>
              <a:rPr lang="cs-CZ" sz="1800" dirty="0" smtClean="0"/>
              <a:t>.) (2012). </a:t>
            </a:r>
            <a:r>
              <a:rPr lang="cs-CZ" sz="1800" b="1" dirty="0" smtClean="0"/>
              <a:t>Standardy odborné způsobilosti</a:t>
            </a:r>
            <a:br>
              <a:rPr lang="cs-CZ" sz="1800" b="1" dirty="0" smtClean="0"/>
            </a:br>
            <a:r>
              <a:rPr lang="cs-CZ" sz="1800" b="1" dirty="0" smtClean="0"/>
              <a:t>poskytovatelů programů školské primární prevence rizikového chování. </a:t>
            </a:r>
            <a:r>
              <a:rPr lang="cs-CZ" sz="1800" dirty="0" smtClean="0"/>
              <a:t>Praha:  Univerzita Karlova v Praze &amp; </a:t>
            </a:r>
            <a:r>
              <a:rPr lang="cs-CZ" sz="1800" dirty="0" err="1" smtClean="0"/>
              <a:t>Togga</a:t>
            </a:r>
            <a:r>
              <a:rPr lang="cs-CZ" sz="1800" dirty="0" smtClean="0"/>
              <a:t>.</a:t>
            </a:r>
          </a:p>
          <a:p>
            <a:r>
              <a:rPr lang="cs-CZ" sz="1800" dirty="0" smtClean="0"/>
              <a:t>V tisku, dostupná bude i elektronická verze na stránkách </a:t>
            </a:r>
            <a:r>
              <a:rPr lang="cs-CZ" sz="1800" dirty="0" smtClean="0">
                <a:hlinkClick r:id="rId2"/>
              </a:rPr>
              <a:t>www.</a:t>
            </a:r>
            <a:r>
              <a:rPr lang="cs-CZ" sz="1800" dirty="0" err="1" smtClean="0">
                <a:hlinkClick r:id="rId2"/>
              </a:rPr>
              <a:t>adiktologie.cz</a:t>
            </a:r>
            <a:endParaRPr lang="cs-CZ" sz="1800" dirty="0" smtClean="0"/>
          </a:p>
          <a:p>
            <a:endParaRPr lang="cs-CZ" sz="1800" dirty="0" smtClean="0"/>
          </a:p>
          <a:p>
            <a:r>
              <a:rPr lang="cs-CZ" sz="1800" dirty="0" smtClean="0"/>
              <a:t>ve své obecné a speciální části definují základní pojmy, cílové skupiny preventivních programů a zásady efektivity primárně preventivního působení;</a:t>
            </a:r>
          </a:p>
          <a:p>
            <a:r>
              <a:rPr lang="cs-CZ" sz="1800" dirty="0" smtClean="0"/>
              <a:t>v podobě </a:t>
            </a:r>
            <a:r>
              <a:rPr lang="cs-CZ" sz="1800" dirty="0" err="1" smtClean="0"/>
              <a:t>bodovatelných</a:t>
            </a:r>
            <a:r>
              <a:rPr lang="cs-CZ" sz="1800" dirty="0" smtClean="0"/>
              <a:t> kategorií vymezují charakteristiky, které by měl kvalitní program obecně splňovat, například: dostupnost, </a:t>
            </a:r>
            <a:r>
              <a:rPr lang="cs-CZ" sz="1800" dirty="0" err="1" smtClean="0"/>
              <a:t>zacílenost</a:t>
            </a:r>
            <a:r>
              <a:rPr lang="cs-CZ" sz="1800" dirty="0" smtClean="0"/>
              <a:t>, respekt k právu klientů, hodnocení potřeb klienta, adekvátní personální a organizační zabezpečení programů, odpovídající materiálně – technické zázemí a další;</a:t>
            </a:r>
          </a:p>
          <a:p>
            <a:r>
              <a:rPr lang="cs-CZ" sz="1800" dirty="0" smtClean="0"/>
              <a:t>Rozšířené na všechny typy </a:t>
            </a:r>
            <a:r>
              <a:rPr lang="cs-CZ" sz="1800" dirty="0" err="1" smtClean="0"/>
              <a:t>RCh</a:t>
            </a:r>
            <a:r>
              <a:rPr lang="cs-CZ" sz="1800" dirty="0" smtClean="0"/>
              <a:t>, schváleno MŠMT.</a:t>
            </a:r>
          </a:p>
          <a:p>
            <a:endParaRPr lang="cs-CZ" sz="20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28.6.2012</a:t>
            </a:r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strana </a:t>
            </a:r>
            <a:fld id="{058A8FEC-BB4C-433D-9911-9D54A1FCD3CE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VYNSPI</a:t>
            </a: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Souhrnné </a:t>
            </a:r>
            <a:r>
              <a:rPr lang="cs-CZ" dirty="0" err="1" smtClean="0"/>
              <a:t>info</a:t>
            </a:r>
            <a:r>
              <a:rPr lang="cs-CZ" dirty="0" smtClean="0"/>
              <a:t> projektu</a:t>
            </a:r>
            <a:endParaRPr lang="en-GB" dirty="0" smtClean="0"/>
          </a:p>
        </p:txBody>
      </p:sp>
      <p:sp>
        <p:nvSpPr>
          <p:cNvPr id="7171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 smtClean="0"/>
              <a:t>Plný název projektu: Tvorba systému modulárního vzdělávání v oblasti prevence sociálně patologických jevů pro pedagogické a poradenské pracovníky škol a školských zařízení na celostátní úrovni</a:t>
            </a:r>
          </a:p>
          <a:p>
            <a:endParaRPr lang="cs-CZ" sz="2000" dirty="0" smtClean="0"/>
          </a:p>
          <a:p>
            <a:r>
              <a:rPr lang="cs-CZ" sz="2000" dirty="0" smtClean="0"/>
              <a:t>Akronym: VYNSPI</a:t>
            </a:r>
          </a:p>
          <a:p>
            <a:endParaRPr lang="cs-CZ" sz="2000" dirty="0" smtClean="0"/>
          </a:p>
          <a:p>
            <a:r>
              <a:rPr lang="cs-CZ" sz="2000" dirty="0" smtClean="0"/>
              <a:t>Projekt (</a:t>
            </a:r>
            <a:r>
              <a:rPr lang="cs-CZ" sz="2000" dirty="0" err="1" smtClean="0"/>
              <a:t>reg</a:t>
            </a:r>
            <a:r>
              <a:rPr lang="cs-CZ" sz="2000" dirty="0" smtClean="0"/>
              <a:t>. č. CZ.1.07/1.3.00/08.0205) je realizován v rámci Operačního programu Vzdělávání pro konkurenceschopnost (OP VK), Výzva č. 08 v oblasti podpory 1. 3 – Další vzdělávání pracovníků škol a školských zařízení</a:t>
            </a:r>
          </a:p>
          <a:p>
            <a:endParaRPr lang="cs-CZ" sz="2000" dirty="0" smtClean="0"/>
          </a:p>
          <a:p>
            <a:r>
              <a:rPr lang="cs-CZ" sz="2000" dirty="0" smtClean="0"/>
              <a:t>Realizační období: 10/2009 - 9/2012</a:t>
            </a:r>
          </a:p>
          <a:p>
            <a:pPr algn="ctr">
              <a:buNone/>
            </a:pPr>
            <a:endParaRPr lang="cs-CZ" dirty="0" smtClean="0"/>
          </a:p>
          <a:p>
            <a:endParaRPr lang="en-GB" dirty="0" smtClean="0"/>
          </a:p>
        </p:txBody>
      </p:sp>
      <p:sp>
        <p:nvSpPr>
          <p:cNvPr id="7172" name="Zástupný symbol pro datum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cs-CZ" sz="1500" smtClean="0"/>
              <a:t>28.6.2012</a:t>
            </a:r>
            <a:endParaRPr lang="en-US" sz="1500" dirty="0" smtClean="0"/>
          </a:p>
        </p:txBody>
      </p:sp>
      <p:sp>
        <p:nvSpPr>
          <p:cNvPr id="7173" name="Zástupný symbol pro číslo snímku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cs-CZ" smtClean="0"/>
              <a:t>strana </a:t>
            </a:r>
            <a:fld id="{B8821A81-6930-47A2-9CE1-03B339B6D799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7174" name="Zástupný symbol pro zápatí 5"/>
          <p:cNvSpPr>
            <a:spLocks noGrp="1"/>
          </p:cNvSpPr>
          <p:nvPr>
            <p:ph type="ftr" sz="quarter" idx="12"/>
          </p:nvPr>
        </p:nvSpPr>
        <p:spPr>
          <a:xfrm>
            <a:off x="1322388" y="6504495"/>
            <a:ext cx="3960812" cy="309056"/>
          </a:xfrm>
          <a:noFill/>
        </p:spPr>
        <p:txBody>
          <a:bodyPr/>
          <a:lstStyle/>
          <a:p>
            <a:r>
              <a:rPr lang="cs-CZ" sz="1600" dirty="0" smtClean="0"/>
              <a:t>VYNSPI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Certifikační řád a </a:t>
            </a:r>
            <a:br>
              <a:rPr lang="cs-CZ" dirty="0" smtClean="0"/>
            </a:br>
            <a:r>
              <a:rPr lang="cs-CZ" dirty="0" smtClean="0"/>
              <a:t>metodika místního šetření.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 smtClean="0"/>
              <a:t>Pavlas </a:t>
            </a:r>
            <a:r>
              <a:rPr lang="cs-CZ" sz="2000" dirty="0" err="1" smtClean="0"/>
              <a:t>Martanová</a:t>
            </a:r>
            <a:r>
              <a:rPr lang="cs-CZ" sz="2000" dirty="0" smtClean="0"/>
              <a:t>, V. (</a:t>
            </a:r>
            <a:r>
              <a:rPr lang="cs-CZ" sz="2000" dirty="0" err="1" smtClean="0"/>
              <a:t>ed</a:t>
            </a:r>
            <a:r>
              <a:rPr lang="cs-CZ" sz="2000" dirty="0" smtClean="0"/>
              <a:t>.) (2012). </a:t>
            </a:r>
            <a:r>
              <a:rPr lang="cs-CZ" sz="2000" b="1" dirty="0" smtClean="0"/>
              <a:t>Certifikační řád a metodika místního šetření pro proces certifikace dle Standardů odborné způsobilosti poskytovatelů programů školské primární prevence rizikového chování. </a:t>
            </a:r>
            <a:r>
              <a:rPr lang="cs-CZ" sz="2000" dirty="0" smtClean="0"/>
              <a:t>Praha:  Univerzita Karlova v Praze &amp; </a:t>
            </a:r>
            <a:r>
              <a:rPr lang="cs-CZ" sz="2000" dirty="0" err="1" smtClean="0"/>
              <a:t>Togga</a:t>
            </a:r>
            <a:r>
              <a:rPr lang="cs-CZ" sz="2000" dirty="0" smtClean="0"/>
              <a:t>.</a:t>
            </a:r>
          </a:p>
          <a:p>
            <a:r>
              <a:rPr lang="cs-CZ" sz="2000" dirty="0" smtClean="0"/>
              <a:t>V tisku, dostupná bude i elektronická verze na stránkách </a:t>
            </a:r>
            <a:r>
              <a:rPr lang="cs-CZ" sz="2000" dirty="0" smtClean="0">
                <a:hlinkClick r:id="rId2"/>
              </a:rPr>
              <a:t>www.</a:t>
            </a:r>
            <a:r>
              <a:rPr lang="cs-CZ" sz="2000" dirty="0" err="1" smtClean="0">
                <a:hlinkClick r:id="rId2"/>
              </a:rPr>
              <a:t>adiktologie.cz</a:t>
            </a:r>
            <a:endParaRPr lang="cs-CZ" sz="2000" dirty="0" smtClean="0"/>
          </a:p>
          <a:p>
            <a:endParaRPr lang="cs-CZ" sz="2000" dirty="0" smtClean="0"/>
          </a:p>
          <a:p>
            <a:r>
              <a:rPr lang="cs-CZ" sz="2000" dirty="0" smtClean="0"/>
              <a:t>Vymezují základní pojmy, cíle a principy certifikace a popisují úkoly jednotlivých subjektů účastnících se celého procesu i proces samotný na různé úrovni obecnosti. </a:t>
            </a:r>
          </a:p>
          <a:p>
            <a:r>
              <a:rPr lang="cs-CZ" sz="2000" dirty="0" smtClean="0"/>
              <a:t>Dokument obsahuje též formuláře závěrečné zprávy a protokolu z místního šetření. </a:t>
            </a:r>
          </a:p>
          <a:p>
            <a:endParaRPr lang="cs-CZ" sz="20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28.6.2012</a:t>
            </a:r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strana </a:t>
            </a:r>
            <a:fld id="{058A8FEC-BB4C-433D-9911-9D54A1FCD3CE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VYNSPI</a:t>
            </a: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Manuál </a:t>
            </a:r>
            <a:r>
              <a:rPr lang="cs-CZ" dirty="0" err="1" smtClean="0"/>
              <a:t>certifikátora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 smtClean="0"/>
              <a:t>Pavlas </a:t>
            </a:r>
            <a:r>
              <a:rPr lang="cs-CZ" sz="1800" dirty="0" err="1" smtClean="0"/>
              <a:t>Martanová</a:t>
            </a:r>
            <a:r>
              <a:rPr lang="cs-CZ" sz="1800" dirty="0" smtClean="0"/>
              <a:t>, V. (</a:t>
            </a:r>
            <a:r>
              <a:rPr lang="cs-CZ" sz="1800" dirty="0" err="1" smtClean="0"/>
              <a:t>ed</a:t>
            </a:r>
            <a:r>
              <a:rPr lang="cs-CZ" sz="1800" dirty="0" smtClean="0"/>
              <a:t>.) (2012). </a:t>
            </a:r>
            <a:r>
              <a:rPr lang="cs-CZ" sz="1800" b="1" dirty="0" smtClean="0"/>
              <a:t>Manuál </a:t>
            </a:r>
            <a:r>
              <a:rPr lang="cs-CZ" sz="1800" b="1" dirty="0" err="1" smtClean="0"/>
              <a:t>certifikátora</a:t>
            </a:r>
            <a:r>
              <a:rPr lang="cs-CZ" sz="1800" b="1" dirty="0" smtClean="0"/>
              <a:t>: nástroj k praktické realizaci procesu certifikace dle Certifikačního řádu a metodiky místního šetření v souladu se Standardy odborné způsobilosti poskytovatelů programů školské primární prevence rizikového chování. </a:t>
            </a:r>
            <a:r>
              <a:rPr lang="cs-CZ" sz="1800" dirty="0" smtClean="0"/>
              <a:t>Praha:  Univerzita Karlova v Praze &amp; </a:t>
            </a:r>
            <a:r>
              <a:rPr lang="cs-CZ" sz="1800" dirty="0" err="1" smtClean="0"/>
              <a:t>Togga</a:t>
            </a:r>
            <a:r>
              <a:rPr lang="cs-CZ" sz="1800" dirty="0" smtClean="0"/>
              <a:t>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 smtClean="0"/>
              <a:t>V tisku, dostupná bude i elektronická verze na stránkách </a:t>
            </a:r>
            <a:r>
              <a:rPr lang="cs-CZ" sz="1800" dirty="0" smtClean="0">
                <a:hlinkClick r:id="rId2"/>
              </a:rPr>
              <a:t>www.</a:t>
            </a:r>
            <a:r>
              <a:rPr lang="cs-CZ" sz="1800" dirty="0" err="1" smtClean="0">
                <a:hlinkClick r:id="rId2"/>
              </a:rPr>
              <a:t>adiktologie.cz</a:t>
            </a:r>
            <a:endParaRPr lang="cs-CZ" sz="1800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cs-CZ" sz="1800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 smtClean="0"/>
              <a:t>praktický nástroj, podle kterého postupuje certifikační agentura při realizaci místních šetření;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 smtClean="0"/>
              <a:t>zabývá se konkrétní náplní práce </a:t>
            </a:r>
            <a:r>
              <a:rPr lang="cs-CZ" sz="1800" dirty="0" err="1" smtClean="0"/>
              <a:t>certifikátorů</a:t>
            </a:r>
            <a:r>
              <a:rPr lang="cs-CZ" sz="1800" dirty="0" smtClean="0"/>
              <a:t> v jednotlivých fázích certifikačního procesu a řeší též technické aspekty jejich práce.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 smtClean="0"/>
              <a:t>Přílohou řada formulářů, etický kodex </a:t>
            </a:r>
            <a:r>
              <a:rPr lang="cs-CZ" sz="1800" dirty="0" err="1" smtClean="0"/>
              <a:t>certifikátora</a:t>
            </a:r>
            <a:r>
              <a:rPr lang="cs-CZ" sz="1800" dirty="0" smtClean="0"/>
              <a:t>, záznamové archy aj.</a:t>
            </a:r>
            <a:endParaRPr lang="cs-CZ" sz="18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28.6.2012</a:t>
            </a:r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strana </a:t>
            </a:r>
            <a:fld id="{058A8FEC-BB4C-433D-9911-9D54A1FCD3CE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VYNSPI</a:t>
            </a: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Manuál dobré praxe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 err="1" smtClean="0"/>
              <a:t>Širůčková</a:t>
            </a:r>
            <a:r>
              <a:rPr lang="cs-CZ" sz="1800" dirty="0" smtClean="0"/>
              <a:t>, M., Miovský, M., Skácelová, L. a kol. (2012). </a:t>
            </a:r>
            <a:r>
              <a:rPr lang="cs-CZ" sz="1800" b="1" dirty="0" smtClean="0"/>
              <a:t>Příklady dobré praxe programů školské prevence rizikového chování.</a:t>
            </a:r>
            <a:r>
              <a:rPr lang="cs-CZ" sz="1800" dirty="0" smtClean="0"/>
              <a:t> Praha:  Univerzita Karlova v Praze &amp; </a:t>
            </a:r>
            <a:r>
              <a:rPr lang="cs-CZ" sz="1800" dirty="0" err="1" smtClean="0"/>
              <a:t>Togga</a:t>
            </a:r>
            <a:r>
              <a:rPr lang="cs-CZ" sz="1800" dirty="0" smtClean="0"/>
              <a:t>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 smtClean="0"/>
              <a:t>vybrané prověřené a osvědčené programy z oblasti primární prevence na třech úrovních provádění z hlediska cílové skupiny, tj. všeobecná, selektivní  a indikovaná prevence. 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 smtClean="0"/>
              <a:t>zařazeno celkem 14 preventivních programů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 smtClean="0"/>
              <a:t>Sešitová forma, předpokládané postupné doplňování dalších příkladů dobré praxe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 smtClean="0"/>
              <a:t>V tisku, dostupná bude i elektronická verze na stránkách </a:t>
            </a:r>
            <a:r>
              <a:rPr lang="cs-CZ" sz="1800" dirty="0" smtClean="0">
                <a:hlinkClick r:id="rId2"/>
              </a:rPr>
              <a:t>www.</a:t>
            </a:r>
            <a:r>
              <a:rPr lang="cs-CZ" sz="1800" dirty="0" err="1" smtClean="0">
                <a:hlinkClick r:id="rId2"/>
              </a:rPr>
              <a:t>adiktologie.cz</a:t>
            </a:r>
            <a:endParaRPr lang="cs-CZ" sz="1800" dirty="0" smtClean="0"/>
          </a:p>
          <a:p>
            <a:endParaRPr lang="cs-CZ" sz="2000" i="1" dirty="0" smtClean="0"/>
          </a:p>
          <a:p>
            <a:endParaRPr lang="cs-CZ" sz="20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28.6.2012</a:t>
            </a:r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strana </a:t>
            </a:r>
            <a:fld id="{058A8FEC-BB4C-433D-9911-9D54A1FCD3CE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VYNSPI</a:t>
            </a: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Monografie </a:t>
            </a:r>
            <a:r>
              <a:rPr lang="cs-CZ" sz="2800" b="0" dirty="0" smtClean="0"/>
              <a:t>Základy prevence kriminality pro pedagogické pracovníky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20713" y="1484313"/>
            <a:ext cx="4471987" cy="4670425"/>
          </a:xfrm>
        </p:spPr>
        <p:txBody>
          <a:bodyPr/>
          <a:lstStyle/>
          <a:p>
            <a:r>
              <a:rPr lang="cs-CZ" sz="1800" dirty="0" smtClean="0"/>
              <a:t>Štefunková, M., &amp; Šejvl, J. (</a:t>
            </a:r>
            <a:r>
              <a:rPr lang="cs-CZ" sz="1800" dirty="0" err="1" smtClean="0"/>
              <a:t>Eds</a:t>
            </a:r>
            <a:r>
              <a:rPr lang="cs-CZ" sz="1800" dirty="0" smtClean="0"/>
              <a:t>.) (2012</a:t>
            </a:r>
            <a:r>
              <a:rPr lang="cs-CZ" sz="1800" b="1" dirty="0" smtClean="0"/>
              <a:t>). Základy prevence kriminality pro pedagogické pracovníky</a:t>
            </a:r>
            <a:r>
              <a:rPr lang="cs-CZ" sz="1800" dirty="0" smtClean="0"/>
              <a:t>. Praha: Univerzita Karlova v Praze &amp; </a:t>
            </a:r>
            <a:r>
              <a:rPr lang="cs-CZ" sz="1800" dirty="0" err="1" smtClean="0"/>
              <a:t>Togga</a:t>
            </a:r>
            <a:r>
              <a:rPr lang="cs-CZ" sz="1800" dirty="0" smtClean="0"/>
              <a:t>..</a:t>
            </a:r>
          </a:p>
          <a:p>
            <a:endParaRPr lang="cs-CZ" sz="1800" dirty="0" smtClean="0"/>
          </a:p>
          <a:p>
            <a:r>
              <a:rPr lang="cs-CZ" sz="1800" dirty="0" smtClean="0"/>
              <a:t>Verze</a:t>
            </a:r>
          </a:p>
          <a:p>
            <a:pPr lvl="1"/>
            <a:r>
              <a:rPr lang="cs-CZ" sz="1600" dirty="0" smtClean="0"/>
              <a:t>Tištěná</a:t>
            </a:r>
          </a:p>
          <a:p>
            <a:pPr lvl="1"/>
            <a:r>
              <a:rPr lang="cs-CZ" sz="1600" dirty="0" smtClean="0"/>
              <a:t>Elektronická (*.</a:t>
            </a:r>
            <a:r>
              <a:rPr lang="cs-CZ" sz="1600" dirty="0" err="1" smtClean="0"/>
              <a:t>pdf</a:t>
            </a:r>
            <a:r>
              <a:rPr lang="cs-CZ" sz="1600" dirty="0" smtClean="0"/>
              <a:t>) -</a:t>
            </a:r>
            <a:r>
              <a:rPr lang="cs-CZ" sz="1600" dirty="0" smtClean="0">
                <a:hlinkClick r:id="rId2"/>
              </a:rPr>
              <a:t> http://www.</a:t>
            </a:r>
            <a:r>
              <a:rPr lang="cs-CZ" sz="1600" dirty="0" err="1" smtClean="0">
                <a:hlinkClick r:id="rId2"/>
              </a:rPr>
              <a:t>adiktologie.cz</a:t>
            </a:r>
            <a:r>
              <a:rPr lang="cs-CZ" sz="1600" dirty="0" smtClean="0">
                <a:hlinkClick r:id="rId2"/>
              </a:rPr>
              <a:t>/</a:t>
            </a:r>
            <a:r>
              <a:rPr lang="cs-CZ" sz="1600" dirty="0" err="1" smtClean="0">
                <a:hlinkClick r:id="rId2"/>
              </a:rPr>
              <a:t>cz</a:t>
            </a:r>
            <a:r>
              <a:rPr lang="cs-CZ" sz="1600" dirty="0" smtClean="0">
                <a:hlinkClick r:id="rId2"/>
              </a:rPr>
              <a:t>/</a:t>
            </a:r>
            <a:r>
              <a:rPr lang="cs-CZ" sz="1600" dirty="0" err="1" smtClean="0">
                <a:hlinkClick r:id="rId2"/>
              </a:rPr>
              <a:t>articles</a:t>
            </a:r>
            <a:r>
              <a:rPr lang="cs-CZ" sz="1600" dirty="0" smtClean="0">
                <a:hlinkClick r:id="rId2"/>
              </a:rPr>
              <a:t>/detail/17/3684/</a:t>
            </a:r>
            <a:r>
              <a:rPr lang="cs-CZ" sz="1600" dirty="0" err="1" smtClean="0">
                <a:hlinkClick r:id="rId2"/>
              </a:rPr>
              <a:t>Zaklady</a:t>
            </a:r>
            <a:r>
              <a:rPr lang="cs-CZ" sz="1600" dirty="0" smtClean="0">
                <a:hlinkClick r:id="rId2"/>
              </a:rPr>
              <a:t>-prevence-kriminality-pro-</a:t>
            </a:r>
            <a:r>
              <a:rPr lang="cs-CZ" sz="1600" dirty="0" err="1" smtClean="0">
                <a:hlinkClick r:id="rId2"/>
              </a:rPr>
              <a:t>pedagogicke</a:t>
            </a:r>
            <a:r>
              <a:rPr lang="cs-CZ" sz="1600" dirty="0" smtClean="0">
                <a:hlinkClick r:id="rId2"/>
              </a:rPr>
              <a:t>-</a:t>
            </a:r>
            <a:r>
              <a:rPr lang="cs-CZ" sz="1600" dirty="0" err="1" smtClean="0">
                <a:hlinkClick r:id="rId2"/>
              </a:rPr>
              <a:t>pracovniky</a:t>
            </a:r>
            <a:endParaRPr lang="cs-CZ" sz="1600" dirty="0" smtClean="0"/>
          </a:p>
          <a:p>
            <a:endParaRPr lang="cs-CZ" sz="2000" i="1" dirty="0" smtClean="0"/>
          </a:p>
          <a:p>
            <a:r>
              <a:rPr lang="cs-CZ" sz="1800" dirty="0" smtClean="0"/>
              <a:t>Celkem 105 stran</a:t>
            </a:r>
          </a:p>
          <a:p>
            <a:endParaRPr lang="cs-CZ" sz="20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28.6.2012</a:t>
            </a:r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strana </a:t>
            </a:r>
            <a:fld id="{058A8FEC-BB4C-433D-9911-9D54A1FCD3CE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VYNSPI</a:t>
            </a:r>
            <a:endParaRPr lang="cs-CZ"/>
          </a:p>
        </p:txBody>
      </p:sp>
      <p:pic>
        <p:nvPicPr>
          <p:cNvPr id="9" name="Zástupný symbol pro obsah 8" descr="prevkrim obalka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397268" y="1550301"/>
            <a:ext cx="3304919" cy="46704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Výkladový slovník PP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20713" y="1484313"/>
            <a:ext cx="7888287" cy="2389187"/>
          </a:xfrm>
        </p:spPr>
        <p:txBody>
          <a:bodyPr numCol="1"/>
          <a:lstStyle/>
          <a:p>
            <a:r>
              <a:rPr lang="cs-CZ" sz="1800" dirty="0" smtClean="0"/>
              <a:t>Miovský, M. a kol. (2012). Výkladový slovník základních pojmů mezioborové školské prevence rizikového chování. Praha:  Univerzita Karlova v Praze &amp; </a:t>
            </a:r>
            <a:r>
              <a:rPr lang="cs-CZ" sz="1800" dirty="0" err="1" smtClean="0"/>
              <a:t>Togga</a:t>
            </a:r>
            <a:r>
              <a:rPr lang="cs-CZ" sz="1800" dirty="0" smtClean="0"/>
              <a:t>.</a:t>
            </a:r>
          </a:p>
          <a:p>
            <a:r>
              <a:rPr lang="cs-CZ" sz="1800" dirty="0" smtClean="0"/>
              <a:t>28 hesel</a:t>
            </a:r>
          </a:p>
          <a:p>
            <a:r>
              <a:rPr lang="cs-CZ" sz="1800" dirty="0" smtClean="0"/>
              <a:t>Jedno heslo cca 3 normostrany, v jednotné struktuře, vzájemná propojenost hesel, zdrojová a doporučená literatura.</a:t>
            </a:r>
          </a:p>
          <a:p>
            <a:r>
              <a:rPr lang="cs-CZ" sz="1800" dirty="0" smtClean="0"/>
              <a:t>V tisku, dostupná bude i elektronická verze na stránkách </a:t>
            </a:r>
            <a:r>
              <a:rPr lang="cs-CZ" sz="1800" dirty="0" smtClean="0">
                <a:hlinkClick r:id="rId2"/>
              </a:rPr>
              <a:t>www.</a:t>
            </a:r>
            <a:r>
              <a:rPr lang="cs-CZ" sz="1800" dirty="0" err="1" smtClean="0">
                <a:hlinkClick r:id="rId2"/>
              </a:rPr>
              <a:t>adiktologie.cz</a:t>
            </a:r>
            <a:endParaRPr lang="cs-CZ" sz="1800" dirty="0" smtClean="0"/>
          </a:p>
          <a:p>
            <a:endParaRPr lang="cs-CZ" sz="2000" dirty="0" smtClean="0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2"/>
          </p:nvPr>
        </p:nvSpPr>
        <p:spPr>
          <a:xfrm>
            <a:off x="647700" y="4292600"/>
            <a:ext cx="8042275" cy="1862138"/>
          </a:xfrm>
        </p:spPr>
        <p:txBody>
          <a:bodyPr numCol="2"/>
          <a:lstStyle/>
          <a:p>
            <a:r>
              <a:rPr lang="cs-CZ" sz="1800" dirty="0" smtClean="0"/>
              <a:t>Příklady hesel</a:t>
            </a:r>
          </a:p>
          <a:p>
            <a:r>
              <a:rPr lang="cs-CZ" sz="2000" dirty="0" smtClean="0"/>
              <a:t>C</a:t>
            </a:r>
          </a:p>
          <a:p>
            <a:pPr lvl="1"/>
            <a:r>
              <a:rPr lang="cs-CZ" sz="1800" dirty="0" smtClean="0"/>
              <a:t>Certifikace v PP</a:t>
            </a:r>
          </a:p>
          <a:p>
            <a:pPr lvl="1"/>
            <a:r>
              <a:rPr lang="cs-CZ" sz="1800" dirty="0" smtClean="0"/>
              <a:t>Cíle prevence</a:t>
            </a:r>
          </a:p>
          <a:p>
            <a:pPr lvl="1"/>
            <a:r>
              <a:rPr lang="cs-CZ" sz="1800" dirty="0" smtClean="0"/>
              <a:t>Cílové skupiny v PP</a:t>
            </a:r>
          </a:p>
          <a:p>
            <a:pPr lvl="1"/>
            <a:endParaRPr lang="cs-CZ" sz="1800" dirty="0" smtClean="0"/>
          </a:p>
          <a:p>
            <a:pPr lvl="1"/>
            <a:endParaRPr lang="cs-CZ" sz="1800" dirty="0" smtClean="0"/>
          </a:p>
          <a:p>
            <a:endParaRPr lang="cs-CZ" sz="2000" dirty="0" smtClean="0"/>
          </a:p>
          <a:p>
            <a:r>
              <a:rPr lang="cs-CZ" sz="2000" dirty="0" smtClean="0"/>
              <a:t>I</a:t>
            </a:r>
          </a:p>
          <a:p>
            <a:pPr lvl="1"/>
            <a:r>
              <a:rPr lang="cs-CZ" sz="1800" dirty="0" smtClean="0"/>
              <a:t>Intermediátory</a:t>
            </a:r>
          </a:p>
          <a:p>
            <a:pPr lvl="1"/>
            <a:r>
              <a:rPr lang="cs-CZ" sz="1800" dirty="0" smtClean="0"/>
              <a:t>Implementace preventivního programu</a:t>
            </a:r>
          </a:p>
          <a:p>
            <a:pPr lvl="1"/>
            <a:r>
              <a:rPr lang="cs-CZ" sz="1800" dirty="0" smtClean="0"/>
              <a:t>Intervence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28.6.2012</a:t>
            </a:r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strana </a:t>
            </a:r>
            <a:fld id="{058A8FEC-BB4C-433D-9911-9D54A1FCD3CE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VYNSPI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Preventure</a:t>
            </a:r>
            <a:endParaRPr lang="cs-CZ" dirty="0"/>
          </a:p>
        </p:txBody>
      </p:sp>
      <p:sp>
        <p:nvSpPr>
          <p:cNvPr id="9" name="Zástupný symbol pro obsah 8"/>
          <p:cNvSpPr>
            <a:spLocks noGrp="1"/>
          </p:cNvSpPr>
          <p:nvPr>
            <p:ph sz="half" idx="1"/>
          </p:nvPr>
        </p:nvSpPr>
        <p:spPr>
          <a:xfrm>
            <a:off x="620713" y="1357461"/>
            <a:ext cx="3957637" cy="4797278"/>
          </a:xfrm>
        </p:spPr>
        <p:txBody>
          <a:bodyPr/>
          <a:lstStyle/>
          <a:p>
            <a:r>
              <a:rPr lang="cs-CZ" sz="2000" dirty="0" smtClean="0"/>
              <a:t>Metodika indikované PP postavené na principu krátké intervence odpovídající specifickým osobnostním rysům.</a:t>
            </a:r>
          </a:p>
          <a:p>
            <a:r>
              <a:rPr lang="cs-CZ" sz="2000" dirty="0" smtClean="0"/>
              <a:t>4 sešity pro práci se 4 typy dětí.</a:t>
            </a:r>
          </a:p>
          <a:p>
            <a:r>
              <a:rPr lang="cs-CZ" sz="2000" dirty="0" smtClean="0"/>
              <a:t>Cílová skupina žáci od 12 do 16 let.</a:t>
            </a:r>
          </a:p>
          <a:p>
            <a:r>
              <a:rPr lang="cs-CZ" sz="2000" dirty="0" smtClean="0"/>
              <a:t>Adaptace metodiky na české podmínky, pilotní ověření, příprava manuálů pro lektory a diagnostické příručky.</a:t>
            </a:r>
          </a:p>
          <a:p>
            <a:r>
              <a:rPr lang="cs-CZ" sz="2000" dirty="0" smtClean="0"/>
              <a:t>Metodika je dostupná pouze proškoleným psychologům.</a:t>
            </a:r>
          </a:p>
          <a:p>
            <a:endParaRPr lang="cs-CZ" sz="2000" dirty="0"/>
          </a:p>
        </p:txBody>
      </p:sp>
      <p:pic>
        <p:nvPicPr>
          <p:cNvPr id="8" name="Zástupný symbol pro obsah 7" descr="preventure obalka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55168" y="1484313"/>
            <a:ext cx="3310388" cy="4670425"/>
          </a:xfrm>
        </p:spPr>
      </p:pic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28.6.2012</a:t>
            </a:r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strana </a:t>
            </a:r>
            <a:fld id="{CF386E97-EBFF-4441-AB59-4141EDE1A7DB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VYNSPI</a:t>
            </a:r>
            <a:endParaRPr lang="cs-CZ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výstupy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800" dirty="0" smtClean="0"/>
              <a:t>Banka evaluačních nástrojů </a:t>
            </a:r>
            <a:r>
              <a:rPr lang="cs-CZ" sz="1800" dirty="0" smtClean="0">
                <a:hlinkClick r:id="rId2"/>
              </a:rPr>
              <a:t>http://www.</a:t>
            </a:r>
            <a:r>
              <a:rPr lang="cs-CZ" sz="1800" dirty="0" err="1" smtClean="0">
                <a:hlinkClick r:id="rId2"/>
              </a:rPr>
              <a:t>adiktologie.cz</a:t>
            </a:r>
            <a:r>
              <a:rPr lang="cs-CZ" sz="1800" dirty="0" smtClean="0">
                <a:hlinkClick r:id="rId2"/>
              </a:rPr>
              <a:t>/</a:t>
            </a:r>
            <a:r>
              <a:rPr lang="cs-CZ" sz="1800" dirty="0" err="1" smtClean="0">
                <a:hlinkClick r:id="rId2"/>
              </a:rPr>
              <a:t>cz</a:t>
            </a:r>
            <a:r>
              <a:rPr lang="cs-CZ" sz="1800" dirty="0" smtClean="0">
                <a:hlinkClick r:id="rId2"/>
              </a:rPr>
              <a:t>/</a:t>
            </a:r>
            <a:r>
              <a:rPr lang="cs-CZ" sz="1800" dirty="0" err="1" smtClean="0">
                <a:hlinkClick r:id="rId2"/>
              </a:rPr>
              <a:t>articles</a:t>
            </a:r>
            <a:r>
              <a:rPr lang="cs-CZ" sz="1800" dirty="0" smtClean="0">
                <a:hlinkClick r:id="rId2"/>
              </a:rPr>
              <a:t>/detail/374/3197/</a:t>
            </a:r>
            <a:r>
              <a:rPr lang="cs-CZ" sz="1800" dirty="0" err="1" smtClean="0">
                <a:hlinkClick r:id="rId2"/>
              </a:rPr>
              <a:t>Evaluacni</a:t>
            </a:r>
            <a:r>
              <a:rPr lang="cs-CZ" sz="1800" dirty="0" smtClean="0">
                <a:hlinkClick r:id="rId2"/>
              </a:rPr>
              <a:t>-centrum</a:t>
            </a:r>
            <a:endParaRPr lang="cs-CZ" sz="1800" dirty="0" smtClean="0"/>
          </a:p>
          <a:p>
            <a:r>
              <a:rPr lang="cs-CZ" sz="1800" dirty="0" smtClean="0"/>
              <a:t>Další výukové texty, podpory, publikace</a:t>
            </a:r>
          </a:p>
          <a:p>
            <a:r>
              <a:rPr lang="cs-CZ" sz="1800" dirty="0" smtClean="0"/>
              <a:t>10 dlouhodobých a 26 krátkodobých kurzů</a:t>
            </a:r>
          </a:p>
          <a:p>
            <a:r>
              <a:rPr lang="cs-CZ" sz="1800" dirty="0" smtClean="0"/>
              <a:t>Přes 800 proškolených pedagogických pracovníků</a:t>
            </a:r>
          </a:p>
          <a:p>
            <a:r>
              <a:rPr lang="cs-CZ" sz="1800" dirty="0" smtClean="0"/>
              <a:t>Zkouškový manuál</a:t>
            </a:r>
          </a:p>
          <a:p>
            <a:r>
              <a:rPr lang="cs-CZ" sz="1800" dirty="0" smtClean="0"/>
              <a:t>Web pro rodiče – prevence.</a:t>
            </a:r>
            <a:r>
              <a:rPr lang="cs-CZ" sz="1800" dirty="0" err="1" smtClean="0"/>
              <a:t>sananim.cz</a:t>
            </a:r>
            <a:endParaRPr lang="cs-CZ" sz="1800" dirty="0" smtClean="0"/>
          </a:p>
          <a:p>
            <a:r>
              <a:rPr lang="cs-CZ" sz="1800" dirty="0" err="1" smtClean="0"/>
              <a:t>Komix</a:t>
            </a:r>
            <a:r>
              <a:rPr lang="cs-CZ" sz="1800" dirty="0" smtClean="0"/>
              <a:t> pro prevenci poruch příjmu potravy </a:t>
            </a:r>
          </a:p>
          <a:p>
            <a:r>
              <a:rPr lang="cs-CZ" sz="1800" dirty="0" smtClean="0"/>
              <a:t>Prezentace na seminářích, konferencích, odborných akcích</a:t>
            </a:r>
          </a:p>
          <a:p>
            <a:r>
              <a:rPr lang="cs-CZ" sz="1800" dirty="0" smtClean="0"/>
              <a:t>…</a:t>
            </a:r>
          </a:p>
          <a:p>
            <a:endParaRPr lang="cs-CZ" sz="1800" dirty="0" smtClean="0"/>
          </a:p>
          <a:p>
            <a:endParaRPr lang="cs-CZ" sz="1800" dirty="0" smtClean="0"/>
          </a:p>
          <a:p>
            <a:endParaRPr lang="cs-CZ" sz="1800" dirty="0" smtClean="0"/>
          </a:p>
          <a:p>
            <a:endParaRPr lang="cs-CZ" sz="1800" dirty="0" smtClean="0"/>
          </a:p>
          <a:p>
            <a:endParaRPr lang="cs-CZ" sz="1800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28.6.2012</a:t>
            </a:r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strana </a:t>
            </a:r>
            <a:fld id="{7A17E0AA-F510-4EC0-8918-AE23E726571E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VYNSPI</a:t>
            </a:r>
            <a:endParaRPr lang="cs-CZ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dál…?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 smtClean="0"/>
              <a:t>Vytvoření modelů a návrhů a (u vybraných) jejich pilotáž v praxi</a:t>
            </a:r>
          </a:p>
          <a:p>
            <a:endParaRPr lang="cs-CZ" sz="2000" dirty="0" smtClean="0"/>
          </a:p>
          <a:p>
            <a:r>
              <a:rPr lang="cs-CZ" sz="2000" dirty="0" smtClean="0"/>
              <a:t>Vychází z krajů a pro kraje jsou určeny</a:t>
            </a:r>
          </a:p>
          <a:p>
            <a:endParaRPr lang="cs-CZ" sz="2000" dirty="0" smtClean="0"/>
          </a:p>
          <a:p>
            <a:r>
              <a:rPr lang="cs-CZ" sz="2000" dirty="0" smtClean="0"/>
              <a:t>Záleží na MŠMT a na lidech v praxi, zda budou produkty projektu implementovat v praxi a dále používat…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28.6.2012</a:t>
            </a:r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strana </a:t>
            </a:r>
            <a:fld id="{058A8FEC-BB4C-433D-9911-9D54A1FCD3CE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VYNSPI</a:t>
            </a:r>
            <a:endParaRPr lang="cs-CZ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Zástupný symbol pro datum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cs-CZ" smtClean="0"/>
              <a:t>28.6.2012</a:t>
            </a:r>
            <a:endParaRPr lang="en-US" dirty="0"/>
          </a:p>
        </p:txBody>
      </p:sp>
      <p:sp>
        <p:nvSpPr>
          <p:cNvPr id="7171" name="Zástupný symbol pro číslo snímku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cs-CZ"/>
              <a:t>strana </a:t>
            </a:r>
            <a:fld id="{EA5F37C6-96F7-40A5-B30C-09C78B043B48}" type="slidenum">
              <a:rPr lang="en-US"/>
              <a:pPr/>
              <a:t>28</a:t>
            </a:fld>
            <a:endParaRPr lang="en-US"/>
          </a:p>
        </p:txBody>
      </p:sp>
      <p:sp>
        <p:nvSpPr>
          <p:cNvPr id="7172" name="Zástupný symbol pro zápatí 5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VYNSPI</a:t>
            </a:r>
            <a:endParaRPr lang="cs-CZ" dirty="0"/>
          </a:p>
        </p:txBody>
      </p:sp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0713" y="1471613"/>
            <a:ext cx="8069262" cy="4670425"/>
          </a:xfrm>
        </p:spPr>
        <p:txBody>
          <a:bodyPr/>
          <a:lstStyle/>
          <a:p>
            <a:pPr eaLnBrk="1" hangingPunct="1"/>
            <a:endParaRPr lang="cs-CZ" sz="2800" dirty="0" smtClean="0"/>
          </a:p>
          <a:p>
            <a:pPr eaLnBrk="1" hangingPunct="1"/>
            <a:r>
              <a:rPr lang="cs-CZ" sz="2800" dirty="0" smtClean="0"/>
              <a:t>Tento projekt je spolufinancován Evropským sociálním fondem a státním rozpočtem České republiky.</a:t>
            </a:r>
          </a:p>
          <a:p>
            <a:pPr algn="ctr" eaLnBrk="1" hangingPunct="1">
              <a:buFontTx/>
              <a:buNone/>
            </a:pPr>
            <a:r>
              <a:rPr lang="cs-CZ" sz="2800" dirty="0" smtClean="0"/>
              <a:t>Děkuji za pozornost:</a:t>
            </a:r>
            <a:endParaRPr lang="cs-CZ" sz="2800" dirty="0" smtClean="0">
              <a:hlinkClick r:id="rId3"/>
            </a:endParaRPr>
          </a:p>
          <a:p>
            <a:pPr algn="ctr" eaLnBrk="1" hangingPunct="1">
              <a:buFontTx/>
              <a:buNone/>
            </a:pPr>
            <a:r>
              <a:rPr lang="cs-CZ" sz="2800" dirty="0" smtClean="0">
                <a:hlinkClick r:id="rId3"/>
              </a:rPr>
              <a:t>gabrhelik@</a:t>
            </a:r>
            <a:r>
              <a:rPr lang="cs-CZ" sz="2800" dirty="0" err="1" smtClean="0">
                <a:hlinkClick r:id="rId3"/>
              </a:rPr>
              <a:t>adiktologie.cz</a:t>
            </a:r>
            <a:r>
              <a:rPr lang="cs-CZ" sz="2800" dirty="0" smtClean="0"/>
              <a:t> </a:t>
            </a:r>
          </a:p>
          <a:p>
            <a:pPr algn="ctr" eaLnBrk="1" hangingPunct="1">
              <a:buFontTx/>
              <a:buNone/>
            </a:pPr>
            <a:r>
              <a:rPr lang="cs-CZ" sz="2800" dirty="0" err="1" smtClean="0">
                <a:hlinkClick r:id="rId4"/>
              </a:rPr>
              <a:t>endrodiova</a:t>
            </a:r>
            <a:r>
              <a:rPr lang="cs-CZ" sz="2800" dirty="0" smtClean="0">
                <a:hlinkClick r:id="rId4"/>
              </a:rPr>
              <a:t>@</a:t>
            </a:r>
            <a:r>
              <a:rPr lang="cs-CZ" sz="2800" dirty="0" err="1" smtClean="0">
                <a:hlinkClick r:id="rId4"/>
              </a:rPr>
              <a:t>adiktologie.cz</a:t>
            </a:r>
            <a:r>
              <a:rPr lang="cs-CZ" sz="2800" dirty="0" smtClean="0"/>
              <a:t> 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31938" y="4946650"/>
            <a:ext cx="6081712" cy="14859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Souhrnné </a:t>
            </a:r>
            <a:r>
              <a:rPr lang="cs-CZ" dirty="0" err="1" smtClean="0"/>
              <a:t>info</a:t>
            </a:r>
            <a:r>
              <a:rPr lang="cs-CZ" dirty="0" smtClean="0"/>
              <a:t> projektu (2)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 smtClean="0"/>
              <a:t>Realizátoři: </a:t>
            </a:r>
          </a:p>
          <a:p>
            <a:pPr lvl="1"/>
            <a:r>
              <a:rPr lang="cs-CZ" sz="1800" dirty="0" smtClean="0"/>
              <a:t>Klinika adiktologie 1. LF UK a VFN v Praze </a:t>
            </a:r>
          </a:p>
          <a:p>
            <a:pPr lvl="1"/>
            <a:r>
              <a:rPr lang="cs-CZ" sz="1800" dirty="0" smtClean="0"/>
              <a:t>Národní ústav odborného vzdělávání (</a:t>
            </a:r>
            <a:r>
              <a:rPr lang="cs-CZ" sz="1800" dirty="0" err="1" smtClean="0"/>
              <a:t>býv</a:t>
            </a:r>
            <a:r>
              <a:rPr lang="cs-CZ" sz="1800" dirty="0" smtClean="0"/>
              <a:t>. Institut </a:t>
            </a:r>
            <a:r>
              <a:rPr lang="cs-CZ" sz="1800" dirty="0" err="1" smtClean="0"/>
              <a:t>pedagogicko</a:t>
            </a:r>
            <a:r>
              <a:rPr lang="cs-CZ" sz="1800" dirty="0" smtClean="0"/>
              <a:t> psychologického poradenství Praha)</a:t>
            </a:r>
          </a:p>
          <a:p>
            <a:endParaRPr lang="cs-CZ" sz="2000" dirty="0" smtClean="0"/>
          </a:p>
          <a:p>
            <a:r>
              <a:rPr lang="cs-CZ" sz="2000" dirty="0" smtClean="0"/>
              <a:t>Regionální partneři (9):</a:t>
            </a:r>
          </a:p>
          <a:p>
            <a:pPr lvl="1"/>
            <a:r>
              <a:rPr lang="cs-CZ" sz="1800" dirty="0" smtClean="0"/>
              <a:t>Středočeský, </a:t>
            </a:r>
          </a:p>
          <a:p>
            <a:pPr lvl="1"/>
            <a:r>
              <a:rPr lang="cs-CZ" sz="1800" dirty="0" smtClean="0"/>
              <a:t>Jihočeský, </a:t>
            </a:r>
          </a:p>
          <a:p>
            <a:pPr lvl="1"/>
            <a:r>
              <a:rPr lang="cs-CZ" sz="1800" dirty="0" smtClean="0"/>
              <a:t>Jihomoravský, </a:t>
            </a:r>
          </a:p>
          <a:p>
            <a:pPr lvl="1"/>
            <a:r>
              <a:rPr lang="cs-CZ" sz="1800" dirty="0" smtClean="0"/>
              <a:t>Olomoucký a </a:t>
            </a:r>
          </a:p>
          <a:p>
            <a:pPr lvl="1"/>
            <a:r>
              <a:rPr lang="cs-CZ" sz="1800" dirty="0" smtClean="0"/>
              <a:t>Zlínský kraj.</a:t>
            </a:r>
            <a:endParaRPr lang="cs-CZ" sz="20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 sz="1400" smtClean="0"/>
              <a:t>28.6.2012</a:t>
            </a:r>
            <a:endParaRPr lang="en-US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strana </a:t>
            </a:r>
            <a:fld id="{BAFE1AA9-202F-4A8F-A603-836D0EAD334D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>
          <a:xfrm>
            <a:off x="1322388" y="6504495"/>
            <a:ext cx="3960812" cy="309055"/>
          </a:xfrm>
        </p:spPr>
        <p:txBody>
          <a:bodyPr/>
          <a:lstStyle/>
          <a:p>
            <a:pPr eaLnBrk="1" hangingPunct="1"/>
            <a:r>
              <a:rPr lang="cs-CZ" sz="1600" dirty="0" smtClean="0"/>
              <a:t>VYNSPI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Návaznost projektu VYNSPI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None/>
            </a:pPr>
            <a:r>
              <a:rPr lang="cs-CZ" sz="2400" dirty="0" smtClean="0"/>
              <a:t>Projekt byl navržen jako řešení nedostatku financí pro reformu vzdělávání v prevenci ze strany MŠMT a současného nedostatku financí na další související kroky.</a:t>
            </a:r>
          </a:p>
          <a:p>
            <a:pPr>
              <a:buFontTx/>
              <a:buNone/>
            </a:pPr>
            <a:r>
              <a:rPr lang="cs-CZ" sz="2400" dirty="0" smtClean="0"/>
              <a:t>Vznikl koordinovaně v rámci diskusí mezi zástupci MŠMT a obou partnerských organizací.</a:t>
            </a:r>
          </a:p>
          <a:p>
            <a:pPr>
              <a:buFontTx/>
              <a:buNone/>
            </a:pPr>
            <a:r>
              <a:rPr lang="cs-CZ" sz="2400" dirty="0" smtClean="0"/>
              <a:t>Klíčová pro návrh a realizaci byla analýza současného stavu prevence (viz PPRCH 2006-2009) a je de facto návrhem na další postup v celé oblasti.</a:t>
            </a:r>
          </a:p>
          <a:p>
            <a:pPr>
              <a:buFontTx/>
              <a:buNone/>
            </a:pPr>
            <a:r>
              <a:rPr lang="cs-CZ" sz="2400" dirty="0" smtClean="0"/>
              <a:t>Současná situace se jeví být příhodná z hlediska připravenosti personálních a institucionálních kapacit. </a:t>
            </a:r>
          </a:p>
          <a:p>
            <a:endParaRPr lang="cs-CZ" sz="24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z="1400" smtClean="0"/>
              <a:t>28.6.2012</a:t>
            </a:r>
            <a:endParaRPr lang="en-US" dirty="0" smtClean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strana </a:t>
            </a:r>
            <a:fld id="{BAFE1AA9-202F-4A8F-A603-836D0EAD334D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VYNSPI</a:t>
            </a: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nabídnout systematické dvoustupňové modulární vzdělávání pro pedagogické pracovníky škol a školských zařízení s důrazem na použitelnost vyučovaných metodik přímo v hodinách nebo při přípravě Minimálního preventivního plánu a rozšířit nabídku kurzů pro pedagogické pracovníky škol a školských zařízení.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z="1400" smtClean="0"/>
              <a:t>28.6.2012</a:t>
            </a:r>
            <a:endParaRPr lang="en-US" dirty="0" smtClean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strana </a:t>
            </a:r>
            <a:fld id="{BAFE1AA9-202F-4A8F-A603-836D0EAD334D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VYNSPI</a:t>
            </a: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Dílčí cíle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cs-CZ" sz="2400" dirty="0" smtClean="0"/>
              <a:t>upravit kurikulum Specializačního studia pro pedagogické pracovníky škol a školských zařízení, 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cs-CZ" sz="2400" dirty="0" smtClean="0"/>
              <a:t>vytvořit modulární systém vzdělávání, 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cs-CZ" sz="2400" dirty="0" smtClean="0"/>
              <a:t>připravit metodické opory pro vzdělávání pedagogů a psychologů v daných kurzech, 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cs-CZ" sz="2400" dirty="0" err="1" smtClean="0"/>
              <a:t>pilotně</a:t>
            </a:r>
            <a:r>
              <a:rPr lang="cs-CZ" sz="2400" dirty="0" smtClean="0"/>
              <a:t> implementovat a ověřit dvoustupňové modulární vzdělávání pro pedagogické pracovníky škol a školských zařízení v pěti krajích ČR.</a:t>
            </a:r>
            <a:endParaRPr lang="cs-CZ" sz="24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z="1400" smtClean="0"/>
              <a:t>28.6.2012</a:t>
            </a:r>
            <a:endParaRPr lang="en-US" dirty="0" smtClean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strana </a:t>
            </a:r>
            <a:fld id="{BAFE1AA9-202F-4A8F-A603-836D0EAD334D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VYNSPI</a:t>
            </a: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Dílčí cíle projektu II.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cs-CZ" sz="2200" dirty="0" smtClean="0"/>
              <a:t>připravit vzdělávání </a:t>
            </a:r>
            <a:r>
              <a:rPr lang="cs-CZ" sz="2200" dirty="0" err="1" smtClean="0"/>
              <a:t>certifikátorů</a:t>
            </a:r>
            <a:r>
              <a:rPr lang="cs-CZ" sz="2200" dirty="0" smtClean="0"/>
              <a:t> v dalších projevech rizikového chování, 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cs-CZ" sz="2200" dirty="0" smtClean="0"/>
              <a:t>vytvořit kvalitní zázemí pro specializované výzkumné pracoviště, které se bude zabývat evaluacemi preventivních, léčebných, sociálních a represivních opatření, odborných vzdělávacích aktivit, nástrojů a prostředků koordinace protidrogové politiky, 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cs-CZ" sz="2200" dirty="0" smtClean="0"/>
              <a:t>vytvořit podmínky pro následný vznik krajských center prevence a jednotného systému koordinace preventivních aktivit na úrovni Krajů.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z="1400" smtClean="0"/>
              <a:t>28.6.2012</a:t>
            </a:r>
            <a:endParaRPr lang="en-US" dirty="0" smtClean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strana </a:t>
            </a:r>
            <a:fld id="{BAFE1AA9-202F-4A8F-A603-836D0EAD334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VYNSPI</a:t>
            </a: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Cílová skupina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0713" y="1291473"/>
            <a:ext cx="8069262" cy="4863266"/>
          </a:xfrm>
        </p:spPr>
        <p:txBody>
          <a:bodyPr/>
          <a:lstStyle/>
          <a:p>
            <a:pPr>
              <a:buNone/>
            </a:pPr>
            <a:r>
              <a:rPr lang="cs-CZ" sz="2000" dirty="0" smtClean="0"/>
              <a:t>Pedagogičtí pracovníci</a:t>
            </a:r>
          </a:p>
          <a:p>
            <a:r>
              <a:rPr lang="cs-CZ" sz="2000" dirty="0" smtClean="0"/>
              <a:t>Ve školách </a:t>
            </a:r>
          </a:p>
          <a:p>
            <a:pPr lvl="1"/>
            <a:r>
              <a:rPr lang="cs-CZ" sz="1600" dirty="0" smtClean="0"/>
              <a:t>pedagogové (zejm. třídní učitelé, </a:t>
            </a:r>
            <a:r>
              <a:rPr lang="cs-CZ" sz="1600" dirty="0" err="1" smtClean="0"/>
              <a:t>učitelé</a:t>
            </a:r>
            <a:r>
              <a:rPr lang="cs-CZ" sz="1600" dirty="0" smtClean="0"/>
              <a:t> humanitních předmětů a výchov), výchovní poradci, školní metodici prevence, školní psychologové a školní speciální pedagogové, další pedagogičtí pracovníci (asistenti pedagoga, vychovatelé)</a:t>
            </a:r>
          </a:p>
          <a:p>
            <a:r>
              <a:rPr lang="cs-CZ" sz="2000" dirty="0" smtClean="0"/>
              <a:t>Poradenská zařízení (PPP, SPC):</a:t>
            </a:r>
          </a:p>
          <a:p>
            <a:pPr lvl="1"/>
            <a:r>
              <a:rPr lang="cs-CZ" sz="1600" dirty="0" smtClean="0"/>
              <a:t>Psychologové, speciální pedagogové</a:t>
            </a:r>
          </a:p>
          <a:p>
            <a:r>
              <a:rPr lang="cs-CZ" sz="2000" dirty="0" smtClean="0"/>
              <a:t>Školská zařízení (SVP, DD, </a:t>
            </a:r>
            <a:r>
              <a:rPr lang="cs-CZ" sz="2000" dirty="0" err="1" smtClean="0"/>
              <a:t>DD</a:t>
            </a:r>
            <a:r>
              <a:rPr lang="cs-CZ" sz="2000" dirty="0" smtClean="0"/>
              <a:t> se školou, DÚ, VÚ):</a:t>
            </a:r>
          </a:p>
          <a:p>
            <a:pPr lvl="1"/>
            <a:r>
              <a:rPr lang="cs-CZ" sz="1600" dirty="0" smtClean="0"/>
              <a:t>Pedagogové, speciální pedagogové, psychologové, vychovatelé</a:t>
            </a:r>
          </a:p>
          <a:p>
            <a:r>
              <a:rPr lang="cs-CZ" sz="2000" dirty="0" smtClean="0"/>
              <a:t>Agentura pro certifikace:</a:t>
            </a:r>
          </a:p>
          <a:p>
            <a:pPr lvl="1"/>
            <a:r>
              <a:rPr lang="cs-CZ" sz="1600" dirty="0" err="1" smtClean="0"/>
              <a:t>certifikátoři</a:t>
            </a:r>
            <a:r>
              <a:rPr lang="cs-CZ" sz="1600" dirty="0" smtClean="0"/>
              <a:t> primárně preventivních programů ve školství</a:t>
            </a:r>
          </a:p>
          <a:p>
            <a:pPr lvl="1"/>
            <a:endParaRPr lang="cs-CZ" sz="1600" dirty="0" smtClean="0"/>
          </a:p>
          <a:p>
            <a:pPr>
              <a:buNone/>
            </a:pPr>
            <a:r>
              <a:rPr lang="cs-CZ" sz="2000" dirty="0" smtClean="0"/>
              <a:t>z krajů zapojených v projektu VYNSPI, tj.: </a:t>
            </a:r>
          </a:p>
          <a:p>
            <a:pPr lvl="1"/>
            <a:r>
              <a:rPr lang="cs-CZ" sz="1800" dirty="0" smtClean="0"/>
              <a:t>Středočeský, Jihočeský, Jihomoravský, Olomoucký a Zlínský kraj.</a:t>
            </a:r>
          </a:p>
          <a:p>
            <a:pPr lvl="1"/>
            <a:endParaRPr lang="cs-CZ" sz="16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28.6.2012</a:t>
            </a:r>
            <a:endParaRPr lang="en-US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strana </a:t>
            </a:r>
            <a:fld id="{BAFE1AA9-202F-4A8F-A603-836D0EAD334D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VYNSPI</a:t>
            </a:r>
            <a:endParaRPr lang="cs-CZ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Klíčové aktivity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0713" y="1143001"/>
            <a:ext cx="8069262" cy="5011738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cs-CZ" sz="1800" dirty="0" smtClean="0"/>
              <a:t>Tvorba a materiální zajištění odborného kurzu pro školní metodiky prevence (ŠMP)</a:t>
            </a:r>
          </a:p>
          <a:p>
            <a:pPr>
              <a:buFont typeface="+mj-lt"/>
              <a:buAutoNum type="arabicPeriod"/>
            </a:pPr>
            <a:r>
              <a:rPr lang="cs-CZ" sz="1800" dirty="0" smtClean="0"/>
              <a:t>Pilotní ověření specializačního studia pro ŠMP</a:t>
            </a:r>
          </a:p>
          <a:p>
            <a:pPr>
              <a:buFont typeface="+mj-lt"/>
              <a:buAutoNum type="arabicPeriod"/>
            </a:pPr>
            <a:r>
              <a:rPr lang="cs-CZ" sz="1800" dirty="0" smtClean="0"/>
              <a:t>Příprava metodiky a diagnostického nástroje</a:t>
            </a:r>
          </a:p>
          <a:p>
            <a:pPr>
              <a:buFont typeface="+mj-lt"/>
              <a:buAutoNum type="arabicPeriod"/>
            </a:pPr>
            <a:r>
              <a:rPr lang="cs-CZ" sz="1800" dirty="0" smtClean="0"/>
              <a:t>Navazující moduly vzdělávání – vytvoření systému</a:t>
            </a:r>
          </a:p>
          <a:p>
            <a:pPr>
              <a:buFont typeface="+mj-lt"/>
              <a:buAutoNum type="arabicPeriod"/>
            </a:pPr>
            <a:r>
              <a:rPr lang="cs-CZ" sz="1800" dirty="0" smtClean="0"/>
              <a:t>Pilotní ověření modulárního systému</a:t>
            </a:r>
          </a:p>
          <a:p>
            <a:pPr>
              <a:buFont typeface="+mj-lt"/>
              <a:buAutoNum type="arabicPeriod"/>
            </a:pPr>
            <a:r>
              <a:rPr lang="cs-CZ" sz="1800" dirty="0" smtClean="0"/>
              <a:t>Evaluační centrum</a:t>
            </a:r>
          </a:p>
          <a:p>
            <a:pPr>
              <a:buFont typeface="+mj-lt"/>
              <a:buAutoNum type="arabicPeriod"/>
            </a:pPr>
            <a:r>
              <a:rPr lang="cs-CZ" sz="1800" dirty="0" smtClean="0"/>
              <a:t>Banka evaluačních nástrojů a vzdělávání v používání těchto nástrojů</a:t>
            </a:r>
          </a:p>
          <a:p>
            <a:pPr>
              <a:buFont typeface="+mj-lt"/>
              <a:buAutoNum type="arabicPeriod"/>
            </a:pPr>
            <a:r>
              <a:rPr lang="cs-CZ" sz="1800" dirty="0" smtClean="0"/>
              <a:t>Revize legislativy a vytvoření obecného modelu pro řízení, koordinaci a kontrolu všech základních oblastí prevence</a:t>
            </a:r>
          </a:p>
          <a:p>
            <a:pPr>
              <a:buFont typeface="+mj-lt"/>
              <a:buAutoNum type="arabicPeriod"/>
            </a:pPr>
            <a:r>
              <a:rPr lang="cs-CZ" sz="1800" dirty="0" smtClean="0"/>
              <a:t>Vzdělávací systém pro </a:t>
            </a:r>
            <a:r>
              <a:rPr lang="cs-CZ" sz="1800" dirty="0" err="1" smtClean="0"/>
              <a:t>certifikátory</a:t>
            </a:r>
            <a:r>
              <a:rPr lang="cs-CZ" sz="1800" dirty="0" smtClean="0"/>
              <a:t>, návrh, vytvoření a pilotní ověření</a:t>
            </a:r>
          </a:p>
          <a:p>
            <a:pPr>
              <a:buFont typeface="+mj-lt"/>
              <a:buAutoNum type="arabicPeriod"/>
            </a:pPr>
            <a:r>
              <a:rPr lang="cs-CZ" sz="1800" dirty="0" smtClean="0"/>
              <a:t>Návrh vzdělávacího systému v prevenci SPJ pro pedagogické pracovníky zařízení realizujících ústavní výchovu</a:t>
            </a:r>
          </a:p>
          <a:p>
            <a:pPr>
              <a:buFont typeface="+mj-lt"/>
              <a:buAutoNum type="arabicPeriod"/>
            </a:pPr>
            <a:r>
              <a:rPr lang="cs-CZ" sz="1800" dirty="0" smtClean="0"/>
              <a:t>Pilotní ověření kurzů prevence SPJ pro pracovníky zařízení realizujících ústavní výchovu</a:t>
            </a:r>
          </a:p>
          <a:p>
            <a:pPr>
              <a:buFont typeface="+mj-lt"/>
              <a:buAutoNum type="arabicPeriod"/>
            </a:pPr>
            <a:r>
              <a:rPr lang="cs-CZ" sz="1800" dirty="0" smtClean="0"/>
              <a:t>Řízení, koordinace a administrativa projektu</a:t>
            </a:r>
          </a:p>
          <a:p>
            <a:endParaRPr lang="cs-CZ" sz="20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z="1400" smtClean="0"/>
              <a:t>28.6.2012</a:t>
            </a:r>
            <a:endParaRPr lang="en-US" dirty="0" smtClean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strana </a:t>
            </a:r>
            <a:fld id="{BAFE1AA9-202F-4A8F-A603-836D0EAD334D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VYNSPI</a:t>
            </a:r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A-CZ-final">
  <a:themeElements>
    <a:clrScheme name="CA 14">
      <a:dk1>
        <a:srgbClr val="061B16"/>
      </a:dk1>
      <a:lt1>
        <a:srgbClr val="FFFFFF"/>
      </a:lt1>
      <a:dk2>
        <a:srgbClr val="061B16"/>
      </a:dk2>
      <a:lt2>
        <a:srgbClr val="808080"/>
      </a:lt2>
      <a:accent1>
        <a:srgbClr val="061B16"/>
      </a:accent1>
      <a:accent2>
        <a:srgbClr val="CF1513"/>
      </a:accent2>
      <a:accent3>
        <a:srgbClr val="FFFFFF"/>
      </a:accent3>
      <a:accent4>
        <a:srgbClr val="041511"/>
      </a:accent4>
      <a:accent5>
        <a:srgbClr val="AAABAB"/>
      </a:accent5>
      <a:accent6>
        <a:srgbClr val="BB1210"/>
      </a:accent6>
      <a:hlink>
        <a:srgbClr val="619208"/>
      </a:hlink>
      <a:folHlink>
        <a:srgbClr val="99CC00"/>
      </a:folHlink>
    </a:clrScheme>
    <a:fontScheme name="C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61B16"/>
        </a:accent1>
        <a:accent2>
          <a:srgbClr val="CF1513"/>
        </a:accent2>
        <a:accent3>
          <a:srgbClr val="FFFFFF"/>
        </a:accent3>
        <a:accent4>
          <a:srgbClr val="000000"/>
        </a:accent4>
        <a:accent5>
          <a:srgbClr val="AAABAB"/>
        </a:accent5>
        <a:accent6>
          <a:srgbClr val="BB1210"/>
        </a:accent6>
        <a:hlink>
          <a:srgbClr val="619208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 14">
        <a:dk1>
          <a:srgbClr val="061B16"/>
        </a:dk1>
        <a:lt1>
          <a:srgbClr val="FFFFFF"/>
        </a:lt1>
        <a:dk2>
          <a:srgbClr val="061B16"/>
        </a:dk2>
        <a:lt2>
          <a:srgbClr val="808080"/>
        </a:lt2>
        <a:accent1>
          <a:srgbClr val="061B16"/>
        </a:accent1>
        <a:accent2>
          <a:srgbClr val="CF1513"/>
        </a:accent2>
        <a:accent3>
          <a:srgbClr val="FFFFFF"/>
        </a:accent3>
        <a:accent4>
          <a:srgbClr val="041511"/>
        </a:accent4>
        <a:accent5>
          <a:srgbClr val="AAABAB"/>
        </a:accent5>
        <a:accent6>
          <a:srgbClr val="BB1210"/>
        </a:accent6>
        <a:hlink>
          <a:srgbClr val="619208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CA-cz">
  <a:themeElements>
    <a:clrScheme name="CA 14">
      <a:dk1>
        <a:srgbClr val="061B16"/>
      </a:dk1>
      <a:lt1>
        <a:srgbClr val="FFFFFF"/>
      </a:lt1>
      <a:dk2>
        <a:srgbClr val="061B16"/>
      </a:dk2>
      <a:lt2>
        <a:srgbClr val="808080"/>
      </a:lt2>
      <a:accent1>
        <a:srgbClr val="061B16"/>
      </a:accent1>
      <a:accent2>
        <a:srgbClr val="CF1513"/>
      </a:accent2>
      <a:accent3>
        <a:srgbClr val="FFFFFF"/>
      </a:accent3>
      <a:accent4>
        <a:srgbClr val="041511"/>
      </a:accent4>
      <a:accent5>
        <a:srgbClr val="AAABAB"/>
      </a:accent5>
      <a:accent6>
        <a:srgbClr val="BB1210"/>
      </a:accent6>
      <a:hlink>
        <a:srgbClr val="619208"/>
      </a:hlink>
      <a:folHlink>
        <a:srgbClr val="99CC00"/>
      </a:folHlink>
    </a:clrScheme>
    <a:fontScheme name="C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61B16"/>
        </a:accent1>
        <a:accent2>
          <a:srgbClr val="CF1513"/>
        </a:accent2>
        <a:accent3>
          <a:srgbClr val="FFFFFF"/>
        </a:accent3>
        <a:accent4>
          <a:srgbClr val="000000"/>
        </a:accent4>
        <a:accent5>
          <a:srgbClr val="AAABAB"/>
        </a:accent5>
        <a:accent6>
          <a:srgbClr val="BB1210"/>
        </a:accent6>
        <a:hlink>
          <a:srgbClr val="619208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 14">
        <a:dk1>
          <a:srgbClr val="061B16"/>
        </a:dk1>
        <a:lt1>
          <a:srgbClr val="FFFFFF"/>
        </a:lt1>
        <a:dk2>
          <a:srgbClr val="061B16"/>
        </a:dk2>
        <a:lt2>
          <a:srgbClr val="808080"/>
        </a:lt2>
        <a:accent1>
          <a:srgbClr val="061B16"/>
        </a:accent1>
        <a:accent2>
          <a:srgbClr val="CF1513"/>
        </a:accent2>
        <a:accent3>
          <a:srgbClr val="FFFFFF"/>
        </a:accent3>
        <a:accent4>
          <a:srgbClr val="041511"/>
        </a:accent4>
        <a:accent5>
          <a:srgbClr val="AAABAB"/>
        </a:accent5>
        <a:accent6>
          <a:srgbClr val="BB1210"/>
        </a:accent6>
        <a:hlink>
          <a:srgbClr val="619208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CA-CZ-final</Template>
  <TotalTime>285</TotalTime>
  <Words>1603</Words>
  <Application>Microsoft Office PowerPoint</Application>
  <PresentationFormat>Předvádění na obrazovce (4:3)</PresentationFormat>
  <Paragraphs>404</Paragraphs>
  <Slides>28</Slides>
  <Notes>3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28</vt:i4>
      </vt:variant>
    </vt:vector>
  </HeadingPairs>
  <TitlesOfParts>
    <vt:vector size="30" baseType="lpstr">
      <vt:lpstr>CA-CZ-final</vt:lpstr>
      <vt:lpstr>1_CA-cz</vt:lpstr>
      <vt:lpstr>Systém celoživotního vzdělávání v prevenci rizikového chování a další aktivity projektu VYNSPI     Tento projekt je spolufinancován Evropským sociálním fondem a státním rozpočtem České republiky.</vt:lpstr>
      <vt:lpstr>Souhrnné info projektu</vt:lpstr>
      <vt:lpstr>Souhrnné info projektu (2)</vt:lpstr>
      <vt:lpstr>Návaznost projektu VYNSPI</vt:lpstr>
      <vt:lpstr>Cíl projektu</vt:lpstr>
      <vt:lpstr>Dílčí cíle projektu</vt:lpstr>
      <vt:lpstr>Dílčí cíle projektu II.</vt:lpstr>
      <vt:lpstr>Cílová skupina</vt:lpstr>
      <vt:lpstr>Klíčové aktivity projektu</vt:lpstr>
      <vt:lpstr>Komponenty projektu</vt:lpstr>
      <vt:lpstr>Vzdělávání v rámci projektu VYNSPI</vt:lpstr>
      <vt:lpstr>Systém celoživotního vzdělávání (1)</vt:lpstr>
      <vt:lpstr>Systém celoživotního vzdělávání (2)</vt:lpstr>
      <vt:lpstr>Web pro CŽV</vt:lpstr>
      <vt:lpstr>Minimální preventivní program</vt:lpstr>
      <vt:lpstr>MPP – rozložení počtu hodin třetí komponenty</vt:lpstr>
      <vt:lpstr>Příklady deskriptorů MPP pro adiktologii</vt:lpstr>
      <vt:lpstr>Monografie PPRCH ve školství</vt:lpstr>
      <vt:lpstr>Certifikační standardy</vt:lpstr>
      <vt:lpstr>Certifikační řád a  metodika místního šetření.</vt:lpstr>
      <vt:lpstr>Manuál certifikátora.</vt:lpstr>
      <vt:lpstr>Manuál dobré praxe</vt:lpstr>
      <vt:lpstr>Monografie Základy prevence kriminality pro pedagogické pracovníky</vt:lpstr>
      <vt:lpstr>Výkladový slovník PP</vt:lpstr>
      <vt:lpstr>Preventure</vt:lpstr>
      <vt:lpstr>Další výstupy</vt:lpstr>
      <vt:lpstr>Co dál…?</vt:lpstr>
      <vt:lpstr>Snímek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Konopí: droga, hrozba, panacea?</dc:title>
  <dc:creator>user</dc:creator>
  <cp:lastModifiedBy>Ilona Březková</cp:lastModifiedBy>
  <cp:revision>40</cp:revision>
  <dcterms:created xsi:type="dcterms:W3CDTF">2012-05-02T12:40:37Z</dcterms:created>
  <dcterms:modified xsi:type="dcterms:W3CDTF">2012-06-27T10:10:20Z</dcterms:modified>
</cp:coreProperties>
</file>