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1"/>
  </p:notesMasterIdLst>
  <p:handoutMasterIdLst>
    <p:handoutMasterId r:id="rId12"/>
  </p:handoutMasterIdLst>
  <p:sldIdLst>
    <p:sldId id="258" r:id="rId3"/>
    <p:sldId id="259" r:id="rId4"/>
    <p:sldId id="261" r:id="rId5"/>
    <p:sldId id="271" r:id="rId6"/>
    <p:sldId id="268" r:id="rId7"/>
    <p:sldId id="269" r:id="rId8"/>
    <p:sldId id="272" r:id="rId9"/>
    <p:sldId id="267" r:id="rId10"/>
  </p:sldIdLst>
  <p:sldSz cx="9144000" cy="6858000" type="screen4x3"/>
  <p:notesSz cx="6797675" cy="9926638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5F5F5F"/>
    <a:srgbClr val="003A78"/>
    <a:srgbClr val="0021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26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1482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F9CAA4-D264-4AD3-B51E-D47AE9F08268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093A3F-884E-4302-BBA2-242AABBE159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3295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1E3A332-C4DD-40A5-9E5C-3BB6C2AFD4CC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7BCEB2A-038C-4EFF-BE92-5E0974619DD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091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593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593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593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593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4593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AB3B8-DB1D-437B-A210-53DF52522E7E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EDA7E-FCF9-4860-9AB1-11444C9AFB8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AC043-99BE-4CF8-A454-7ACC29ED6391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18740-7C55-4C74-8D56-842AA793009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C891E97-7267-4B90-AC70-B3D6C4A349B7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1A5490F-43D6-4496-A131-E4F9AEA79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EFDF162-C735-4FCB-9BD7-E8237A5626E0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6F34A0-4F7F-4848-9DF2-228E3BB6041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E52F10-139D-4952-A377-B7FF08224CB1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629D57-AEB7-4296-ABD0-C5CB0189DB2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6B3C866-2730-4B54-9B91-ED466502DB0E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356867-066C-4E78-8A82-CC2B71AF4BD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7EB609A-F07F-4465-BFB4-78287CAC0606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99A08-7CC5-4E87-AE99-530AD361FF4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5CEEA83-6938-47E7-B37D-E31CCB4E4613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C8B6ED-A412-491B-AC03-CB8A5FAF05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162D234-23A2-43C6-AEA3-FF9C32F4C0A6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7220256-E0BE-4748-B626-158B7B20323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BA78708-BFAA-4DE0-AD29-9D0D54E73097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6F5BBBA-CF90-4DAD-B69F-82EE7893F2E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8DF6B-D000-4424-AB64-D710AAE5C964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C45C2-5B32-4DCF-A758-BB53B393D4E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D53F33A-E5A5-44EC-BEFD-4BB6A8139C91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6309B4-057B-471A-8EB1-ECB4F05BD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C80451E-C596-4285-96E2-74CDC7B485EC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5FD757-E6BF-41BD-8268-E025CBE93A1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6972C-2AA9-44DC-91D8-797F6F249D21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37C014-D915-4BDC-AA74-46F1B65BFE5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17D23-EFA2-4C47-8DAC-47F813F27D7F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436C4-D2CA-41D4-A95D-1A0F0B6E6BD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667CD-015A-49AC-A2E3-46D340CDABDA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A5D22-5403-4A7D-A841-63E5B4F896F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78A15-7D7F-465F-B553-602C648860B5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660DF-35E6-4ED7-9BF3-3716B686735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F2733-6639-4BA3-BBB0-2507898E9CB3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DEBE8-4FF5-4E4D-BA6C-EB84B1D13E1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3C842-1407-4DED-808F-97C0810DD7FF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14EAC-DCC8-484F-9416-4FED94BC74A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23B2E-6C81-4783-BF0B-84C36A624DDC}" type="datetimeFigureOut">
              <a:rPr lang="fr-FR"/>
              <a:pPr>
                <a:defRPr/>
              </a:pPr>
              <a:t>08/04/2015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9BC6E-46C4-46DF-8DA0-681C2894E9B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2100" y="127000"/>
            <a:ext cx="8559800" cy="6591300"/>
          </a:xfrm>
          <a:prstGeom prst="rect">
            <a:avLst/>
          </a:prstGeom>
        </p:spPr>
      </p:pic>
      <p:pic>
        <p:nvPicPr>
          <p:cNvPr id="1032" name="Image 11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404813" y="-1000125"/>
            <a:ext cx="9956801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 descr="LogosEEAgrantsNORWAYgrants_CMJN.em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88640"/>
            <a:ext cx="1690603" cy="4874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4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2100" y="127000"/>
            <a:ext cx="8559800" cy="6591300"/>
          </a:xfrm>
          <a:prstGeom prst="rect">
            <a:avLst/>
          </a:prstGeom>
        </p:spPr>
      </p:pic>
      <p:pic>
        <p:nvPicPr>
          <p:cNvPr id="13315" name="Image 10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404813" y="-427038"/>
            <a:ext cx="9956801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LogosEEAgrantsNORWAYgrants_CMJN.em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83" y="448081"/>
            <a:ext cx="2497199" cy="7200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555445" y="1846054"/>
            <a:ext cx="7182449" cy="332979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3200" b="1" dirty="0" smtClean="0">
                <a:solidFill>
                  <a:srgbClr val="C00000"/>
                </a:solidFill>
                <a:latin typeface="Verdana" pitchFamily="34" charset="0"/>
              </a:rPr>
              <a:t>Pokyn NKM k VZMR financovaných z EHP a Norských fondů 2009 - 2014</a:t>
            </a:r>
          </a:p>
          <a:p>
            <a:endParaRPr lang="cs-CZ" sz="2000" b="1" i="1" dirty="0" smtClean="0">
              <a:solidFill>
                <a:srgbClr val="4D4D4D"/>
              </a:solidFill>
              <a:latin typeface="Verdana" pitchFamily="34" charset="0"/>
            </a:endParaRPr>
          </a:p>
          <a:p>
            <a:r>
              <a:rPr lang="cs-CZ" sz="2000" b="1" i="1" dirty="0" smtClean="0">
                <a:solidFill>
                  <a:srgbClr val="4D4D4D"/>
                </a:solidFill>
                <a:latin typeface="Verdana" pitchFamily="34" charset="0"/>
              </a:rPr>
              <a:t>Česko-norský výzkumný program CZ09</a:t>
            </a:r>
          </a:p>
          <a:p>
            <a:r>
              <a:rPr lang="cs-CZ" sz="2000" b="1" i="1" dirty="0" smtClean="0">
                <a:solidFill>
                  <a:srgbClr val="4D4D4D"/>
                </a:solidFill>
                <a:latin typeface="Verdana" pitchFamily="34" charset="0"/>
              </a:rPr>
              <a:t>Czech-</a:t>
            </a:r>
            <a:r>
              <a:rPr lang="cs-CZ" sz="2000" b="1" i="1" dirty="0" err="1" smtClean="0">
                <a:solidFill>
                  <a:srgbClr val="4D4D4D"/>
                </a:solidFill>
                <a:latin typeface="Verdana" pitchFamily="34" charset="0"/>
              </a:rPr>
              <a:t>Norwegian</a:t>
            </a:r>
            <a:r>
              <a:rPr lang="cs-CZ" sz="2000" b="1" i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i="1" dirty="0" err="1" smtClean="0">
                <a:solidFill>
                  <a:srgbClr val="4D4D4D"/>
                </a:solidFill>
                <a:latin typeface="Verdana" pitchFamily="34" charset="0"/>
              </a:rPr>
              <a:t>research</a:t>
            </a:r>
            <a:r>
              <a:rPr lang="cs-CZ" sz="2000" b="1" i="1" dirty="0" smtClean="0">
                <a:solidFill>
                  <a:srgbClr val="4D4D4D"/>
                </a:solidFill>
                <a:latin typeface="Verdana" pitchFamily="34" charset="0"/>
              </a:rPr>
              <a:t> </a:t>
            </a:r>
            <a:r>
              <a:rPr lang="cs-CZ" sz="2000" b="1" i="1" dirty="0" err="1" smtClean="0">
                <a:solidFill>
                  <a:srgbClr val="4D4D4D"/>
                </a:solidFill>
                <a:latin typeface="Verdana" pitchFamily="34" charset="0"/>
              </a:rPr>
              <a:t>programme</a:t>
            </a:r>
            <a:r>
              <a:rPr lang="cs-CZ" sz="2000" b="1" i="1" dirty="0" smtClean="0">
                <a:solidFill>
                  <a:srgbClr val="4D4D4D"/>
                </a:solidFill>
                <a:latin typeface="Verdana" pitchFamily="34" charset="0"/>
              </a:rPr>
              <a:t> CZ09</a:t>
            </a:r>
          </a:p>
          <a:p>
            <a:endParaRPr lang="cs-CZ" sz="2000" b="1" i="1" dirty="0" smtClean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2" name="Titre 1"/>
          <p:cNvSpPr txBox="1">
            <a:spLocks/>
          </p:cNvSpPr>
          <p:nvPr/>
        </p:nvSpPr>
        <p:spPr>
          <a:xfrm>
            <a:off x="555445" y="5279366"/>
            <a:ext cx="7398109" cy="85401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dirty="0" smtClean="0">
                <a:latin typeface="Verdana" pitchFamily="34" charset="0"/>
              </a:rPr>
              <a:t>Ministerstvo školství, mládeže a tělovýchovy</a:t>
            </a:r>
          </a:p>
          <a:p>
            <a:r>
              <a:rPr lang="en-GB" i="1" dirty="0"/>
              <a:t>Ministry of Education, Youth and Sports</a:t>
            </a:r>
            <a:endParaRPr lang="fr-FR" dirty="0">
              <a:latin typeface="Verdana" pitchFamily="34" charset="0"/>
            </a:endParaRPr>
          </a:p>
          <a:p>
            <a:r>
              <a:rPr lang="cs-CZ" dirty="0" smtClean="0">
                <a:latin typeface="Verdana" pitchFamily="34" charset="0"/>
              </a:rPr>
              <a:t>10.4.2015</a:t>
            </a:r>
            <a:endParaRPr lang="fr-FR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465826" y="1509701"/>
            <a:ext cx="8264106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Úvod / </a:t>
            </a:r>
            <a:r>
              <a:rPr lang="cs-CZ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Introduction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						</a:t>
            </a:r>
          </a:p>
          <a:p>
            <a:pPr>
              <a:lnSpc>
                <a:spcPct val="150000"/>
              </a:lnSpc>
            </a:pPr>
            <a:r>
              <a:rPr lang="cs-CZ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Informace o programu školení</a:t>
            </a: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2.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Veřejné zakázky malého rozsahu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(VZMR)</a:t>
            </a:r>
          </a:p>
          <a:p>
            <a:pPr>
              <a:lnSpc>
                <a:spcPct val="150000"/>
              </a:lnSpc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3. Způsobilé výdaje / </a:t>
            </a:r>
            <a:r>
              <a:rPr lang="cs-CZ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Eligible</a:t>
            </a: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 </a:t>
            </a:r>
            <a:r>
              <a:rPr lang="cs-CZ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Cost</a:t>
            </a:r>
            <a:endParaRPr lang="cs-CZ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4. Dotazy/FAQ</a:t>
            </a:r>
          </a:p>
        </p:txBody>
      </p:sp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828135" y="323850"/>
            <a:ext cx="5194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None/>
            </a:pP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Program</a:t>
            </a:r>
            <a:endParaRPr lang="fr-FR" sz="2800" b="1" dirty="0">
              <a:solidFill>
                <a:srgbClr val="C0000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655605" y="151624"/>
            <a:ext cx="62282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None/>
            </a:pP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Vymezení VZMR 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400050" y="1304925"/>
            <a:ext cx="8401050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cs-CZ" dirty="0" smtClean="0"/>
              <a:t>Veřejná zakázka malého rozsahu (dále jen „VZMR“)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zakázky v hodnotě 0,- až 2 mil. Kč bez DPH resp. </a:t>
            </a:r>
            <a:r>
              <a:rPr lang="cs-CZ" dirty="0"/>
              <a:t>6</a:t>
            </a:r>
            <a:r>
              <a:rPr lang="cs-CZ" dirty="0" smtClean="0"/>
              <a:t> mil. Kč bez DPH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nespadají do posobnosti zákona č. 137/2006 Sb., o veřejných zakázkách s výjimkou § 6, § 12 odst. 3 a § 18 odst. 5 ZVZ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zadávání VZMR se řídí:</a:t>
            </a:r>
          </a:p>
          <a:p>
            <a:pPr marL="742950" lvl="1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Pokynem národního kontaktního místa k VZMR financovaným z EHP a Norských fondů 2009 – 2014 (dále jen „Pokyn“) – </a:t>
            </a:r>
            <a:r>
              <a:rPr lang="cs-CZ" dirty="0" smtClean="0">
                <a:solidFill>
                  <a:srgbClr val="FF0000"/>
                </a:solidFill>
              </a:rPr>
              <a:t>verze č. 2 od 30.1.2015</a:t>
            </a:r>
          </a:p>
          <a:p>
            <a:pPr marL="742950" lvl="1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Vnitřním předpisem zadavatele či jiným předpisem, kterým se musí zadavatel řídit (!)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zadavatel se řídí Pokynem, nejsou-li vnitřní předpisy přísnější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v případech neupravených v Pokynu se postupuje individuálně a s předchozím souhlasem NKM/ZP – většinou analogicky dle ZVZ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270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655605" y="149467"/>
            <a:ext cx="62282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None/>
            </a:pP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Obecné principy VZMR 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400050" y="1304925"/>
            <a:ext cx="8401050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cs-CZ" dirty="0" smtClean="0"/>
              <a:t>Zadavatel je povinen dodržovat základní principy: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princip hospodárnosti, efektivnosti a účelnosti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princip </a:t>
            </a:r>
            <a:r>
              <a:rPr lang="cs-CZ" dirty="0" smtClean="0"/>
              <a:t>transparentnosti – postup zadavatele musí být zpětně </a:t>
            </a:r>
            <a:r>
              <a:rPr lang="cs-CZ" dirty="0" err="1" smtClean="0"/>
              <a:t>překontrolovatelný</a:t>
            </a:r>
            <a:r>
              <a:rPr lang="cs-CZ" dirty="0" smtClean="0"/>
              <a:t> 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princip zákazu </a:t>
            </a:r>
            <a:r>
              <a:rPr lang="cs-CZ" dirty="0" smtClean="0"/>
              <a:t>diskriminace – neuvádět a nepožadovat konkrétní obchodní značky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princip rovného </a:t>
            </a:r>
            <a:r>
              <a:rPr lang="cs-CZ" dirty="0" smtClean="0"/>
              <a:t>zacházení – nezvýhodňovat některého dodavatele/uchazeče</a:t>
            </a:r>
            <a:endParaRPr lang="cs-CZ" dirty="0" smtClean="0"/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princip </a:t>
            </a:r>
            <a:r>
              <a:rPr lang="cs-CZ" dirty="0" smtClean="0"/>
              <a:t>proporcionality – zadavatel pečlivě zvolí odpovídající stupeň zveřejnění a </a:t>
            </a:r>
            <a:r>
              <a:rPr lang="cs-CZ" dirty="0" err="1" smtClean="0"/>
              <a:t>formalizovanosti</a:t>
            </a:r>
            <a:r>
              <a:rPr lang="cs-CZ" dirty="0" smtClean="0"/>
              <a:t> výběrového řízení</a:t>
            </a:r>
            <a:endParaRPr lang="cs-CZ" dirty="0" smtClean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662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323850" y="154557"/>
            <a:ext cx="63409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None/>
            </a:pPr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Rozdělení VZRM dle Pokynu  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400050" y="1304924"/>
            <a:ext cx="840105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cs-CZ" dirty="0" smtClean="0"/>
              <a:t>VZMR se dělí dle Pokynu do 3 kategorií:</a:t>
            </a:r>
          </a:p>
          <a:p>
            <a:pPr marL="342900" indent="-342900">
              <a:spcBef>
                <a:spcPts val="600"/>
              </a:spcBef>
              <a:buAutoNum type="arabicParenR"/>
            </a:pPr>
            <a:r>
              <a:rPr lang="cs-CZ" dirty="0" smtClean="0"/>
              <a:t>VZMR do 199 999,- Kč bez DPH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u="sng" dirty="0" smtClean="0"/>
              <a:t>Doporučuje se </a:t>
            </a:r>
            <a:r>
              <a:rPr lang="cs-CZ" dirty="0" smtClean="0"/>
              <a:t>porovnání minimálně dvou nabídek 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 smtClean="0"/>
              <a:t>Zakázku je možné zadat formou objednávky a následné faktury nebo příslušného účetního dokladu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arenR"/>
            </a:pPr>
            <a:r>
              <a:rPr lang="cs-CZ" dirty="0" smtClean="0"/>
              <a:t>VZMR do 499 999,- Kč bez DPH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 smtClean="0"/>
              <a:t>Zadavatel povinně ověří informace o cenách na trhu minimálně 3 dodavatelů a ověření doloží podrobným písemným záznamem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 smtClean="0"/>
              <a:t>Zakázku je možné zadat formou objednávky a následné faktury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arenR"/>
            </a:pPr>
            <a:r>
              <a:rPr lang="cs-CZ" dirty="0" smtClean="0"/>
              <a:t>VZMR od 500 000,- Kč bez DPH až režim ZVZ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 smtClean="0"/>
              <a:t>Zadavatel zpracuje zadávací dokumentaci a realizuje výběrové řízení dle </a:t>
            </a:r>
            <a:r>
              <a:rPr lang="cs-CZ" dirty="0" smtClean="0"/>
              <a:t>Pokynu</a:t>
            </a:r>
            <a:endParaRPr lang="cs-CZ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474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400050" y="154557"/>
            <a:ext cx="63409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Příprava výběrového řízení </a:t>
            </a:r>
            <a:endParaRPr lang="cs-CZ" sz="2800" b="1" dirty="0" smtClean="0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00050" y="1304925"/>
            <a:ext cx="840105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cs-CZ" dirty="0"/>
              <a:t>Stanovení předmětu plnění, předpokládané hodnoty, příprava ZD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zadavatel stanoví předmět plnění vč. předpokládané hodnoty – (!) VŽDY je nutné sčítat obdobná plnění tak, aby nedocházelo k dělení zakázek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zadavatel je povinen v rámci projektu sečíst obdobná plnění v průběhu 12 měsíců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sestavení zadávací dokumentace (ZD) – doporučujeme u složitějších plnění připravit smlouvu, která bude přílohou ZD. Zadavatel má pod kontrolou všechny obchodní podmínky.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stanovení kvalifikačních kritérií, hodnotících kritérií a případných obchodních podmínek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za správnost a úplnost zadávacích podmínek nese vždy odpovědnost zadavatel.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endParaRPr lang="cs-CZ" dirty="0"/>
          </a:p>
          <a:p>
            <a:endParaRPr lang="cs-CZ" dirty="0" smtClean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305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ZoneTexte 8"/>
          <p:cNvSpPr txBox="1">
            <a:spLocks noChangeArrowheads="1"/>
          </p:cNvSpPr>
          <p:nvPr/>
        </p:nvSpPr>
        <p:spPr bwMode="auto">
          <a:xfrm>
            <a:off x="400050" y="154557"/>
            <a:ext cx="63409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cs-CZ" sz="2800" b="1" dirty="0" smtClean="0">
                <a:solidFill>
                  <a:srgbClr val="C00000"/>
                </a:solidFill>
                <a:latin typeface="Verdana" pitchFamily="34" charset="0"/>
              </a:rPr>
              <a:t>Průběh </a:t>
            </a:r>
            <a:r>
              <a:rPr lang="cs-CZ" sz="2800" b="1" dirty="0">
                <a:solidFill>
                  <a:srgbClr val="C00000"/>
                </a:solidFill>
                <a:latin typeface="Verdana" pitchFamily="34" charset="0"/>
              </a:rPr>
              <a:t>výběrového řízení </a:t>
            </a:r>
            <a:endParaRPr lang="cs-CZ" sz="2800" b="1" dirty="0" smtClean="0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00050" y="1304925"/>
            <a:ext cx="840105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zadavatel je povinen vyzvat k podání nabídek nejméně 5 dodavatelů,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zadavatel zároveň uveřejní výzvu k podání nabídky vč. ZD na profilu zadavatele, případně webových stránkách nemá-li profil zřízen,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lhůta pro podání nabídek je minimálně 10 kalendářních dnů od publikace/odeslání výzvy,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zadavatel je povinen přijmout nabídku uchazeče, kterému nebyla výzva odeslána,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cs-CZ" dirty="0" smtClean="0"/>
              <a:t>otevírání obálek s nabídkami, posouzení kvalifikace a posouzení a hodnocení nabídek provádí hodnotící komise – důležité je zachovat rovný přístup k uchazečům,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hodnocení nabídek – komise hodnotí nabídky podle přesně stanoveného popisu hodnocení v ZD,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zadavatel uzavře smlouvu s uchazečem, který předložil nejvhodnější nabídku, případně s druhým či třetím v pořadí,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zadavatel </a:t>
            </a:r>
            <a:r>
              <a:rPr lang="cs-CZ" b="1" u="sng" dirty="0" smtClean="0"/>
              <a:t>může</a:t>
            </a:r>
            <a:r>
              <a:rPr lang="cs-CZ" dirty="0" smtClean="0"/>
              <a:t> uzavřít smlouvu v případě, že obdrží jednu nabídku nebo po posouzení nabídek zbyla jedna nabídka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900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oneTexte 8"/>
          <p:cNvSpPr txBox="1">
            <a:spLocks noChangeArrowheads="1"/>
          </p:cNvSpPr>
          <p:nvPr/>
        </p:nvSpPr>
        <p:spPr bwMode="auto">
          <a:xfrm>
            <a:off x="793628" y="1250172"/>
            <a:ext cx="7435971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2400" b="1" dirty="0">
                <a:solidFill>
                  <a:srgbClr val="C00000"/>
                </a:solidFill>
                <a:latin typeface="Verdana" pitchFamily="34" charset="0"/>
              </a:rPr>
              <a:t>Česko-norský výzkumný program CZ09</a:t>
            </a:r>
          </a:p>
          <a:p>
            <a:pPr algn="ctr">
              <a:lnSpc>
                <a:spcPct val="150000"/>
              </a:lnSpc>
            </a:pPr>
            <a:endParaRPr lang="cs-CZ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cs-CZ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Děkujeme za pozornost!</a:t>
            </a:r>
          </a:p>
          <a:p>
            <a:pPr marL="342900" indent="-342900"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fr-FR" sz="2000" dirty="0">
              <a:solidFill>
                <a:srgbClr val="4D4D4D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6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5119</TotalTime>
  <Words>567</Words>
  <Application>Microsoft Office PowerPoint</Application>
  <PresentationFormat>Předvádění na obrazovce (4:3)</PresentationFormat>
  <Paragraphs>67</Paragraphs>
  <Slides>8</Slides>
  <Notes>5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0" baseType="lpstr">
      <vt:lpstr>Thème Office</vt:lpstr>
      <vt:lpstr>Conception personnalisée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Reducing disparities _x0003_Strengthening relations</dc:title>
  <dc:creator>Utilisateur de Microsoft Office</dc:creator>
  <cp:lastModifiedBy>Sulženko Petr Mgr.</cp:lastModifiedBy>
  <cp:revision>126</cp:revision>
  <cp:lastPrinted>2015-04-02T14:31:55Z</cp:lastPrinted>
  <dcterms:created xsi:type="dcterms:W3CDTF">2011-11-09T09:46:35Z</dcterms:created>
  <dcterms:modified xsi:type="dcterms:W3CDTF">2015-04-08T09:02:34Z</dcterms:modified>
</cp:coreProperties>
</file>