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20"/>
  </p:notesMasterIdLst>
  <p:handoutMasterIdLst>
    <p:handoutMasterId r:id="rId21"/>
  </p:handoutMasterIdLst>
  <p:sldIdLst>
    <p:sldId id="290" r:id="rId2"/>
    <p:sldId id="328" r:id="rId3"/>
    <p:sldId id="300" r:id="rId4"/>
    <p:sldId id="318" r:id="rId5"/>
    <p:sldId id="305" r:id="rId6"/>
    <p:sldId id="329" r:id="rId7"/>
    <p:sldId id="332" r:id="rId8"/>
    <p:sldId id="334" r:id="rId9"/>
    <p:sldId id="337" r:id="rId10"/>
    <p:sldId id="336" r:id="rId11"/>
    <p:sldId id="339" r:id="rId12"/>
    <p:sldId id="314" r:id="rId13"/>
    <p:sldId id="342" r:id="rId14"/>
    <p:sldId id="330" r:id="rId15"/>
    <p:sldId id="343" r:id="rId16"/>
    <p:sldId id="302" r:id="rId17"/>
    <p:sldId id="315" r:id="rId18"/>
    <p:sldId id="321" r:id="rId19"/>
  </p:sldIdLst>
  <p:sldSz cx="9144000" cy="6858000" type="screen4x3"/>
  <p:notesSz cx="6797675" cy="99282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bg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99CC"/>
    <a:srgbClr val="FF9966"/>
    <a:srgbClr val="008000"/>
    <a:srgbClr val="FFFF00"/>
    <a:srgbClr val="0000FF"/>
    <a:srgbClr val="FF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2" autoAdjust="0"/>
    <p:restoredTop sz="94716" autoAdjust="0"/>
  </p:normalViewPr>
  <p:slideViewPr>
    <p:cSldViewPr snapToGrid="0">
      <p:cViewPr varScale="1">
        <p:scale>
          <a:sx n="108" d="100"/>
          <a:sy n="108" d="100"/>
        </p:scale>
        <p:origin x="1092" y="96"/>
      </p:cViewPr>
      <p:guideLst>
        <p:guide orient="horz" pos="209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839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814"/>
            <a:ext cx="2946400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1814"/>
            <a:ext cx="2946400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AF5C9D73-16CB-4397-8A17-52410576994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7705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D5589-71A9-4BE3-8BE9-934BAA2993F7}" type="datetimeFigureOut">
              <a:rPr lang="cs-CZ" smtClean="0"/>
              <a:t>9.5.2017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33486-A3C8-4E94-B310-513B8F6AF7A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786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933486-A3C8-4E94-B310-513B8F6AF7A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9722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8A73-51AD-429F-BAC7-1B0829A1AC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54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91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02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2743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48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5959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8482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256A2-103D-4A08-A8D8-C9E0D40B24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874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F96BA-355B-4147-B050-9D775F7FEA4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169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19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4E50DF-F345-4CA2-AFBF-E2BCF5563E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30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D63F9-71AD-45CA-9C67-28B8CCBC10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213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A20E7A-931A-4947-AA68-7DE5D90256C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160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9B0C1-B7DF-4E7E-A740-9892BFA9C0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8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B550D-6D72-4C2C-9DD4-F1A3DF7C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90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55224-6C2E-4E79-B13B-66E7ACC1A0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48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4A394-2615-45F2-888B-5A0E022E3E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236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5AAF1D4-FFF2-44DB-A900-2A91E93D81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2343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63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3200" dirty="0" smtClean="0">
                <a:solidFill>
                  <a:srgbClr val="FFFF00"/>
                </a:solidFill>
                <a:effectLst/>
              </a:rPr>
              <a:t>NPU I - Průběžné hodnocení </a:t>
            </a:r>
            <a:r>
              <a:rPr lang="cs-CZ" sz="3200" dirty="0" smtClean="0">
                <a:solidFill>
                  <a:srgbClr val="FFFF00"/>
                </a:solidFill>
                <a:effectLst/>
              </a:rPr>
              <a:t>2017:</a:t>
            </a:r>
            <a:endParaRPr lang="cs-CZ" sz="3200" dirty="0" smtClean="0">
              <a:solidFill>
                <a:srgbClr val="FFFF00"/>
              </a:solidFill>
              <a:effectLst/>
            </a:endParaRP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334963" y="1107366"/>
            <a:ext cx="8413750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400" dirty="0">
                <a:effectLst/>
              </a:rPr>
              <a:t>Projekt </a:t>
            </a:r>
            <a:r>
              <a:rPr lang="cs-CZ" sz="2400" dirty="0" smtClean="0">
                <a:effectLst/>
              </a:rPr>
              <a:t>LO1xxx</a:t>
            </a:r>
            <a:endParaRPr lang="cs-CZ" sz="2400" dirty="0" smtClean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endParaRPr lang="cs-CZ" sz="2400" dirty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400" dirty="0" smtClean="0">
                <a:effectLst/>
              </a:rPr>
              <a:t>Název:</a:t>
            </a:r>
            <a:endParaRPr lang="cs-CZ" sz="2400" dirty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endParaRPr lang="cs-CZ" sz="2300" dirty="0" smtClean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300" dirty="0" smtClean="0">
                <a:effectLst/>
              </a:rPr>
              <a:t>Příjemce:</a:t>
            </a:r>
            <a:endParaRPr lang="cs-CZ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endParaRPr lang="cs-CZ" sz="2400" dirty="0" smtClean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400" dirty="0" smtClean="0">
                <a:effectLst/>
              </a:rPr>
              <a:t>Řešitel:</a:t>
            </a:r>
            <a:endParaRPr lang="cs-CZ" sz="2400" dirty="0">
              <a:effectLst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endParaRPr lang="cs-CZ" sz="2400" dirty="0" smtClean="0">
              <a:effectLst/>
              <a:cs typeface="Tahoma" pitchFamily="34" charset="0"/>
            </a:endParaRPr>
          </a:p>
          <a:p>
            <a:pPr algn="l" eaLnBrk="0" hangingPunct="0">
              <a:spcBef>
                <a:spcPct val="40000"/>
              </a:spcBef>
              <a:spcAft>
                <a:spcPts val="300"/>
              </a:spcAft>
            </a:pPr>
            <a:r>
              <a:rPr lang="cs-CZ" sz="2400" dirty="0" smtClean="0">
                <a:effectLst/>
                <a:cs typeface="Tahoma" pitchFamily="34" charset="0"/>
              </a:rPr>
              <a:t>Hodnocené </a:t>
            </a:r>
            <a:r>
              <a:rPr lang="cs-CZ" sz="2400" dirty="0">
                <a:effectLst/>
                <a:cs typeface="Tahoma" pitchFamily="34" charset="0"/>
              </a:rPr>
              <a:t>období</a:t>
            </a:r>
            <a:r>
              <a:rPr lang="cs-CZ" sz="2400" dirty="0" smtClean="0">
                <a:effectLst/>
              </a:rPr>
              <a:t>: </a:t>
            </a:r>
            <a:r>
              <a:rPr lang="cs-CZ" sz="2400" dirty="0" smtClean="0">
                <a:effectLst/>
              </a:rPr>
              <a:t>2014(5) </a:t>
            </a:r>
            <a:r>
              <a:rPr lang="cs-CZ" sz="2400" dirty="0" smtClean="0">
                <a:effectLst/>
              </a:rPr>
              <a:t>- </a:t>
            </a:r>
            <a:r>
              <a:rPr lang="cs-CZ" sz="2400" dirty="0" smtClean="0">
                <a:effectLst/>
              </a:rPr>
              <a:t>2016</a:t>
            </a:r>
            <a:endParaRPr lang="cs-CZ" sz="2400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280988" y="307975"/>
            <a:ext cx="8461375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Nejvýznamnější </a:t>
            </a:r>
            <a:r>
              <a:rPr lang="cs-CZ" sz="2800" dirty="0">
                <a:solidFill>
                  <a:srgbClr val="FFFF00"/>
                </a:solidFill>
                <a:effectLst/>
                <a:cs typeface="Tahoma" pitchFamily="34" charset="0"/>
              </a:rPr>
              <a:t>výsledky </a:t>
            </a:r>
            <a:r>
              <a:rPr lang="cs-CZ" sz="2800" dirty="0">
                <a:solidFill>
                  <a:srgbClr val="FFFF00"/>
                </a:solidFill>
                <a:effectLst/>
              </a:rPr>
              <a:t>ř</a:t>
            </a:r>
            <a:r>
              <a:rPr lang="cs-CZ" sz="2800" dirty="0">
                <a:solidFill>
                  <a:srgbClr val="FFFF00"/>
                </a:solidFill>
                <a:effectLst/>
                <a:cs typeface="Tahoma" pitchFamily="34" charset="0"/>
              </a:rPr>
              <a:t>ešení</a:t>
            </a:r>
            <a:r>
              <a:rPr lang="cs-CZ" sz="2800" dirty="0">
                <a:solidFill>
                  <a:srgbClr val="FFFF00"/>
                </a:solidFill>
                <a:effectLst/>
              </a:rPr>
              <a:t>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projektu:</a:t>
            </a: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 </a:t>
            </a:r>
            <a:endParaRPr lang="cs-CZ" sz="2800" dirty="0">
              <a:solidFill>
                <a:srgbClr val="FFFF00"/>
              </a:solidFill>
              <a:effectLst/>
              <a:cs typeface="Tahoma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81740" y="1273413"/>
            <a:ext cx="853144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1:</a:t>
            </a:r>
            <a:endParaRPr lang="cs-CZ" sz="2400" dirty="0">
              <a:effectLst/>
            </a:endParaRPr>
          </a:p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>
              <a:effectLst/>
            </a:endParaRPr>
          </a:p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>
                <a:effectLst/>
              </a:rPr>
              <a:t>					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2: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 smtClean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3: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dirty="0">
                <a:effectLst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4260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280988" y="307975"/>
            <a:ext cx="8461375" cy="52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Příklady uplatnění výsledků v praxi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:</a:t>
            </a: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 </a:t>
            </a:r>
            <a:endParaRPr lang="cs-CZ" sz="2800" dirty="0">
              <a:solidFill>
                <a:srgbClr val="FFFF00"/>
              </a:solidFill>
              <a:effectLst/>
              <a:cs typeface="Tahoma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81740" y="1273413"/>
            <a:ext cx="853144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1:</a:t>
            </a:r>
            <a:endParaRPr lang="cs-CZ" sz="2400" dirty="0">
              <a:effectLst/>
            </a:endParaRPr>
          </a:p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>
              <a:effectLst/>
            </a:endParaRPr>
          </a:p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>
                <a:effectLst/>
              </a:rPr>
              <a:t>					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2: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2400" dirty="0" smtClean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2400" dirty="0" smtClean="0">
                <a:effectLst/>
              </a:rPr>
              <a:t>3:</a:t>
            </a: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dirty="0">
                <a:effectLst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7447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338139" y="203200"/>
            <a:ext cx="8592798" cy="137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600" dirty="0">
                <a:solidFill>
                  <a:srgbClr val="FFFF00"/>
                </a:solidFill>
                <a:effectLst/>
              </a:rPr>
              <a:t>Odchylky </a:t>
            </a:r>
            <a:r>
              <a:rPr lang="cs-CZ" sz="2600" dirty="0" smtClean="0">
                <a:solidFill>
                  <a:srgbClr val="FFFF00"/>
                </a:solidFill>
                <a:effectLst/>
              </a:rPr>
              <a:t>ve struktuře a počtu vytvořených výsledků (plán/skutečnost/procento splnění), zdůvodnění, dopad na řešení projektu:</a:t>
            </a:r>
            <a:endParaRPr lang="cs-CZ" sz="2600" dirty="0">
              <a:solidFill>
                <a:srgbClr val="FFFF00"/>
              </a:solidFill>
              <a:effectLst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260350" y="1420720"/>
            <a:ext cx="850265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6700" indent="-2667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84263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72085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2357438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994025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34512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9084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43656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8228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cs-CZ" b="0" dirty="0">
                <a:solidFill>
                  <a:schemeClr val="bg1"/>
                </a:solidFill>
                <a:effectLst/>
              </a:rPr>
              <a:t>Mezinárodní měřítko:</a:t>
            </a:r>
          </a:p>
          <a:p>
            <a:pPr eaLnBrk="0" hangingPunct="0">
              <a:spcBef>
                <a:spcPct val="50000"/>
              </a:spcBef>
            </a:pPr>
            <a:endParaRPr lang="cs-CZ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spcBef>
                <a:spcPct val="50000"/>
              </a:spcBef>
            </a:pPr>
            <a:endParaRPr lang="cs-CZ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spcBef>
                <a:spcPct val="50000"/>
              </a:spcBef>
            </a:pPr>
            <a:r>
              <a:rPr lang="cs-CZ" b="0" dirty="0">
                <a:solidFill>
                  <a:schemeClr val="bg1"/>
                </a:solidFill>
                <a:effectLst/>
              </a:rPr>
              <a:t>Národní měřítko:</a:t>
            </a:r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280988" y="307975"/>
            <a:ext cx="8461375" cy="99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P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ř</a:t>
            </a:r>
            <a:r>
              <a:rPr lang="cs-CZ" sz="2800" dirty="0" smtClean="0">
                <a:solidFill>
                  <a:srgbClr val="FFFF00"/>
                </a:solidFill>
                <a:effectLst/>
                <a:cs typeface="Tahoma" pitchFamily="34" charset="0"/>
              </a:rPr>
              <a:t>ínos projektu a vytvořených výsledků pro obor:</a:t>
            </a:r>
            <a:endParaRPr lang="cs-CZ" sz="2800" dirty="0">
              <a:solidFill>
                <a:srgbClr val="FFFF00"/>
              </a:solidFill>
              <a:effectLst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5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17252" y="249319"/>
            <a:ext cx="8531440" cy="521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Přínos projektu </a:t>
            </a:r>
            <a:r>
              <a:rPr lang="cs-CZ" sz="2800" dirty="0">
                <a:solidFill>
                  <a:srgbClr val="FFFF00"/>
                </a:solidFill>
                <a:effectLst/>
              </a:rPr>
              <a:t>pro příjemce podpory:</a:t>
            </a:r>
          </a:p>
        </p:txBody>
      </p:sp>
    </p:spTree>
    <p:extLst>
      <p:ext uri="{BB962C8B-B14F-4D97-AF65-F5344CB8AC3E}">
        <p14:creationId xmlns:p14="http://schemas.microsoft.com/office/powerpoint/2010/main" val="416279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572610" y="145646"/>
            <a:ext cx="8269550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400" dirty="0">
                <a:solidFill>
                  <a:srgbClr val="FFFF00"/>
                </a:solidFill>
                <a:effectLst/>
              </a:rPr>
              <a:t>Plnění prahových podmínek (podle čl. 2, odst. 9) Smlouvy):</a:t>
            </a:r>
            <a:endParaRPr lang="cs-CZ" sz="2400" dirty="0">
              <a:solidFill>
                <a:srgbClr val="FFFF00"/>
              </a:solidFill>
              <a:effectLst/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008687"/>
              </p:ext>
            </p:extLst>
          </p:nvPr>
        </p:nvGraphicFramePr>
        <p:xfrm>
          <a:off x="572610" y="1571347"/>
          <a:ext cx="8207406" cy="4896175"/>
        </p:xfrm>
        <a:graphic>
          <a:graphicData uri="http://schemas.openxmlformats.org/drawingml/2006/table">
            <a:tbl>
              <a:tblPr/>
              <a:tblGrid>
                <a:gridCol w="3741938"/>
                <a:gridCol w="1500326"/>
                <a:gridCol w="1509204"/>
                <a:gridCol w="1455938"/>
              </a:tblGrid>
              <a:tr h="474907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podmínka: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plán (z návrhu projektu):</a:t>
                      </a:r>
                      <a:endParaRPr lang="cs-CZ" sz="15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prahová podmínka (povinné minimum): </a:t>
                      </a:r>
                      <a:endParaRPr lang="cs-CZ" sz="15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skutečnost</a:t>
                      </a:r>
                    </a:p>
                    <a:p>
                      <a:pPr algn="ctr" rtl="0" fontAlgn="b"/>
                      <a:r>
                        <a:rPr lang="cs-CZ" sz="15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k 31.12.2016:</a:t>
                      </a:r>
                      <a:endParaRPr lang="cs-CZ" sz="15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2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výsledek typu I: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2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výsledek typu II: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20">
                <a:tc>
                  <a:txBody>
                    <a:bodyPr/>
                    <a:lstStyle/>
                    <a:p>
                      <a:pPr algn="l" rtl="0" fontAlgn="b"/>
                      <a:r>
                        <a:rPr lang="pl-P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výsledek typu P (Z, N):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5711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projekt mezinárodní spolupráce: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920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projekt spolupráce s podnikem: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982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projekt spolupráce Centra s veřejnoprávním sektorem aplikační sféry: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801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pracovní pobyt v aplikační sféře: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6014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dlouhodobé pracovní pobyty: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618"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</a:rPr>
                        <a:t> </a:t>
                      </a:r>
                    </a:p>
                  </a:txBody>
                  <a:tcPr marL="8969" marR="8969" marT="89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4162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Čerpání uznaných nákladů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(tis. Kč):</a:t>
            </a:r>
            <a:endParaRPr lang="cs-CZ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6" name="Tabulk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477353"/>
              </p:ext>
            </p:extLst>
          </p:nvPr>
        </p:nvGraphicFramePr>
        <p:xfrm>
          <a:off x="832643" y="1835942"/>
          <a:ext cx="7929617" cy="2729351"/>
        </p:xfrm>
        <a:graphic>
          <a:graphicData uri="http://schemas.openxmlformats.org/drawingml/2006/table">
            <a:tbl>
              <a:tblPr/>
              <a:tblGrid>
                <a:gridCol w="778576"/>
                <a:gridCol w="1237277"/>
                <a:gridCol w="1210185"/>
                <a:gridCol w="1056654"/>
                <a:gridCol w="1315154"/>
                <a:gridCol w="996839"/>
                <a:gridCol w="1334932"/>
              </a:tblGrid>
              <a:tr h="81848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Rok: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 celkem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Podpora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Ostatní 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veřejné zdroje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Neveřejné zdroje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47182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plán: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skutečnost: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plán: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skutečnost: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82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2014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82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41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2016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995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Odchylky v čerpání </a:t>
            </a:r>
            <a:r>
              <a:rPr lang="cs-CZ" sz="2800" dirty="0">
                <a:solidFill>
                  <a:srgbClr val="FFFF00"/>
                </a:solidFill>
                <a:effectLst/>
              </a:rPr>
              <a:t>uznaných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nákladů, zdůvodnění: </a:t>
            </a:r>
            <a:endParaRPr lang="cs-CZ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52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Závěr: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14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91874" y="287236"/>
            <a:ext cx="8801206" cy="56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Personální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zabezpečení – organizační struktura: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8982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334963" y="212724"/>
            <a:ext cx="8461375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Personální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zabezpečení - počty: 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  <p:graphicFrame>
        <p:nvGraphicFramePr>
          <p:cNvPr id="80385" name="Group 5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6820224"/>
              </p:ext>
            </p:extLst>
          </p:nvPr>
        </p:nvGraphicFramePr>
        <p:xfrm>
          <a:off x="241640" y="896643"/>
          <a:ext cx="8595973" cy="5273243"/>
        </p:xfrm>
        <a:graphic>
          <a:graphicData uri="http://schemas.openxmlformats.org/drawingml/2006/table">
            <a:tbl>
              <a:tblPr/>
              <a:tblGrid>
                <a:gridCol w="4624848"/>
                <a:gridCol w="1375746"/>
                <a:gridCol w="1375746"/>
                <a:gridCol w="1219633"/>
              </a:tblGrid>
              <a:tr h="8634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Pracovníci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Návrh projektu:</a:t>
                      </a: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Stav k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12/15 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Stav k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12/16 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44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Klíčoví výzkumní pracovníci D1 (počet/úvazek)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1162050" marR="0" lvl="0" indent="-1162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z toho doc. a prof. (počet/úvazek)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9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CSc., Dr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., Ph.D. 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(počet/úvazek</a:t>
                      </a: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Ing., Mgr. (počet/úvazek)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Výzkumní pracovníci D2 (počet/úvazek)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9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 z toho výzkumní pracovníci (počet)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 z toho laborant a technik (počet)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54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Pracovníci D3 (úvazek)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 z toho studenti (počet)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25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</a:rPr>
                        <a:t>Celkový úvazek</a:t>
                      </a:r>
                    </a:p>
                  </a:txBody>
                  <a:tcPr marL="57150" marR="57150" marT="38100" marB="3810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57150" marR="57150" marT="38100" marB="381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56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Kvalifikační růst členů řešitelského týmu: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79875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34963" y="1536210"/>
            <a:ext cx="8502650" cy="3277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1950" indent="-36195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84263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72085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2357438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994025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34512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9084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43656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822825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 smtClean="0">
                <a:solidFill>
                  <a:schemeClr val="bg1"/>
                </a:solidFill>
                <a:effectLst/>
              </a:rPr>
              <a:t>Profesorská řízení:</a:t>
            </a: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1800" dirty="0">
              <a:solidFill>
                <a:schemeClr val="bg1"/>
              </a:solidFill>
              <a:effectLst/>
            </a:endParaRP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sz="1800" dirty="0" smtClean="0">
              <a:solidFill>
                <a:schemeClr val="bg1"/>
              </a:solidFill>
              <a:effectLst/>
            </a:endParaRP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 smtClean="0">
                <a:solidFill>
                  <a:schemeClr val="bg1"/>
                </a:solidFill>
                <a:effectLst/>
              </a:rPr>
              <a:t>Habilitace</a:t>
            </a:r>
            <a:r>
              <a:rPr lang="cs-CZ" sz="1800" dirty="0" smtClean="0">
                <a:solidFill>
                  <a:schemeClr val="bg1"/>
                </a:solidFill>
                <a:effectLst/>
              </a:rPr>
              <a:t>:</a:t>
            </a: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 smtClean="0">
                <a:solidFill>
                  <a:schemeClr val="bg1"/>
                </a:solidFill>
                <a:effectLst/>
              </a:rPr>
              <a:t>	</a:t>
            </a:r>
            <a:endParaRPr lang="cs-CZ" sz="1800" dirty="0" smtClean="0">
              <a:solidFill>
                <a:schemeClr val="bg1"/>
              </a:solidFill>
              <a:effectLst/>
            </a:endParaRPr>
          </a:p>
          <a:p>
            <a:pPr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>
                <a:solidFill>
                  <a:schemeClr val="bg1"/>
                </a:solidFill>
                <a:effectLst/>
              </a:rPr>
              <a:t>	</a:t>
            </a:r>
            <a:r>
              <a:rPr lang="cs-CZ" sz="1800" dirty="0" smtClean="0">
                <a:solidFill>
                  <a:schemeClr val="bg1"/>
                </a:solidFill>
                <a:effectLst/>
              </a:rPr>
              <a:t>	</a:t>
            </a:r>
            <a:r>
              <a:rPr lang="cs-CZ" sz="1800" dirty="0">
                <a:solidFill>
                  <a:schemeClr val="bg1"/>
                </a:solidFill>
                <a:effectLst/>
              </a:rPr>
              <a:t>	</a:t>
            </a:r>
            <a:r>
              <a:rPr lang="cs-CZ" sz="1800" dirty="0" smtClean="0">
                <a:solidFill>
                  <a:schemeClr val="bg1"/>
                </a:solidFill>
                <a:effectLst/>
              </a:rPr>
              <a:t>	</a:t>
            </a:r>
          </a:p>
          <a:p>
            <a:pPr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 smtClean="0">
                <a:solidFill>
                  <a:schemeClr val="bg1"/>
                </a:solidFill>
                <a:effectLst/>
              </a:rPr>
              <a:t>Disertace:	</a:t>
            </a:r>
            <a:endParaRPr lang="cs-CZ" sz="1800" dirty="0">
              <a:solidFill>
                <a:schemeClr val="bg1"/>
              </a:solidFill>
              <a:effectLst/>
            </a:endParaRPr>
          </a:p>
          <a:p>
            <a:pPr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sz="1800" dirty="0">
                <a:solidFill>
                  <a:schemeClr val="bg1"/>
                </a:solidFill>
                <a:effectLst/>
              </a:rPr>
              <a:t>								</a:t>
            </a:r>
          </a:p>
        </p:txBody>
      </p:sp>
    </p:spTree>
    <p:extLst>
      <p:ext uri="{BB962C8B-B14F-4D97-AF65-F5344CB8AC3E}">
        <p14:creationId xmlns:p14="http://schemas.microsoft.com/office/powerpoint/2010/main" val="108537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auto">
          <a:xfrm>
            <a:off x="338138" y="279400"/>
            <a:ext cx="8461375" cy="1514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Průběh řešení z hlediska plnění cílů a harmonogramu řešení projektu (úspěšnost v dosahování etapových cílů):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334963" y="1560513"/>
            <a:ext cx="85026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10287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cs-CZ" sz="2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Tahoma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34963" y="1859340"/>
            <a:ext cx="869362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609600" eaLnBrk="0" hangingPunct="0">
              <a:spcBef>
                <a:spcPct val="50000"/>
              </a:spcBef>
              <a:tabLst>
                <a:tab pos="1438275" algn="l"/>
              </a:tabLst>
            </a:pPr>
            <a:r>
              <a:rPr lang="cs-CZ" dirty="0">
                <a:effectLst/>
              </a:rPr>
              <a:t>	</a:t>
            </a:r>
            <a:endParaRPr lang="cs-CZ" dirty="0" smtClean="0">
              <a:effectLst/>
            </a:endParaRPr>
          </a:p>
          <a:p>
            <a:pPr algn="l" eaLnBrk="0" hangingPunct="0">
              <a:spcBef>
                <a:spcPct val="50000"/>
              </a:spcBef>
              <a:tabLst>
                <a:tab pos="1438275" algn="l"/>
              </a:tabLst>
            </a:pPr>
            <a:endParaRPr lang="cs-CZ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390618" y="390309"/>
            <a:ext cx="8575828" cy="151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 smtClean="0">
                <a:solidFill>
                  <a:srgbClr val="FFFF00"/>
                </a:solidFill>
                <a:effectLst/>
              </a:rPr>
              <a:t>Odchylky v plnění </a:t>
            </a:r>
            <a:r>
              <a:rPr lang="cs-CZ" sz="2800" dirty="0">
                <a:solidFill>
                  <a:srgbClr val="FFFF00"/>
                </a:solidFill>
                <a:effectLst/>
              </a:rPr>
              <a:t>cílů a harmonogramu řešení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projektu, zdůvodnění, dopad na řešení projektu: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318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66077" y="239388"/>
            <a:ext cx="8482613" cy="995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Plnění 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ukazatelů pro vykazování výsledků projektu (plán/skutečnost/procento splnění):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466077" y="1395084"/>
            <a:ext cx="46991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eaLnBrk="0" hangingPunct="0">
              <a:spcBef>
                <a:spcPct val="50000"/>
              </a:spcBef>
            </a:pPr>
            <a:r>
              <a:rPr lang="cs-CZ" sz="2400" b="0" dirty="0" smtClean="0">
                <a:effectLst/>
              </a:rPr>
              <a:t>Projekty mezinárodní spolupráce:</a:t>
            </a:r>
            <a:endParaRPr lang="cs-CZ" sz="2400" b="0" dirty="0">
              <a:effectLst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66077" y="2709008"/>
            <a:ext cx="4341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0" dirty="0" smtClean="0">
                <a:effectLst/>
              </a:rPr>
              <a:t>Projekty spolupráce s podniky:</a:t>
            </a:r>
            <a:endParaRPr lang="cs-CZ" sz="2400" b="0" dirty="0">
              <a:effectLst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466077" y="4026314"/>
            <a:ext cx="5889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cs-CZ" sz="2400" b="0" dirty="0">
                <a:effectLst/>
              </a:rPr>
              <a:t>Projekty spolupráce s veřejným sektorem:</a:t>
            </a:r>
          </a:p>
        </p:txBody>
      </p:sp>
    </p:spTree>
    <p:extLst>
      <p:ext uri="{BB962C8B-B14F-4D97-AF65-F5344CB8AC3E}">
        <p14:creationId xmlns:p14="http://schemas.microsoft.com/office/powerpoint/2010/main" val="159941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44135" y="258197"/>
            <a:ext cx="8651289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800" dirty="0">
                <a:solidFill>
                  <a:srgbClr val="FFFF00"/>
                </a:solidFill>
                <a:effectLst/>
              </a:rPr>
              <a:t>Plnění ukazatelů pro vykazování výsledků projektu (plán/skutečnost/procento splnění</a:t>
            </a:r>
            <a:r>
              <a:rPr lang="cs-CZ" sz="2800" dirty="0" smtClean="0">
                <a:solidFill>
                  <a:srgbClr val="FFFF00"/>
                </a:solidFill>
                <a:effectLst/>
              </a:rPr>
              <a:t>):</a:t>
            </a:r>
            <a:endParaRPr lang="cs-CZ" sz="2800" dirty="0">
              <a:solidFill>
                <a:srgbClr val="FFFF00"/>
              </a:solidFill>
              <a:effectLst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44135" y="1530905"/>
            <a:ext cx="37658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2400" b="0" dirty="0">
                <a:effectLst/>
              </a:rPr>
              <a:t>Pobyty cizích pracovníků:</a:t>
            </a:r>
          </a:p>
        </p:txBody>
      </p:sp>
      <p:sp>
        <p:nvSpPr>
          <p:cNvPr id="5" name="Obdélník 4"/>
          <p:cNvSpPr/>
          <p:nvPr/>
        </p:nvSpPr>
        <p:spPr>
          <a:xfrm>
            <a:off x="160721" y="2798698"/>
            <a:ext cx="7106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2400" b="0" dirty="0">
                <a:effectLst/>
              </a:rPr>
              <a:t>Pobyty vlastních pracovníků mimo Centrum:</a:t>
            </a:r>
          </a:p>
        </p:txBody>
      </p:sp>
      <p:sp>
        <p:nvSpPr>
          <p:cNvPr id="6" name="Obdélník 5"/>
          <p:cNvSpPr/>
          <p:nvPr/>
        </p:nvSpPr>
        <p:spPr>
          <a:xfrm>
            <a:off x="244135" y="5273854"/>
            <a:ext cx="1123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cs-CZ" sz="2400" b="0" dirty="0">
                <a:effectLst/>
              </a:rPr>
              <a:t>Další:</a:t>
            </a:r>
          </a:p>
        </p:txBody>
      </p:sp>
      <p:sp>
        <p:nvSpPr>
          <p:cNvPr id="7" name="Obdélník 6"/>
          <p:cNvSpPr/>
          <p:nvPr/>
        </p:nvSpPr>
        <p:spPr>
          <a:xfrm>
            <a:off x="160721" y="4006061"/>
            <a:ext cx="24855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eaLnBrk="0" hangingPunct="0">
              <a:spcBef>
                <a:spcPct val="50000"/>
              </a:spcBef>
            </a:pPr>
            <a:r>
              <a:rPr lang="cs-CZ" sz="2400" b="0" dirty="0">
                <a:solidFill>
                  <a:prstClr val="black"/>
                </a:solidFill>
                <a:effectLst/>
              </a:rPr>
              <a:t>Pobyty </a:t>
            </a:r>
            <a:r>
              <a:rPr lang="cs-CZ" sz="2400" b="0" dirty="0" smtClean="0">
                <a:solidFill>
                  <a:prstClr val="black"/>
                </a:solidFill>
                <a:effectLst/>
              </a:rPr>
              <a:t>studentů</a:t>
            </a:r>
            <a:r>
              <a:rPr lang="cs-CZ" sz="2400" b="0" dirty="0">
                <a:solidFill>
                  <a:prstClr val="black"/>
                </a:solidFill>
                <a:effectLst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23810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657734" y="231128"/>
            <a:ext cx="7580744" cy="532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 eaLnBrk="0" hangingPunc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2600" dirty="0" smtClean="0">
                <a:solidFill>
                  <a:srgbClr val="FFFF00"/>
                </a:solidFill>
                <a:effectLst/>
              </a:rPr>
              <a:t>Dosažené </a:t>
            </a:r>
            <a:r>
              <a:rPr lang="cs-CZ" sz="2600" dirty="0">
                <a:solidFill>
                  <a:srgbClr val="FFFF00"/>
                </a:solidFill>
                <a:effectLst/>
              </a:rPr>
              <a:t>výsledky v letech </a:t>
            </a:r>
            <a:r>
              <a:rPr lang="cs-CZ" sz="2600" dirty="0" smtClean="0">
                <a:solidFill>
                  <a:srgbClr val="FFFF00"/>
                </a:solidFill>
                <a:effectLst/>
              </a:rPr>
              <a:t>2014(5) </a:t>
            </a:r>
            <a:r>
              <a:rPr lang="cs-CZ" sz="2600" dirty="0" smtClean="0">
                <a:solidFill>
                  <a:srgbClr val="FFFF00"/>
                </a:solidFill>
                <a:effectLst/>
              </a:rPr>
              <a:t>– </a:t>
            </a:r>
            <a:r>
              <a:rPr lang="cs-CZ" sz="2600" dirty="0" smtClean="0">
                <a:solidFill>
                  <a:srgbClr val="FFFF00"/>
                </a:solidFill>
                <a:effectLst/>
              </a:rPr>
              <a:t>2016:</a:t>
            </a:r>
            <a:endParaRPr lang="cs-CZ" sz="2600" dirty="0">
              <a:solidFill>
                <a:srgbClr val="FFFF00"/>
              </a:solidFill>
              <a:effectLst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273915"/>
              </p:ext>
            </p:extLst>
          </p:nvPr>
        </p:nvGraphicFramePr>
        <p:xfrm>
          <a:off x="518905" y="914146"/>
          <a:ext cx="8101313" cy="5382793"/>
        </p:xfrm>
        <a:graphic>
          <a:graphicData uri="http://schemas.openxmlformats.org/drawingml/2006/table">
            <a:tbl>
              <a:tblPr/>
              <a:tblGrid>
                <a:gridCol w="5033360"/>
                <a:gridCol w="1022651"/>
                <a:gridCol w="1139779"/>
                <a:gridCol w="905523"/>
              </a:tblGrid>
              <a:tr h="64832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Druh výsledku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Plán: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Skutečnost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Prahová hodnota: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 impaktovaných časopisech – typ 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 impaktovaných časopisech – typ II.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 ostatních 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recenzovaných 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časopisech – typ 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 ostatních </a:t>
                      </a:r>
                      <a:r>
                        <a:rPr lang="cs-CZ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recenzovaných </a:t>
                      </a:r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časopisech – typ II.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Knihy/kapitoly v knihách – typ 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Knihy/kapitoly v knihách – typ II.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Články ve sbornících konferencí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Patenty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Prototypy, poloprovozy, technologie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9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54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Celkem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367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Řez">
  <a:themeElements>
    <a:clrScheme name="Řez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Řez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Řez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7908</TotalTime>
  <Words>423</Words>
  <Application>Microsoft Office PowerPoint</Application>
  <PresentationFormat>Předvádění na obrazovce (4:3)</PresentationFormat>
  <Paragraphs>204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Calibri</vt:lpstr>
      <vt:lpstr>Century Gothic</vt:lpstr>
      <vt:lpstr>Tahoma</vt:lpstr>
      <vt:lpstr>Wingdings 3</vt:lpstr>
      <vt:lpstr>Řez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VSCHT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kontrola na místě - presentace</dc:title>
  <dc:creator>VK</dc:creator>
  <cp:lastModifiedBy>Kavan Vít</cp:lastModifiedBy>
  <cp:revision>176</cp:revision>
  <cp:lastPrinted>2012-04-20T07:26:42Z</cp:lastPrinted>
  <dcterms:created xsi:type="dcterms:W3CDTF">2002-03-21T21:09:09Z</dcterms:created>
  <dcterms:modified xsi:type="dcterms:W3CDTF">2017-05-09T12:50:20Z</dcterms:modified>
</cp:coreProperties>
</file>