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347" r:id="rId3"/>
    <p:sldId id="356" r:id="rId4"/>
    <p:sldId id="354" r:id="rId5"/>
    <p:sldId id="371" r:id="rId6"/>
    <p:sldId id="348" r:id="rId7"/>
    <p:sldId id="264" r:id="rId8"/>
    <p:sldId id="365" r:id="rId9"/>
    <p:sldId id="367" r:id="rId10"/>
    <p:sldId id="324" r:id="rId11"/>
    <p:sldId id="326" r:id="rId12"/>
    <p:sldId id="327" r:id="rId13"/>
    <p:sldId id="328" r:id="rId14"/>
    <p:sldId id="259" r:id="rId15"/>
    <p:sldId id="335" r:id="rId16"/>
    <p:sldId id="337" r:id="rId17"/>
    <p:sldId id="340" r:id="rId18"/>
    <p:sldId id="339" r:id="rId19"/>
    <p:sldId id="355" r:id="rId20"/>
    <p:sldId id="369" r:id="rId21"/>
    <p:sldId id="370" r:id="rId22"/>
    <p:sldId id="352" r:id="rId23"/>
    <p:sldId id="311" r:id="rId24"/>
  </p:sldIdLst>
  <p:sldSz cx="12192000" cy="6858000"/>
  <p:notesSz cx="6735763" cy="9799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3503" autoAdjust="0"/>
  </p:normalViewPr>
  <p:slideViewPr>
    <p:cSldViewPr snapToGrid="0">
      <p:cViewPr varScale="1">
        <p:scale>
          <a:sx n="104" d="100"/>
          <a:sy n="104" d="100"/>
        </p:scale>
        <p:origin x="73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16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16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A965F3-BDF5-47BC-9270-634941D18FB8}" type="datetimeFigureOut">
              <a:rPr lang="cs-CZ" smtClean="0"/>
              <a:t>15.02.2018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307956"/>
            <a:ext cx="2918831" cy="4916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15373" y="9307956"/>
            <a:ext cx="2918831" cy="4916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FAC349-3E35-4A7D-8B09-5EF31CE1E3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80556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16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16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759A6C-318E-4CCC-9AAC-B4311D49C64F}" type="datetimeFigureOut">
              <a:rPr lang="cs-CZ" smtClean="0"/>
              <a:t>15.02.2018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8625" y="1225550"/>
            <a:ext cx="5878513" cy="33067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3577" y="4716076"/>
            <a:ext cx="5388610" cy="385860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07956"/>
            <a:ext cx="2918831" cy="4916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15373" y="9307956"/>
            <a:ext cx="2918831" cy="4916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EDF2BC-5031-4348-AEF6-7D8391D819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6291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dirty="0" smtClean="0"/>
              <a:t>COST </a:t>
            </a:r>
            <a:r>
              <a:rPr lang="en-GB" b="1" noProof="0" dirty="0" smtClean="0"/>
              <a:t>action</a:t>
            </a:r>
            <a:r>
              <a:rPr lang="cs-CZ" b="1" dirty="0" smtClean="0"/>
              <a:t>:</a:t>
            </a:r>
            <a:r>
              <a:rPr lang="cs-CZ" b="1" baseline="0" dirty="0" smtClean="0"/>
              <a:t> </a:t>
            </a:r>
            <a:r>
              <a:rPr lang="cs-CZ" b="1" dirty="0" smtClean="0"/>
              <a:t>EXIL</a:t>
            </a:r>
            <a:r>
              <a:rPr lang="cs-CZ" dirty="0" smtClean="0"/>
              <a:t> = </a:t>
            </a:r>
            <a:r>
              <a:rPr lang="en-GB" noProof="0" dirty="0" smtClean="0"/>
              <a:t>European network for Exchange of knowledge about Ionic</a:t>
            </a:r>
            <a:r>
              <a:rPr lang="cs-CZ" noProof="0" dirty="0" smtClean="0"/>
              <a:t> </a:t>
            </a:r>
            <a:r>
              <a:rPr lang="en-GB" noProof="0" dirty="0" smtClean="0"/>
              <a:t>Liquids</a:t>
            </a:r>
            <a:endParaRPr lang="en-GB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DF2BC-5031-4348-AEF6-7D8391D81905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2810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+ </a:t>
            </a:r>
            <a:r>
              <a:rPr lang="en-GB" noProof="0" dirty="0" smtClean="0"/>
              <a:t>my post-doctoral internship at ITM (Institute of Membrane Technology, Calabria, Italy)</a:t>
            </a:r>
            <a:endParaRPr lang="en-GB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DF2BC-5031-4348-AEF6-7D8391D81905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30059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 smtClean="0"/>
              <a:t>Rapid growth of interest in the last decade</a:t>
            </a:r>
            <a:endParaRPr lang="cs-CZ" sz="120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 smtClean="0"/>
              <a:t>Unique properties influenced their potential and current applications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DF2BC-5031-4348-AEF6-7D8391D81905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96418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Filling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porous</a:t>
            </a:r>
            <a:r>
              <a:rPr lang="cs-CZ" dirty="0" smtClean="0"/>
              <a:t> support</a:t>
            </a:r>
          </a:p>
          <a:p>
            <a:endParaRPr lang="cs-CZ" dirty="0" smtClean="0"/>
          </a:p>
          <a:p>
            <a:r>
              <a:rPr lang="cs-CZ" dirty="0" err="1" smtClean="0"/>
              <a:t>Coating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surface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porous</a:t>
            </a:r>
            <a:r>
              <a:rPr lang="cs-CZ" dirty="0" smtClean="0"/>
              <a:t> support</a:t>
            </a:r>
          </a:p>
          <a:p>
            <a:r>
              <a:rPr lang="cs-CZ" dirty="0" err="1" smtClean="0"/>
              <a:t>Silicone</a:t>
            </a:r>
            <a:r>
              <a:rPr lang="cs-CZ" dirty="0" smtClean="0"/>
              <a:t> </a:t>
            </a:r>
            <a:r>
              <a:rPr lang="cs-CZ" dirty="0" err="1" smtClean="0"/>
              <a:t>coating</a:t>
            </a:r>
            <a:r>
              <a:rPr lang="cs-CZ" dirty="0" smtClean="0"/>
              <a:t> …</a:t>
            </a:r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dirty="0" err="1" smtClean="0"/>
              <a:t>Mixing</a:t>
            </a:r>
            <a:r>
              <a:rPr lang="cs-CZ" dirty="0" smtClean="0"/>
              <a:t> IL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an</a:t>
            </a:r>
            <a:r>
              <a:rPr lang="cs-CZ" dirty="0" smtClean="0"/>
              <a:t> </a:t>
            </a:r>
            <a:r>
              <a:rPr lang="cs-CZ" dirty="0" err="1" smtClean="0"/>
              <a:t>apropriate</a:t>
            </a:r>
            <a:r>
              <a:rPr lang="cs-CZ" dirty="0" smtClean="0"/>
              <a:t> polymer and </a:t>
            </a:r>
            <a:r>
              <a:rPr lang="cs-CZ" dirty="0" err="1" smtClean="0"/>
              <a:t>evaporating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solvent</a:t>
            </a:r>
            <a:r>
              <a:rPr lang="cs-CZ" dirty="0" smtClean="0"/>
              <a:t> on </a:t>
            </a:r>
            <a:r>
              <a:rPr lang="cs-CZ" dirty="0" err="1" smtClean="0"/>
              <a:t>Petri</a:t>
            </a:r>
            <a:r>
              <a:rPr lang="cs-CZ" dirty="0" smtClean="0"/>
              <a:t> </a:t>
            </a:r>
            <a:r>
              <a:rPr lang="cs-CZ" dirty="0" err="1" smtClean="0"/>
              <a:t>dish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Casting </a:t>
            </a:r>
            <a:r>
              <a:rPr lang="cs-CZ" dirty="0" err="1" smtClean="0"/>
              <a:t>knife</a:t>
            </a:r>
            <a:r>
              <a:rPr lang="cs-CZ" dirty="0" smtClean="0"/>
              <a:t> (polymer + IL)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DF2BC-5031-4348-AEF6-7D8391D81905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92485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r>
              <a:rPr lang="en-GB" noProof="0" dirty="0" smtClean="0"/>
              <a:t>… adding of IL can be the right key for the improvement of transport</a:t>
            </a:r>
            <a:r>
              <a:rPr lang="en-GB" baseline="0" noProof="0" dirty="0" smtClean="0"/>
              <a:t> and separation properties ….</a:t>
            </a:r>
            <a:r>
              <a:rPr lang="cs-CZ" baseline="0" noProof="0" dirty="0" smtClean="0"/>
              <a:t> </a:t>
            </a:r>
            <a:r>
              <a:rPr lang="en-GB" baseline="0" noProof="0" dirty="0" smtClean="0"/>
              <a:t>However, we have to find the right key and such a task is not easy!</a:t>
            </a:r>
            <a:endParaRPr lang="en-GB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DF2BC-5031-4348-AEF6-7D8391D81905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59908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[</a:t>
            </a:r>
            <a:r>
              <a:rPr lang="cs-CZ" dirty="0" err="1" smtClean="0"/>
              <a:t>in:džínies</a:t>
            </a:r>
            <a:r>
              <a:rPr lang="en-GB" dirty="0" smtClean="0"/>
              <a:t>]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DF2BC-5031-4348-AEF6-7D8391D81905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72893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9093A-4BF8-4A2D-BED2-E0F494B5DDC2}" type="datetime1">
              <a:rPr lang="cs-CZ" smtClean="0"/>
              <a:t>15.02.2018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E4E64-BFB4-459A-9CF2-3CFEA177A7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7799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14FF1-9174-48E5-9173-7114951B10A3}" type="datetime1">
              <a:rPr lang="cs-CZ" smtClean="0"/>
              <a:t>15.02.2018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E4E64-BFB4-459A-9CF2-3CFEA177A7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099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8E301-A314-4DB7-94B2-034327EDCDCB}" type="datetime1">
              <a:rPr lang="cs-CZ" smtClean="0"/>
              <a:t>15.02.2018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E4E64-BFB4-459A-9CF2-3CFEA177A7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5441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05B3D-89B5-4F18-945B-14FEC40AA20F}" type="datetime1">
              <a:rPr lang="cs-CZ" smtClean="0"/>
              <a:t>15.02.2018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E4E64-BFB4-459A-9CF2-3CFEA177A7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6165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B17B8-3140-4C4E-90F5-C4993D6EE292}" type="datetime1">
              <a:rPr lang="cs-CZ" smtClean="0"/>
              <a:t>15.02.2018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E4E64-BFB4-459A-9CF2-3CFEA177A7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7232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F0EB6-7795-4BF3-8127-255398D3F08B}" type="datetime1">
              <a:rPr lang="cs-CZ" smtClean="0"/>
              <a:t>15.02.2018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E4E64-BFB4-459A-9CF2-3CFEA177A7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8883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23EBF-321E-44B6-BA54-D3E028506CE2}" type="datetime1">
              <a:rPr lang="cs-CZ" smtClean="0"/>
              <a:t>15.02.2018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E4E64-BFB4-459A-9CF2-3CFEA177A7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0911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65F1A-609C-4B6F-85CD-52E52AB3587A}" type="datetime1">
              <a:rPr lang="cs-CZ" smtClean="0"/>
              <a:t>15.02.2018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E4E64-BFB4-459A-9CF2-3CFEA177A7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4705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C6A49-C3F7-48FC-B81E-A1DE100F7789}" type="datetime1">
              <a:rPr lang="cs-CZ" smtClean="0"/>
              <a:t>15.02.2018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E4E64-BFB4-459A-9CF2-3CFEA177A7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9493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1999D-F91A-4C82-A5D8-7FB88544B474}" type="datetime1">
              <a:rPr lang="cs-CZ" smtClean="0"/>
              <a:t>15.02.2018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E4E64-BFB4-459A-9CF2-3CFEA177A7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1509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DB3DC-1FE3-4513-BB71-F6711980EA51}" type="datetime1">
              <a:rPr lang="cs-CZ" smtClean="0"/>
              <a:t>15.02.2018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E4E64-BFB4-459A-9CF2-3CFEA177A7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4399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9A504-9C28-48B7-ACB5-77438B456DD9}" type="datetime1">
              <a:rPr lang="cs-CZ" smtClean="0"/>
              <a:t>15.02.2018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E4E64-BFB4-459A-9CF2-3CFEA177A7E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2195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vlast.cz/soubory/nahrane/pivo-vlajka.jpg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g"/><Relationship Id="rId9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5.jpeg"/><Relationship Id="rId4" Type="http://schemas.openxmlformats.org/officeDocument/2006/relationships/image" Target="../media/image14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88000" y="971550"/>
            <a:ext cx="11013450" cy="3114675"/>
          </a:xfrm>
        </p:spPr>
        <p:txBody>
          <a:bodyPr>
            <a:normAutofit fontScale="90000"/>
          </a:bodyPr>
          <a:lstStyle/>
          <a:p>
            <a:r>
              <a:rPr lang="en-GB" sz="4400" dirty="0" smtClean="0">
                <a:latin typeface="Comic Sans MS" panose="030F0702030302020204" pitchFamily="66" charset="0"/>
              </a:rPr>
              <a:t>Supported </a:t>
            </a:r>
            <a:r>
              <a:rPr lang="en-GB" sz="4400" dirty="0" smtClean="0">
                <a:solidFill>
                  <a:srgbClr val="0099FF"/>
                </a:solidFill>
                <a:latin typeface="Comic Sans MS" panose="030F0702030302020204" pitchFamily="66" charset="0"/>
              </a:rPr>
              <a:t>ionic liquid </a:t>
            </a:r>
            <a:r>
              <a:rPr lang="en-GB" sz="4400" dirty="0" smtClean="0">
                <a:latin typeface="Comic Sans MS" panose="030F0702030302020204" pitchFamily="66" charset="0"/>
              </a:rPr>
              <a:t>membranes for selective separation of volatile organic vapour and pollutants from gas stream</a:t>
            </a:r>
            <a:r>
              <a:rPr lang="cs-CZ" sz="4000" dirty="0" smtClean="0">
                <a:latin typeface="Comic Sans MS" panose="030F0702030302020204" pitchFamily="66" charset="0"/>
              </a:rPr>
              <a:t/>
            </a:r>
            <a:br>
              <a:rPr lang="cs-CZ" sz="4000" dirty="0" smtClean="0">
                <a:latin typeface="Comic Sans MS" panose="030F0702030302020204" pitchFamily="66" charset="0"/>
              </a:rPr>
            </a:br>
            <a:r>
              <a:rPr lang="cs-CZ" sz="4000" dirty="0" smtClean="0">
                <a:latin typeface="Comic Sans MS" panose="030F0702030302020204" pitchFamily="66" charset="0"/>
              </a:rPr>
              <a:t/>
            </a:r>
            <a:br>
              <a:rPr lang="cs-CZ" sz="4000" dirty="0" smtClean="0">
                <a:latin typeface="Comic Sans MS" panose="030F0702030302020204" pitchFamily="66" charset="0"/>
              </a:rPr>
            </a:br>
            <a:r>
              <a:rPr lang="cs-CZ" sz="1900" dirty="0" smtClean="0">
                <a:latin typeface="Comic Sans MS" panose="030F0702030302020204" pitchFamily="66" charset="0"/>
              </a:rPr>
              <a:t> </a:t>
            </a:r>
            <a:r>
              <a:rPr lang="cs-CZ" sz="4000" dirty="0" smtClean="0">
                <a:latin typeface="Comic Sans MS" panose="030F0702030302020204" pitchFamily="66" charset="0"/>
              </a:rPr>
              <a:t/>
            </a:r>
            <a:br>
              <a:rPr lang="cs-CZ" sz="4000" dirty="0" smtClean="0">
                <a:latin typeface="Comic Sans MS" panose="030F0702030302020204" pitchFamily="66" charset="0"/>
              </a:rPr>
            </a:br>
            <a:r>
              <a:rPr lang="cs-CZ" sz="4000" dirty="0" smtClean="0">
                <a:solidFill>
                  <a:srgbClr val="0099FF"/>
                </a:solidFill>
                <a:latin typeface="Comic Sans MS" panose="030F0702030302020204" pitchFamily="66" charset="0"/>
              </a:rPr>
              <a:t>LD14094 </a:t>
            </a:r>
            <a:r>
              <a:rPr lang="cs-CZ" sz="4000" dirty="0">
                <a:solidFill>
                  <a:srgbClr val="0099FF"/>
                </a:solidFill>
                <a:latin typeface="Comic Sans MS" panose="030F0702030302020204" pitchFamily="66" charset="0"/>
              </a:rPr>
              <a:t>(</a:t>
            </a:r>
            <a:r>
              <a:rPr lang="cs-CZ" sz="4000" dirty="0" smtClean="0">
                <a:solidFill>
                  <a:srgbClr val="0099FF"/>
                </a:solidFill>
                <a:latin typeface="Comic Sans MS" panose="030F0702030302020204" pitchFamily="66" charset="0"/>
              </a:rPr>
              <a:t>04/2014–04/2017)</a:t>
            </a:r>
            <a:endParaRPr lang="en-GB" sz="4000" dirty="0">
              <a:solidFill>
                <a:srgbClr val="0099FF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85925" y="4619625"/>
            <a:ext cx="9915525" cy="20574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3000" b="1" dirty="0" smtClean="0">
                <a:solidFill>
                  <a:srgbClr val="0099FF"/>
                </a:solidFill>
                <a:latin typeface="Comic Sans MS" panose="030F0702030302020204" pitchFamily="66" charset="0"/>
              </a:rPr>
              <a:t>Zuzana Petrusová (Sedláková)</a:t>
            </a:r>
          </a:p>
          <a:p>
            <a:pPr>
              <a:lnSpc>
                <a:spcPct val="150000"/>
              </a:lnSpc>
            </a:pPr>
            <a:r>
              <a:rPr lang="en-US" sz="1700" b="1" dirty="0" smtClean="0">
                <a:latin typeface="Comic Sans MS" panose="030F0702030302020204" pitchFamily="66" charset="0"/>
              </a:rPr>
              <a:t>Membrane Separation Group</a:t>
            </a:r>
            <a:r>
              <a:rPr lang="cs-CZ" sz="1700" b="1" dirty="0" smtClean="0">
                <a:latin typeface="Comic Sans MS" panose="030F0702030302020204" pitchFamily="66" charset="0"/>
              </a:rPr>
              <a:t> (leader Dr. Pavel Izák)</a:t>
            </a:r>
            <a:r>
              <a:rPr lang="en-US" sz="1700" b="1" dirty="0" smtClean="0">
                <a:latin typeface="Comic Sans MS" panose="030F0702030302020204" pitchFamily="66" charset="0"/>
              </a:rPr>
              <a:t/>
            </a:r>
            <a:br>
              <a:rPr lang="en-US" sz="1700" b="1" dirty="0" smtClean="0">
                <a:latin typeface="Comic Sans MS" panose="030F0702030302020204" pitchFamily="66" charset="0"/>
              </a:rPr>
            </a:br>
            <a:r>
              <a:rPr lang="en-US" sz="1700" b="1" dirty="0" smtClean="0">
                <a:latin typeface="Comic Sans MS" panose="030F0702030302020204" pitchFamily="66" charset="0"/>
              </a:rPr>
              <a:t>at Institute of Chemical Process Fundamentals </a:t>
            </a:r>
            <a:r>
              <a:rPr lang="cs-CZ" sz="1700" b="1" dirty="0" smtClean="0">
                <a:latin typeface="Comic Sans MS" panose="030F0702030302020204" pitchFamily="66" charset="0"/>
              </a:rPr>
              <a:t>o</a:t>
            </a:r>
            <a:r>
              <a:rPr lang="en-US" sz="1700" b="1" dirty="0" smtClean="0">
                <a:latin typeface="Comic Sans MS" panose="030F0702030302020204" pitchFamily="66" charset="0"/>
              </a:rPr>
              <a:t>f</a:t>
            </a:r>
            <a:r>
              <a:rPr lang="cs-CZ" sz="1700" b="1" dirty="0" smtClean="0">
                <a:latin typeface="Comic Sans MS" panose="030F0702030302020204" pitchFamily="66" charset="0"/>
              </a:rPr>
              <a:t> </a:t>
            </a:r>
            <a:r>
              <a:rPr lang="en-GB" sz="1700" b="1" dirty="0" smtClean="0">
                <a:latin typeface="Comic Sans MS" panose="030F0702030302020204" pitchFamily="66" charset="0"/>
              </a:rPr>
              <a:t>the</a:t>
            </a:r>
            <a:r>
              <a:rPr lang="cs-CZ" sz="1700" b="1" dirty="0" smtClean="0">
                <a:latin typeface="Comic Sans MS" panose="030F0702030302020204" pitchFamily="66" charset="0"/>
              </a:rPr>
              <a:t> Czech </a:t>
            </a:r>
            <a:r>
              <a:rPr lang="en-GB" sz="1700" b="1" dirty="0" smtClean="0">
                <a:latin typeface="Comic Sans MS" panose="030F0702030302020204" pitchFamily="66" charset="0"/>
              </a:rPr>
              <a:t>Academy</a:t>
            </a:r>
            <a:r>
              <a:rPr lang="cs-CZ" sz="1700" b="1" dirty="0" smtClean="0">
                <a:latin typeface="Comic Sans MS" panose="030F0702030302020204" pitchFamily="66" charset="0"/>
              </a:rPr>
              <a:t> </a:t>
            </a:r>
            <a:r>
              <a:rPr lang="en-GB" sz="1700" b="1" dirty="0" smtClean="0">
                <a:latin typeface="Comic Sans MS" panose="030F0702030302020204" pitchFamily="66" charset="0"/>
              </a:rPr>
              <a:t>of</a:t>
            </a:r>
            <a:r>
              <a:rPr lang="cs-CZ" sz="1700" b="1" dirty="0" smtClean="0">
                <a:latin typeface="Comic Sans MS" panose="030F0702030302020204" pitchFamily="66" charset="0"/>
              </a:rPr>
              <a:t> </a:t>
            </a:r>
            <a:r>
              <a:rPr lang="en-GB" sz="1700" b="1" dirty="0" smtClean="0">
                <a:latin typeface="Comic Sans MS" panose="030F0702030302020204" pitchFamily="66" charset="0"/>
              </a:rPr>
              <a:t>Sciences</a:t>
            </a:r>
            <a:r>
              <a:rPr lang="en-US" sz="1700" b="1" dirty="0" smtClean="0">
                <a:latin typeface="Comic Sans MS" panose="030F0702030302020204" pitchFamily="66" charset="0"/>
              </a:rPr>
              <a:t>, </a:t>
            </a:r>
            <a:r>
              <a:rPr lang="en-US" sz="1700" b="1" dirty="0" err="1" smtClean="0">
                <a:latin typeface="Comic Sans MS" panose="030F0702030302020204" pitchFamily="66" charset="0"/>
              </a:rPr>
              <a:t>v.v.i</a:t>
            </a:r>
            <a:r>
              <a:rPr lang="en-US" sz="1700" b="1" dirty="0" smtClean="0">
                <a:latin typeface="Comic Sans MS" panose="030F0702030302020204" pitchFamily="66" charset="0"/>
              </a:rPr>
              <a:t>.</a:t>
            </a:r>
            <a:endParaRPr lang="cs-CZ" sz="1700" dirty="0">
              <a:latin typeface="Comic Sans MS" panose="030F0702030302020204" pitchFamily="66" charset="0"/>
            </a:endParaRPr>
          </a:p>
        </p:txBody>
      </p:sp>
      <p:pic>
        <p:nvPicPr>
          <p:cNvPr id="4" name="Picture 2" descr="Q:\_uchp\graficky manual\logomanual UCHP\013 LOGA png eps\eps\loga na bilem pozadi\loga_54_1.pn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643"/>
          <a:stretch/>
        </p:blipFill>
        <p:spPr bwMode="auto">
          <a:xfrm>
            <a:off x="634180" y="5018466"/>
            <a:ext cx="936000" cy="1051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bdélník 7"/>
          <p:cNvSpPr/>
          <p:nvPr/>
        </p:nvSpPr>
        <p:spPr>
          <a:xfrm>
            <a:off x="3490189" y="6488668"/>
            <a:ext cx="63069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99FF"/>
                </a:solidFill>
                <a:latin typeface="Verdana" panose="020B0604030504040204" pitchFamily="34" charset="0"/>
              </a:rPr>
              <a:t>COST </a:t>
            </a:r>
            <a:r>
              <a:rPr lang="en-US" b="1" dirty="0">
                <a:solidFill>
                  <a:srgbClr val="0099FF"/>
                </a:solidFill>
                <a:latin typeface="Verdana" panose="020B0604030504040204" pitchFamily="34" charset="0"/>
              </a:rPr>
              <a:t>INFORMATION DAY in the Czech Republic </a:t>
            </a:r>
            <a:endParaRPr lang="cs-CZ" dirty="0">
              <a:solidFill>
                <a:srgbClr val="0099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191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E4E64-BFB4-459A-9CF2-3CFEA177A7E6}" type="slidenum">
              <a:rPr lang="cs-CZ" smtClean="0"/>
              <a:t>10</a:t>
            </a:fld>
            <a:endParaRPr lang="cs-CZ" dirty="0"/>
          </a:p>
        </p:txBody>
      </p:sp>
      <p:sp>
        <p:nvSpPr>
          <p:cNvPr id="10" name="Nadpis 1"/>
          <p:cNvSpPr txBox="1">
            <a:spLocks/>
          </p:cNvSpPr>
          <p:nvPr/>
        </p:nvSpPr>
        <p:spPr>
          <a:xfrm>
            <a:off x="277761" y="365125"/>
            <a:ext cx="11609439" cy="7778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400" dirty="0"/>
              <a:t>Biogas</a:t>
            </a:r>
            <a:r>
              <a:rPr lang="cs-CZ" sz="4400" dirty="0"/>
              <a:t> as a</a:t>
            </a:r>
            <a:r>
              <a:rPr lang="en-GB" sz="4400" dirty="0"/>
              <a:t> source of </a:t>
            </a:r>
            <a:r>
              <a:rPr lang="en-GB" sz="4400" dirty="0" smtClean="0"/>
              <a:t>ecological</a:t>
            </a:r>
            <a:r>
              <a:rPr lang="cs-CZ" sz="4400" dirty="0" smtClean="0"/>
              <a:t> </a:t>
            </a:r>
            <a:r>
              <a:rPr lang="en-GB" sz="4400" dirty="0" smtClean="0"/>
              <a:t>energy</a:t>
            </a:r>
            <a:endParaRPr lang="en-GB" sz="4400" dirty="0"/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1" t="15969" r="2339"/>
          <a:stretch/>
        </p:blipFill>
        <p:spPr>
          <a:xfrm>
            <a:off x="277761" y="1443224"/>
            <a:ext cx="7524000" cy="4612902"/>
          </a:xfrm>
          <a:prstGeom prst="rect">
            <a:avLst/>
          </a:prstGeom>
        </p:spPr>
      </p:pic>
      <p:sp>
        <p:nvSpPr>
          <p:cNvPr id="12" name="TextovéPole 11"/>
          <p:cNvSpPr txBox="1"/>
          <p:nvPr/>
        </p:nvSpPr>
        <p:spPr>
          <a:xfrm>
            <a:off x="8503704" y="6439327"/>
            <a:ext cx="1858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Google</a:t>
            </a: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 pictures</a:t>
            </a:r>
            <a:endParaRPr lang="en-GB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277761" y="6418134"/>
            <a:ext cx="67867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Biogas rises during anaerobic digestion of animal and vegetable waste. </a:t>
            </a:r>
            <a:endParaRPr lang="cs-CZ" dirty="0"/>
          </a:p>
        </p:txBody>
      </p:sp>
      <p:sp>
        <p:nvSpPr>
          <p:cNvPr id="2" name="Obdélník 1"/>
          <p:cNvSpPr/>
          <p:nvPr/>
        </p:nvSpPr>
        <p:spPr>
          <a:xfrm>
            <a:off x="8077200" y="1611779"/>
            <a:ext cx="38100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</a:rPr>
              <a:t>G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aseous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mixture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contains mostly 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</a:rPr>
              <a:t>CH</a:t>
            </a:r>
            <a:r>
              <a:rPr lang="cs-CZ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4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</a:rPr>
              <a:t>CO</a:t>
            </a:r>
            <a:r>
              <a:rPr lang="cs-CZ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cs-CZ" baseline="-250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cs-CZ" baseline="-250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cs-CZ" baseline="-25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</a:rPr>
              <a:t>O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ther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components like 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</a:rPr>
              <a:t>H</a:t>
            </a:r>
            <a:r>
              <a:rPr lang="cs-CZ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</a:rPr>
              <a:t>S, NH</a:t>
            </a:r>
            <a:r>
              <a:rPr lang="cs-CZ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3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or siloxanes are present in trace concentrations</a:t>
            </a:r>
            <a:endParaRPr lang="cs-CZ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cs-CZ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cs-CZ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cs-CZ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E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xact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composition of biogas depends on its origin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cs-CZ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1009650" lvl="1" indent="-285750" algn="just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se</a:t>
            </a:r>
            <a:r>
              <a:rPr lang="cs-CZ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w</a:t>
            </a:r>
            <a:r>
              <a:rPr lang="en-GB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age digester</a:t>
            </a:r>
            <a:endParaRPr lang="cs-CZ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1009650" lvl="1" indent="-285750" algn="just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f</a:t>
            </a:r>
            <a:r>
              <a:rPr lang="en-GB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arm biogas plant</a:t>
            </a:r>
            <a:endParaRPr lang="cs-CZ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1009650" lvl="1" indent="-285750" algn="just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landfill</a:t>
            </a:r>
            <a:endParaRPr lang="cs-CZ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66700" algn="just"/>
            <a:r>
              <a:rPr lang="cs-CZ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and </a:t>
            </a:r>
            <a:r>
              <a:rPr lang="en-GB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can</a:t>
            </a:r>
            <a:r>
              <a:rPr lang="cs-CZ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</a:rPr>
              <a:t>vary </a:t>
            </a: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</a:rPr>
              <a:t>at different season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</a:rPr>
              <a:t>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9264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E4E64-BFB4-459A-9CF2-3CFEA177A7E6}" type="slidenum">
              <a:rPr lang="cs-CZ" smtClean="0"/>
              <a:t>11</a:t>
            </a:fld>
            <a:endParaRPr lang="cs-CZ" dirty="0"/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188259" y="365125"/>
            <a:ext cx="11793070" cy="7778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cs-CZ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Biogas upgrading </a:t>
            </a:r>
            <a:r>
              <a:rPr lang="en-GB" dirty="0"/>
              <a:t>process</a:t>
            </a:r>
            <a:r>
              <a:rPr lang="cs-CZ" dirty="0"/>
              <a:t>es</a:t>
            </a:r>
          </a:p>
        </p:txBody>
      </p:sp>
      <p:sp>
        <p:nvSpPr>
          <p:cNvPr id="10" name="Obdélník 9"/>
          <p:cNvSpPr/>
          <p:nvPr/>
        </p:nvSpPr>
        <p:spPr>
          <a:xfrm>
            <a:off x="1974408" y="1545769"/>
            <a:ext cx="8057536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q"/>
            </a:pPr>
            <a:r>
              <a:rPr lang="cs-CZ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D</a:t>
            </a:r>
            <a:r>
              <a:rPr lang="en-US" sz="2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rying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– water vapor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removal</a:t>
            </a:r>
            <a:r>
              <a:rPr lang="cs-CZ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</a:p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q"/>
            </a:pPr>
            <a:r>
              <a:rPr lang="cs-CZ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D</a:t>
            </a:r>
            <a:r>
              <a:rPr lang="en-GB" sz="2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esulfurization</a:t>
            </a:r>
            <a:endParaRPr lang="cs-CZ" sz="2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q"/>
            </a:pPr>
            <a:r>
              <a:rPr lang="cs-CZ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R</a:t>
            </a:r>
            <a:r>
              <a:rPr lang="en-GB" sz="2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emoval</a:t>
            </a:r>
            <a:r>
              <a:rPr lang="en-GB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of other trace compounds (ammonia and siloxanes</a:t>
            </a:r>
            <a:r>
              <a:rPr lang="cs-CZ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</a:p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q"/>
            </a:pPr>
            <a:r>
              <a:rPr lang="cs-CZ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C</a:t>
            </a:r>
            <a:r>
              <a:rPr lang="en-GB" sz="2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arbon</a:t>
            </a:r>
            <a:r>
              <a:rPr lang="cs-CZ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dioxide </a:t>
            </a:r>
            <a:r>
              <a:rPr lang="en-GB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removal</a:t>
            </a:r>
            <a:endParaRPr lang="cs-CZ" sz="2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800100" lvl="1" indent="-342900">
              <a:spcAft>
                <a:spcPts val="1800"/>
              </a:spcAft>
              <a:buFont typeface="Wingdings" panose="05000000000000000000" pitchFamily="2" charset="2"/>
              <a:buChar char="q"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Absorption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(water scrubbing,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ammines)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spcAft>
                <a:spcPts val="1800"/>
              </a:spcAft>
              <a:buFont typeface="Wingdings" panose="05000000000000000000" pitchFamily="2" charset="2"/>
              <a:buChar char="q"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Adsorption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porous solids – zeolites or active carbon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800100" lvl="1" indent="-342900">
              <a:spcAft>
                <a:spcPts val="1800"/>
              </a:spcAft>
              <a:buFont typeface="Wingdings" panose="05000000000000000000" pitchFamily="2" charset="2"/>
              <a:buChar char="q"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Cryogenic separation</a:t>
            </a:r>
            <a:endParaRPr lang="cs-CZ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spcAft>
                <a:spcPts val="1800"/>
              </a:spcAft>
              <a:buFont typeface="Wingdings" panose="05000000000000000000" pitchFamily="2" charset="2"/>
              <a:buChar char="q"/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>
                <a:solidFill>
                  <a:srgbClr val="00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Membranes </a:t>
            </a:r>
            <a:r>
              <a:rPr lang="en-GB" sz="2400" dirty="0" smtClean="0">
                <a:solidFill>
                  <a:srgbClr val="00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separation</a:t>
            </a:r>
            <a:endParaRPr lang="en-GB" sz="2400" dirty="0">
              <a:solidFill>
                <a:srgbClr val="0099FF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69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E4E64-BFB4-459A-9CF2-3CFEA177A7E6}" type="slidenum">
              <a:rPr lang="cs-CZ" smtClean="0"/>
              <a:t>12</a:t>
            </a:fld>
            <a:endParaRPr lang="cs-CZ" dirty="0"/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838199" y="365125"/>
            <a:ext cx="10606549" cy="7778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400" dirty="0" smtClean="0"/>
              <a:t>M</a:t>
            </a:r>
            <a:r>
              <a:rPr lang="en-GB" sz="4400" dirty="0" err="1" smtClean="0"/>
              <a:t>embrane</a:t>
            </a:r>
            <a:r>
              <a:rPr lang="en-GB" sz="4400" dirty="0" smtClean="0"/>
              <a:t> separation</a:t>
            </a:r>
            <a:endParaRPr lang="en-GB" sz="4400" dirty="0"/>
          </a:p>
        </p:txBody>
      </p:sp>
      <p:sp>
        <p:nvSpPr>
          <p:cNvPr id="12" name="Obdélník 11"/>
          <p:cNvSpPr/>
          <p:nvPr/>
        </p:nvSpPr>
        <p:spPr>
          <a:xfrm>
            <a:off x="366367" y="1975222"/>
            <a:ext cx="51577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q"/>
            </a:pP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E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nergy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savings</a:t>
            </a:r>
          </a:p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q"/>
            </a:pP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E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nvironmental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friendliness</a:t>
            </a:r>
          </a:p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q"/>
            </a:pP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E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asy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handling</a:t>
            </a:r>
          </a:p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q"/>
            </a:pP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C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ontinuous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process</a:t>
            </a:r>
          </a:p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q"/>
            </a:pP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C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ompact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design and small footprint</a:t>
            </a:r>
            <a:endParaRPr lang="en-GB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6939115" y="1744390"/>
            <a:ext cx="4262194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q"/>
            </a:pP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polyimides (PI)</a:t>
            </a:r>
          </a:p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q"/>
            </a:pP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facilitated transport membranes</a:t>
            </a:r>
          </a:p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q"/>
            </a:pP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mixed matrix membranes (MMMs)</a:t>
            </a:r>
          </a:p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q"/>
            </a:pP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carbon molecular sieves (CMS)</a:t>
            </a:r>
          </a:p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q"/>
            </a:pP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polyethyleneoxide (PEO)</a:t>
            </a:r>
          </a:p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q"/>
            </a:pPr>
            <a:r>
              <a:rPr lang="en-GB" sz="2000" dirty="0" smtClean="0">
                <a:solidFill>
                  <a:srgbClr val="00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liquid membranes (LMs)</a:t>
            </a:r>
            <a:endParaRPr lang="en-GB" sz="2000" dirty="0">
              <a:solidFill>
                <a:srgbClr val="0099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Obdélník 13"/>
          <p:cNvSpPr/>
          <p:nvPr/>
        </p:nvSpPr>
        <p:spPr>
          <a:xfrm>
            <a:off x="180009" y="6033184"/>
            <a:ext cx="86616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dirty="0" smtClean="0"/>
              <a:t>A. </a:t>
            </a:r>
            <a:r>
              <a:rPr lang="cs-CZ" dirty="0" err="1" smtClean="0"/>
              <a:t>Brunetti</a:t>
            </a:r>
            <a:r>
              <a:rPr lang="cs-CZ" dirty="0"/>
              <a:t>, </a:t>
            </a:r>
            <a:r>
              <a:rPr lang="cs-CZ" dirty="0" smtClean="0"/>
              <a:t>F. </a:t>
            </a:r>
            <a:r>
              <a:rPr lang="cs-CZ" dirty="0" err="1"/>
              <a:t>Scura</a:t>
            </a:r>
            <a:r>
              <a:rPr lang="cs-CZ" dirty="0"/>
              <a:t>, </a:t>
            </a:r>
            <a:r>
              <a:rPr lang="cs-CZ" dirty="0" smtClean="0"/>
              <a:t>G. </a:t>
            </a:r>
            <a:r>
              <a:rPr lang="cs-CZ" dirty="0" err="1"/>
              <a:t>Barbieri</a:t>
            </a:r>
            <a:r>
              <a:rPr lang="cs-CZ" dirty="0"/>
              <a:t>, </a:t>
            </a:r>
            <a:r>
              <a:rPr lang="cs-CZ" dirty="0" smtClean="0"/>
              <a:t>E. </a:t>
            </a:r>
            <a:r>
              <a:rPr lang="cs-CZ" dirty="0" err="1" smtClean="0"/>
              <a:t>Drioli</a:t>
            </a:r>
            <a:r>
              <a:rPr lang="cs-CZ" dirty="0" smtClean="0"/>
              <a:t>: </a:t>
            </a:r>
            <a:r>
              <a:rPr lang="cs-CZ" dirty="0" err="1" smtClean="0"/>
              <a:t>Membrane</a:t>
            </a:r>
            <a:r>
              <a:rPr lang="cs-CZ" dirty="0" smtClean="0"/>
              <a:t> </a:t>
            </a:r>
            <a:r>
              <a:rPr lang="cs-CZ" dirty="0" err="1"/>
              <a:t>technologies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CO</a:t>
            </a:r>
            <a:r>
              <a:rPr lang="cs-CZ" baseline="-25000" dirty="0"/>
              <a:t>2</a:t>
            </a:r>
            <a:r>
              <a:rPr lang="cs-CZ" dirty="0"/>
              <a:t> </a:t>
            </a:r>
            <a:r>
              <a:rPr lang="cs-CZ" dirty="0" err="1"/>
              <a:t>separation</a:t>
            </a:r>
            <a:r>
              <a:rPr lang="cs-CZ" dirty="0"/>
              <a:t>. </a:t>
            </a:r>
            <a:r>
              <a:rPr lang="cs-CZ" dirty="0" err="1"/>
              <a:t>Journal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 smtClean="0"/>
              <a:t>Membrane</a:t>
            </a:r>
            <a:r>
              <a:rPr lang="cs-CZ" dirty="0" smtClean="0"/>
              <a:t> Science 359 </a:t>
            </a:r>
            <a:r>
              <a:rPr lang="cs-CZ" dirty="0"/>
              <a:t>(2010</a:t>
            </a:r>
            <a:r>
              <a:rPr lang="cs-CZ" dirty="0" smtClean="0"/>
              <a:t>) </a:t>
            </a:r>
            <a:r>
              <a:rPr lang="cs-CZ" dirty="0"/>
              <a:t>115–125. </a:t>
            </a:r>
          </a:p>
        </p:txBody>
      </p:sp>
    </p:spTree>
    <p:extLst>
      <p:ext uri="{BB962C8B-B14F-4D97-AF65-F5344CB8AC3E}">
        <p14:creationId xmlns:p14="http://schemas.microsoft.com/office/powerpoint/2010/main" val="927620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E4E64-BFB4-459A-9CF2-3CFEA177A7E6}" type="slidenum">
              <a:rPr lang="cs-CZ" smtClean="0"/>
              <a:t>13</a:t>
            </a:fld>
            <a:endParaRPr lang="cs-CZ" dirty="0"/>
          </a:p>
        </p:txBody>
      </p:sp>
      <p:sp>
        <p:nvSpPr>
          <p:cNvPr id="8" name="Nadpis 1"/>
          <p:cNvSpPr txBox="1">
            <a:spLocks/>
          </p:cNvSpPr>
          <p:nvPr/>
        </p:nvSpPr>
        <p:spPr>
          <a:xfrm>
            <a:off x="838199" y="365125"/>
            <a:ext cx="10606549" cy="7778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dirty="0"/>
              <a:t>Gas permeation apparatus</a:t>
            </a:r>
            <a:endParaRPr lang="en-GB" sz="4400" dirty="0"/>
          </a:p>
        </p:txBody>
      </p:sp>
      <p:pic>
        <p:nvPicPr>
          <p:cNvPr id="9" name="Picture 3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35" y="1817688"/>
            <a:ext cx="7332995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7890933" y="1267931"/>
            <a:ext cx="4097866" cy="5450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en-US" altLang="cs-CZ" dirty="0"/>
              <a:t>1</a:t>
            </a:r>
            <a:r>
              <a:rPr lang="cs-CZ" altLang="cs-CZ" dirty="0"/>
              <a:t>:</a:t>
            </a:r>
            <a:r>
              <a:rPr lang="en-US" altLang="cs-CZ" dirty="0"/>
              <a:t> permeation cell, </a:t>
            </a:r>
            <a:endParaRPr lang="cs-CZ" altLang="cs-CZ" dirty="0" smtClean="0"/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cs-CZ" altLang="cs-CZ" dirty="0" smtClean="0"/>
              <a:t>2: </a:t>
            </a:r>
            <a:r>
              <a:rPr lang="en-US" altLang="cs-CZ" dirty="0" smtClean="0"/>
              <a:t>raw biogas flow controller,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cs-CZ" altLang="cs-CZ" dirty="0" smtClean="0"/>
              <a:t>3:</a:t>
            </a:r>
            <a:r>
              <a:rPr lang="en-US" altLang="cs-CZ" dirty="0" smtClean="0"/>
              <a:t> </a:t>
            </a:r>
            <a:r>
              <a:rPr lang="en-US" altLang="cs-CZ" dirty="0"/>
              <a:t>CH</a:t>
            </a:r>
            <a:r>
              <a:rPr lang="en-US" altLang="cs-CZ" baseline="-25000" dirty="0"/>
              <a:t>4</a:t>
            </a:r>
            <a:r>
              <a:rPr lang="en-US" altLang="cs-CZ" dirty="0"/>
              <a:t> flow controller, </a:t>
            </a:r>
            <a:endParaRPr lang="cs-CZ" altLang="cs-CZ" dirty="0" smtClean="0"/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cs-CZ" altLang="cs-CZ" dirty="0" smtClean="0"/>
              <a:t>4:</a:t>
            </a:r>
            <a:r>
              <a:rPr lang="en-US" altLang="cs-CZ" dirty="0" smtClean="0"/>
              <a:t> </a:t>
            </a:r>
            <a:r>
              <a:rPr lang="en-US" altLang="cs-CZ" dirty="0"/>
              <a:t>CO</a:t>
            </a:r>
            <a:r>
              <a:rPr lang="en-US" altLang="cs-CZ" baseline="-25000" dirty="0"/>
              <a:t>2</a:t>
            </a:r>
            <a:r>
              <a:rPr lang="en-US" altLang="cs-CZ" dirty="0"/>
              <a:t> flow controller, </a:t>
            </a:r>
            <a:endParaRPr lang="cs-CZ" altLang="cs-CZ" dirty="0" smtClean="0"/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en-US" altLang="cs-CZ" dirty="0" smtClean="0"/>
              <a:t>5</a:t>
            </a:r>
            <a:r>
              <a:rPr lang="cs-CZ" altLang="cs-CZ" dirty="0"/>
              <a:t>:</a:t>
            </a:r>
            <a:r>
              <a:rPr lang="en-US" altLang="cs-CZ" dirty="0"/>
              <a:t> N</a:t>
            </a:r>
            <a:r>
              <a:rPr lang="en-US" altLang="cs-CZ" baseline="-25000" dirty="0"/>
              <a:t>2</a:t>
            </a:r>
            <a:r>
              <a:rPr lang="en-US" altLang="cs-CZ" dirty="0"/>
              <a:t> flow controller, </a:t>
            </a:r>
            <a:endParaRPr lang="cs-CZ" altLang="cs-CZ" dirty="0" smtClean="0"/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en-US" altLang="cs-CZ" dirty="0" smtClean="0"/>
              <a:t>6</a:t>
            </a:r>
            <a:r>
              <a:rPr lang="cs-CZ" altLang="cs-CZ" dirty="0"/>
              <a:t>:</a:t>
            </a:r>
            <a:r>
              <a:rPr lang="en-US" altLang="cs-CZ" dirty="0"/>
              <a:t> humidifier </a:t>
            </a:r>
            <a:r>
              <a:rPr lang="en-US" altLang="cs-CZ" dirty="0" smtClean="0"/>
              <a:t>(6a</a:t>
            </a:r>
            <a:r>
              <a:rPr lang="cs-CZ" altLang="cs-CZ" dirty="0" smtClean="0"/>
              <a:t> </a:t>
            </a:r>
            <a:r>
              <a:rPr lang="cs-CZ" altLang="cs-CZ" dirty="0" err="1" smtClean="0"/>
              <a:t>at</a:t>
            </a:r>
            <a:r>
              <a:rPr lang="cs-CZ" altLang="cs-CZ" dirty="0" smtClean="0"/>
              <a:t> </a:t>
            </a:r>
            <a:r>
              <a:rPr lang="cs-CZ" altLang="cs-CZ" i="1" dirty="0" err="1" smtClean="0"/>
              <a:t>T</a:t>
            </a:r>
            <a:r>
              <a:rPr lang="cs-CZ" altLang="cs-CZ" i="1" baseline="-25000" dirty="0" err="1"/>
              <a:t>l</a:t>
            </a:r>
            <a:r>
              <a:rPr lang="cs-CZ" altLang="cs-CZ" baseline="-25000" dirty="0" err="1" smtClean="0"/>
              <a:t>ab</a:t>
            </a:r>
            <a:r>
              <a:rPr lang="en-US" altLang="cs-CZ" dirty="0" smtClean="0"/>
              <a:t> a</a:t>
            </a:r>
            <a:r>
              <a:rPr lang="cs-CZ" altLang="cs-CZ" dirty="0" err="1" smtClean="0"/>
              <a:t>nd</a:t>
            </a:r>
            <a:r>
              <a:rPr lang="cs-CZ" altLang="cs-CZ" dirty="0" smtClean="0"/>
              <a:t> </a:t>
            </a:r>
            <a:r>
              <a:rPr lang="en-US" altLang="cs-CZ" dirty="0" smtClean="0"/>
              <a:t>6b </a:t>
            </a:r>
            <a:r>
              <a:rPr lang="en-US" altLang="cs-CZ" dirty="0"/>
              <a:t>is heated), </a:t>
            </a:r>
            <a:endParaRPr lang="cs-CZ" altLang="cs-CZ" dirty="0" smtClean="0"/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en-US" altLang="cs-CZ" dirty="0" smtClean="0"/>
              <a:t>7</a:t>
            </a:r>
            <a:r>
              <a:rPr lang="cs-CZ" altLang="cs-CZ" dirty="0"/>
              <a:t>:</a:t>
            </a:r>
            <a:r>
              <a:rPr lang="en-US" altLang="cs-CZ" dirty="0"/>
              <a:t> temperature and humidity sensor</a:t>
            </a:r>
            <a:r>
              <a:rPr lang="en-US" altLang="cs-CZ" dirty="0" smtClean="0"/>
              <a:t>,</a:t>
            </a:r>
            <a:endParaRPr lang="cs-CZ" altLang="cs-CZ" dirty="0" smtClean="0"/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en-US" altLang="cs-CZ" dirty="0" smtClean="0"/>
              <a:t>8,9</a:t>
            </a:r>
            <a:r>
              <a:rPr lang="cs-CZ" altLang="cs-CZ" dirty="0"/>
              <a:t>:</a:t>
            </a:r>
            <a:r>
              <a:rPr lang="en-US" altLang="cs-CZ" dirty="0"/>
              <a:t> cold traps, </a:t>
            </a:r>
            <a:endParaRPr lang="cs-CZ" altLang="cs-CZ" dirty="0" smtClean="0"/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en-US" altLang="cs-CZ" dirty="0" smtClean="0"/>
              <a:t>10</a:t>
            </a:r>
            <a:r>
              <a:rPr lang="cs-CZ" altLang="cs-CZ" dirty="0"/>
              <a:t>:</a:t>
            </a:r>
            <a:r>
              <a:rPr lang="en-US" altLang="cs-CZ" dirty="0"/>
              <a:t> back pressure regulator, </a:t>
            </a:r>
            <a:endParaRPr lang="cs-CZ" altLang="cs-CZ" dirty="0" smtClean="0"/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en-US" altLang="cs-CZ" dirty="0" smtClean="0"/>
              <a:t>11</a:t>
            </a:r>
            <a:r>
              <a:rPr lang="cs-CZ" altLang="cs-CZ" dirty="0"/>
              <a:t>: </a:t>
            </a:r>
            <a:r>
              <a:rPr lang="en-US" altLang="cs-CZ" dirty="0"/>
              <a:t>retentate flow meter, </a:t>
            </a:r>
            <a:endParaRPr lang="cs-CZ" altLang="cs-CZ" dirty="0" smtClean="0"/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en-US" altLang="cs-CZ" dirty="0" smtClean="0"/>
              <a:t>12</a:t>
            </a:r>
            <a:r>
              <a:rPr lang="cs-CZ" altLang="cs-CZ" dirty="0"/>
              <a:t>:</a:t>
            </a:r>
            <a:r>
              <a:rPr lang="en-US" altLang="cs-CZ" dirty="0"/>
              <a:t> permeate flow meter, </a:t>
            </a:r>
            <a:endParaRPr lang="cs-CZ" altLang="cs-CZ" dirty="0" smtClean="0"/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en-US" altLang="cs-CZ" dirty="0" smtClean="0"/>
              <a:t>13</a:t>
            </a:r>
            <a:r>
              <a:rPr lang="cs-CZ" altLang="cs-CZ" dirty="0"/>
              <a:t>:</a:t>
            </a:r>
            <a:r>
              <a:rPr lang="en-US" altLang="cs-CZ" dirty="0"/>
              <a:t> three-way electromagnetic valves, </a:t>
            </a:r>
            <a:endParaRPr lang="cs-CZ" altLang="cs-CZ" dirty="0" smtClean="0"/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en-US" altLang="cs-CZ" dirty="0" smtClean="0"/>
              <a:t>14</a:t>
            </a:r>
            <a:r>
              <a:rPr lang="cs-CZ" altLang="cs-CZ" dirty="0"/>
              <a:t>:</a:t>
            </a:r>
            <a:r>
              <a:rPr lang="en-US" altLang="cs-CZ" dirty="0"/>
              <a:t> IR analyzer.</a:t>
            </a:r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123257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748" y="707675"/>
            <a:ext cx="10816000" cy="6084000"/>
          </a:xfrm>
          <a:prstGeom prst="rect">
            <a:avLst/>
          </a:prstGeo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E4E64-BFB4-459A-9CF2-3CFEA177A7E6}" type="slidenum">
              <a:rPr lang="cs-CZ" smtClean="0"/>
              <a:t>14</a:t>
            </a:fld>
            <a:endParaRPr lang="cs-CZ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838199" y="199503"/>
            <a:ext cx="10606549" cy="55804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dirty="0"/>
              <a:t>Gas permeation apparatus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267330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E4E64-BFB4-459A-9CF2-3CFEA177A7E6}" type="slidenum">
              <a:rPr lang="cs-CZ" smtClean="0"/>
              <a:t>15</a:t>
            </a:fld>
            <a:endParaRPr lang="cs-CZ"/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838199" y="365125"/>
            <a:ext cx="10606549" cy="7778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dirty="0"/>
              <a:t>Organic</a:t>
            </a:r>
            <a:r>
              <a:rPr lang="cs-CZ" sz="4400" dirty="0"/>
              <a:t> </a:t>
            </a:r>
            <a:r>
              <a:rPr lang="en-GB" sz="4400" dirty="0"/>
              <a:t>vapour</a:t>
            </a:r>
            <a:r>
              <a:rPr lang="cs-CZ" sz="4400" dirty="0"/>
              <a:t> </a:t>
            </a:r>
            <a:r>
              <a:rPr lang="en-US" sz="4400" dirty="0"/>
              <a:t>separation</a:t>
            </a:r>
            <a:endParaRPr lang="en-GB" sz="4400" dirty="0"/>
          </a:p>
        </p:txBody>
      </p:sp>
      <p:sp>
        <p:nvSpPr>
          <p:cNvPr id="18" name="TextovéPole 17"/>
          <p:cNvSpPr txBox="1"/>
          <p:nvPr/>
        </p:nvSpPr>
        <p:spPr>
          <a:xfrm>
            <a:off x="9354532" y="2076317"/>
            <a:ext cx="283746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Modification</a:t>
            </a:r>
            <a:r>
              <a:rPr lang="en-US" sz="2800" dirty="0" smtClean="0"/>
              <a:t>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 smtClean="0"/>
              <a:t>Cold trap for permeate stream</a:t>
            </a:r>
          </a:p>
          <a:p>
            <a:endParaRPr lang="en-US" sz="2800" dirty="0" smtClean="0"/>
          </a:p>
          <a:p>
            <a:r>
              <a:rPr lang="en-US" sz="2800" b="1" dirty="0" smtClean="0"/>
              <a:t>Innovation</a:t>
            </a:r>
            <a:r>
              <a:rPr lang="en-US" sz="2800" dirty="0" smtClean="0"/>
              <a:t>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 smtClean="0"/>
              <a:t>Inline-FID analyses of all streams</a:t>
            </a:r>
            <a:endParaRPr lang="en-US" sz="2800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/>
          <a:srcRect l="1904" t="7393" r="1015" b="2471"/>
          <a:stretch/>
        </p:blipFill>
        <p:spPr>
          <a:xfrm>
            <a:off x="711200" y="1421966"/>
            <a:ext cx="8072582" cy="5116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149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E4E64-BFB4-459A-9CF2-3CFEA177A7E6}" type="slidenum">
              <a:rPr lang="cs-CZ" smtClean="0"/>
              <a:t>16</a:t>
            </a:fld>
            <a:endParaRPr lang="cs-CZ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838199" y="365125"/>
            <a:ext cx="10606549" cy="7778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400" dirty="0" smtClean="0"/>
              <a:t>Study </a:t>
            </a:r>
            <a:r>
              <a:rPr lang="en-US" sz="4400" dirty="0" smtClean="0"/>
              <a:t>of</a:t>
            </a:r>
            <a:r>
              <a:rPr lang="cs-CZ" sz="4400" dirty="0" smtClean="0"/>
              <a:t> </a:t>
            </a:r>
            <a:r>
              <a:rPr lang="en-GB" sz="4400" dirty="0" smtClean="0"/>
              <a:t>vapour</a:t>
            </a:r>
            <a:r>
              <a:rPr lang="cs-CZ" sz="4400" dirty="0" smtClean="0"/>
              <a:t> </a:t>
            </a:r>
            <a:r>
              <a:rPr lang="en-US" sz="4400" dirty="0" smtClean="0"/>
              <a:t>permeation</a:t>
            </a:r>
            <a:endParaRPr lang="en-US" sz="4400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29" t="-11983" r="-1126" b="-7841"/>
          <a:stretch>
            <a:fillRect/>
          </a:stretch>
        </p:blipFill>
        <p:spPr bwMode="auto">
          <a:xfrm>
            <a:off x="234967" y="1143000"/>
            <a:ext cx="5906506" cy="1908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7" name="Obrázek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10" t="3466" r="44650" b="-4585"/>
          <a:stretch/>
        </p:blipFill>
        <p:spPr bwMode="auto">
          <a:xfrm>
            <a:off x="5402208" y="2773345"/>
            <a:ext cx="6042540" cy="3399584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8803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E4E64-BFB4-459A-9CF2-3CFEA177A7E6}" type="slidenum">
              <a:rPr lang="cs-CZ" smtClean="0"/>
              <a:t>17</a:t>
            </a:fld>
            <a:endParaRPr lang="cs-CZ"/>
          </a:p>
        </p:txBody>
      </p:sp>
      <p:sp>
        <p:nvSpPr>
          <p:cNvPr id="12" name="Nadpis 1"/>
          <p:cNvSpPr txBox="1">
            <a:spLocks/>
          </p:cNvSpPr>
          <p:nvPr/>
        </p:nvSpPr>
        <p:spPr>
          <a:xfrm>
            <a:off x="838199" y="365125"/>
            <a:ext cx="10606549" cy="7778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400" dirty="0" smtClean="0"/>
              <a:t>Study </a:t>
            </a:r>
            <a:r>
              <a:rPr lang="en-US" sz="4400" dirty="0" smtClean="0"/>
              <a:t>of</a:t>
            </a:r>
            <a:r>
              <a:rPr lang="cs-CZ" sz="4400" dirty="0" smtClean="0"/>
              <a:t> </a:t>
            </a:r>
            <a:r>
              <a:rPr lang="en-GB" sz="4400" dirty="0" smtClean="0"/>
              <a:t>vapour</a:t>
            </a:r>
            <a:r>
              <a:rPr lang="cs-CZ" sz="4400" dirty="0" smtClean="0"/>
              <a:t> </a:t>
            </a:r>
            <a:r>
              <a:rPr lang="en-US" sz="4400" dirty="0" smtClean="0"/>
              <a:t>permeation</a:t>
            </a:r>
            <a:endParaRPr lang="en-US" sz="4400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499534" y="1515533"/>
            <a:ext cx="463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cs-CZ" b="1" dirty="0"/>
              <a:t>Ethanol vapour permeation in </a:t>
            </a:r>
            <a:r>
              <a:rPr lang="cs-CZ" altLang="cs-CZ" b="1" dirty="0"/>
              <a:t>LDPE </a:t>
            </a:r>
            <a:r>
              <a:rPr lang="en-GB" altLang="cs-CZ" b="1" dirty="0" smtClean="0"/>
              <a:t>membrane</a:t>
            </a:r>
            <a:endParaRPr lang="cs-CZ" altLang="cs-CZ" b="1" dirty="0" smtClean="0"/>
          </a:p>
        </p:txBody>
      </p:sp>
      <p:pic>
        <p:nvPicPr>
          <p:cNvPr id="14" name="Zástupný symbol pro obsah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534" y="1901827"/>
            <a:ext cx="4536455" cy="4351338"/>
          </a:xfrm>
          <a:prstGeom prst="rect">
            <a:avLst/>
          </a:prstGeom>
        </p:spPr>
      </p:pic>
      <p:sp>
        <p:nvSpPr>
          <p:cNvPr id="15" name="Obdélník 14"/>
          <p:cNvSpPr/>
          <p:nvPr/>
        </p:nvSpPr>
        <p:spPr>
          <a:xfrm>
            <a:off x="6996607" y="1515533"/>
            <a:ext cx="43497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cs-CZ" b="1" dirty="0"/>
              <a:t>Ethanol vapour permeation in IL membrane</a:t>
            </a:r>
          </a:p>
        </p:txBody>
      </p:sp>
      <p:pic>
        <p:nvPicPr>
          <p:cNvPr id="16" name="Zástupný symbol pro obsah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1108" y="1901827"/>
            <a:ext cx="4759108" cy="4351338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>
            <a:off x="301130" y="6472649"/>
            <a:ext cx="6054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L. Morávková et al./</a:t>
            </a:r>
            <a:r>
              <a:rPr lang="cs-CZ" dirty="0" err="1"/>
              <a:t>Chemical</a:t>
            </a:r>
            <a:r>
              <a:rPr lang="cs-CZ" dirty="0"/>
              <a:t> </a:t>
            </a:r>
            <a:r>
              <a:rPr lang="cs-CZ" dirty="0" err="1"/>
              <a:t>Papers</a:t>
            </a:r>
            <a:r>
              <a:rPr lang="cs-CZ" dirty="0"/>
              <a:t> 68 (12) 1739–1746 (2014)</a:t>
            </a:r>
          </a:p>
        </p:txBody>
      </p:sp>
    </p:spTree>
    <p:extLst>
      <p:ext uri="{BB962C8B-B14F-4D97-AF65-F5344CB8AC3E}">
        <p14:creationId xmlns:p14="http://schemas.microsoft.com/office/powerpoint/2010/main" val="1811150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E4E64-BFB4-459A-9CF2-3CFEA177A7E6}" type="slidenum">
              <a:rPr lang="cs-CZ" smtClean="0"/>
              <a:t>18</a:t>
            </a:fld>
            <a:endParaRPr lang="cs-CZ"/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838199" y="365125"/>
            <a:ext cx="10606549" cy="7778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400" dirty="0" smtClean="0"/>
              <a:t>Study </a:t>
            </a:r>
            <a:r>
              <a:rPr lang="en-US" sz="4400" dirty="0" smtClean="0"/>
              <a:t>of</a:t>
            </a:r>
            <a:r>
              <a:rPr lang="cs-CZ" sz="4400" dirty="0" smtClean="0"/>
              <a:t> </a:t>
            </a:r>
            <a:r>
              <a:rPr lang="en-GB" sz="4400" dirty="0" smtClean="0"/>
              <a:t>vapour</a:t>
            </a:r>
            <a:r>
              <a:rPr lang="cs-CZ" sz="4400" dirty="0" smtClean="0"/>
              <a:t> </a:t>
            </a:r>
            <a:r>
              <a:rPr lang="en-US" sz="4400" dirty="0" smtClean="0"/>
              <a:t>permeation</a:t>
            </a:r>
            <a:endParaRPr lang="en-US" sz="44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339516" y="1287603"/>
            <a:ext cx="8885882" cy="54137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sym typeface="Wingdings"/>
              </a:rPr>
              <a:t>Hexane and isooctane permeation in IL membrane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1780953"/>
            <a:ext cx="4066110" cy="3900843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7171" y="1780953"/>
            <a:ext cx="4072054" cy="3904805"/>
          </a:xfrm>
          <a:prstGeom prst="rect">
            <a:avLst/>
          </a:prstGeom>
        </p:spPr>
      </p:pic>
      <p:sp>
        <p:nvSpPr>
          <p:cNvPr id="10" name="Obdélník 9"/>
          <p:cNvSpPr/>
          <p:nvPr/>
        </p:nvSpPr>
        <p:spPr>
          <a:xfrm>
            <a:off x="838199" y="5809505"/>
            <a:ext cx="109061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82650" fontAlgn="base">
              <a:spcBef>
                <a:spcPct val="20000"/>
              </a:spcBef>
              <a:spcAft>
                <a:spcPct val="0"/>
              </a:spcAft>
              <a:buSzPct val="95000"/>
              <a:buFont typeface="Wingdings" panose="05000000000000000000" pitchFamily="2" charset="2"/>
              <a:buChar char="q"/>
            </a:pPr>
            <a:r>
              <a:rPr lang="cs-CZ" dirty="0" smtClean="0">
                <a:latin typeface="Tahoma" pitchFamily="34" charset="0"/>
                <a:cs typeface="Tahoma" pitchFamily="34" charset="0"/>
                <a:sym typeface="Wingdings"/>
              </a:rPr>
              <a:t> </a:t>
            </a:r>
            <a:r>
              <a:rPr lang="en-US" dirty="0" smtClean="0">
                <a:latin typeface="Tahoma" pitchFamily="34" charset="0"/>
                <a:cs typeface="Tahoma" pitchFamily="34" charset="0"/>
                <a:sym typeface="Wingdings"/>
              </a:rPr>
              <a:t>IL </a:t>
            </a:r>
            <a:r>
              <a:rPr lang="en-US" dirty="0">
                <a:latin typeface="Tahoma" pitchFamily="34" charset="0"/>
                <a:cs typeface="Tahoma" pitchFamily="34" charset="0"/>
                <a:sym typeface="Wingdings"/>
              </a:rPr>
              <a:t>membrane: h</a:t>
            </a:r>
            <a:r>
              <a:rPr lang="cs-CZ" dirty="0" err="1">
                <a:latin typeface="Tahoma" pitchFamily="34" charset="0"/>
                <a:cs typeface="Tahoma" pitchFamily="34" charset="0"/>
                <a:sym typeface="Wingdings"/>
              </a:rPr>
              <a:t>exane</a:t>
            </a:r>
            <a:r>
              <a:rPr lang="cs-CZ" dirty="0">
                <a:latin typeface="Tahoma" pitchFamily="34" charset="0"/>
                <a:cs typeface="Tahoma" pitchFamily="34" charset="0"/>
                <a:sym typeface="Wingdings"/>
              </a:rPr>
              <a:t> </a:t>
            </a:r>
            <a:r>
              <a:rPr lang="cs-CZ" dirty="0" err="1">
                <a:latin typeface="Tahoma" pitchFamily="34" charset="0"/>
                <a:cs typeface="Tahoma" pitchFamily="34" charset="0"/>
                <a:sym typeface="Wingdings"/>
              </a:rPr>
              <a:t>removal</a:t>
            </a:r>
            <a:r>
              <a:rPr lang="cs-CZ" dirty="0">
                <a:latin typeface="Tahoma" pitchFamily="34" charset="0"/>
                <a:cs typeface="Tahoma" pitchFamily="34" charset="0"/>
                <a:sym typeface="Wingdings"/>
              </a:rPr>
              <a:t> up to 30</a:t>
            </a:r>
            <a:r>
              <a:rPr lang="en-US" dirty="0">
                <a:latin typeface="Tahoma" pitchFamily="34" charset="0"/>
                <a:cs typeface="Tahoma" pitchFamily="34" charset="0"/>
                <a:sym typeface="Wingdings"/>
              </a:rPr>
              <a:t>mol. </a:t>
            </a:r>
            <a:r>
              <a:rPr lang="en-US" dirty="0" smtClean="0">
                <a:latin typeface="Tahoma" pitchFamily="34" charset="0"/>
                <a:cs typeface="Tahoma" pitchFamily="34" charset="0"/>
                <a:sym typeface="Wingdings"/>
              </a:rPr>
              <a:t>%</a:t>
            </a:r>
            <a:r>
              <a:rPr lang="cs-CZ" dirty="0">
                <a:latin typeface="Tahoma" pitchFamily="34" charset="0"/>
                <a:cs typeface="Tahoma" pitchFamily="34" charset="0"/>
                <a:sym typeface="Wingdings"/>
              </a:rPr>
              <a:t> × </a:t>
            </a:r>
            <a:r>
              <a:rPr lang="cs-CZ" dirty="0" err="1">
                <a:latin typeface="Tahoma" pitchFamily="34" charset="0"/>
                <a:cs typeface="Tahoma" pitchFamily="34" charset="0"/>
                <a:sym typeface="Wingdings"/>
              </a:rPr>
              <a:t>poly</a:t>
            </a:r>
            <a:r>
              <a:rPr lang="cs-CZ" dirty="0">
                <a:latin typeface="Tahoma" pitchFamily="34" charset="0"/>
                <a:cs typeface="Tahoma" pitchFamily="34" charset="0"/>
                <a:sym typeface="Wingdings"/>
              </a:rPr>
              <a:t>(</a:t>
            </a:r>
            <a:r>
              <a:rPr lang="cs-CZ" dirty="0" err="1">
                <a:latin typeface="Tahoma" pitchFamily="34" charset="0"/>
                <a:cs typeface="Tahoma" pitchFamily="34" charset="0"/>
                <a:sym typeface="Wingdings"/>
              </a:rPr>
              <a:t>vinylidene</a:t>
            </a:r>
            <a:r>
              <a:rPr lang="cs-CZ" dirty="0">
                <a:latin typeface="Tahoma" pitchFamily="34" charset="0"/>
                <a:cs typeface="Tahoma" pitchFamily="34" charset="0"/>
                <a:sym typeface="Wingdings"/>
              </a:rPr>
              <a:t> fluoride-co-</a:t>
            </a:r>
            <a:r>
              <a:rPr lang="cs-CZ" dirty="0" err="1">
                <a:latin typeface="Tahoma" pitchFamily="34" charset="0"/>
                <a:cs typeface="Tahoma" pitchFamily="34" charset="0"/>
                <a:sym typeface="Wingdings"/>
              </a:rPr>
              <a:t>hexafluoropropylene</a:t>
            </a:r>
            <a:r>
              <a:rPr lang="cs-CZ" dirty="0">
                <a:latin typeface="Tahoma" pitchFamily="34" charset="0"/>
                <a:cs typeface="Tahoma" pitchFamily="34" charset="0"/>
                <a:sym typeface="Wingdings"/>
              </a:rPr>
              <a:t>) </a:t>
            </a:r>
            <a:r>
              <a:rPr lang="cs-CZ" dirty="0" smtClean="0">
                <a:latin typeface="Tahoma" pitchFamily="34" charset="0"/>
                <a:cs typeface="Tahoma" pitchFamily="34" charset="0"/>
                <a:sym typeface="Wingdings"/>
              </a:rPr>
              <a:t>							</a:t>
            </a:r>
            <a:r>
              <a:rPr lang="cs-CZ" dirty="0" err="1" smtClean="0">
                <a:latin typeface="Tahoma" pitchFamily="34" charset="0"/>
                <a:cs typeface="Tahoma" pitchFamily="34" charset="0"/>
                <a:sym typeface="Wingdings"/>
              </a:rPr>
              <a:t>membrane</a:t>
            </a:r>
            <a:r>
              <a:rPr lang="cs-CZ" dirty="0" smtClean="0">
                <a:latin typeface="Tahoma" pitchFamily="34" charset="0"/>
                <a:cs typeface="Tahoma" pitchFamily="34" charset="0"/>
                <a:sym typeface="Wingdings"/>
              </a:rPr>
              <a:t> </a:t>
            </a:r>
            <a:r>
              <a:rPr lang="cs-CZ" dirty="0" err="1">
                <a:latin typeface="Tahoma" pitchFamily="34" charset="0"/>
                <a:cs typeface="Tahoma" pitchFamily="34" charset="0"/>
                <a:sym typeface="Wingdings"/>
              </a:rPr>
              <a:t>is</a:t>
            </a:r>
            <a:r>
              <a:rPr lang="cs-CZ" dirty="0">
                <a:latin typeface="Tahoma" pitchFamily="34" charset="0"/>
                <a:cs typeface="Tahoma" pitchFamily="34" charset="0"/>
                <a:sym typeface="Wingdings"/>
              </a:rPr>
              <a:t> </a:t>
            </a:r>
            <a:r>
              <a:rPr lang="cs-CZ" dirty="0" err="1">
                <a:latin typeface="Tahoma" pitchFamily="34" charset="0"/>
                <a:cs typeface="Tahoma" pitchFamily="34" charset="0"/>
                <a:sym typeface="Wingdings"/>
              </a:rPr>
              <a:t>impermeable</a:t>
            </a:r>
            <a:endParaRPr lang="en-US" dirty="0">
              <a:latin typeface="Tahoma" pitchFamily="34" charset="0"/>
              <a:cs typeface="Tahoma" pitchFamily="34" charset="0"/>
              <a:sym typeface="Wingdings"/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301130" y="6472649"/>
            <a:ext cx="6054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L. Morávková et al./</a:t>
            </a:r>
            <a:r>
              <a:rPr lang="cs-CZ" dirty="0" err="1"/>
              <a:t>Chemical</a:t>
            </a:r>
            <a:r>
              <a:rPr lang="cs-CZ" dirty="0"/>
              <a:t> </a:t>
            </a:r>
            <a:r>
              <a:rPr lang="cs-CZ" dirty="0" err="1"/>
              <a:t>Papers</a:t>
            </a:r>
            <a:r>
              <a:rPr lang="cs-CZ" dirty="0"/>
              <a:t> 68 (12) 1739–1746 (2014)</a:t>
            </a:r>
          </a:p>
        </p:txBody>
      </p:sp>
    </p:spTree>
    <p:extLst>
      <p:ext uri="{BB962C8B-B14F-4D97-AF65-F5344CB8AC3E}">
        <p14:creationId xmlns:p14="http://schemas.microsoft.com/office/powerpoint/2010/main" val="849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dirty="0" smtClean="0"/>
              <a:t>Summary of representative</a:t>
            </a:r>
            <a:r>
              <a:rPr lang="cs-CZ" dirty="0" smtClean="0"/>
              <a:t> </a:t>
            </a:r>
            <a:r>
              <a:rPr lang="en-GB" dirty="0" smtClean="0"/>
              <a:t>published results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en-GB" dirty="0" smtClean="0"/>
              <a:t>within the project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E4E64-BFB4-459A-9CF2-3CFEA177A7E6}" type="slidenum">
              <a:rPr lang="cs-CZ" smtClean="0"/>
              <a:t>19</a:t>
            </a:fld>
            <a:endParaRPr lang="cs-CZ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838200" y="2460567"/>
            <a:ext cx="10515600" cy="3716396"/>
          </a:xfrm>
        </p:spPr>
        <p:txBody>
          <a:bodyPr/>
          <a:lstStyle/>
          <a:p>
            <a:pPr marL="0" indent="0" algn="just">
              <a:buNone/>
            </a:pPr>
            <a:r>
              <a:rPr lang="cs-CZ" sz="4000" dirty="0"/>
              <a:t>Study </a:t>
            </a:r>
            <a:r>
              <a:rPr lang="en-US" sz="4000" dirty="0"/>
              <a:t>of</a:t>
            </a:r>
            <a:r>
              <a:rPr lang="cs-CZ" sz="4000" dirty="0"/>
              <a:t> </a:t>
            </a:r>
            <a:r>
              <a:rPr lang="en-GB" sz="4000" dirty="0"/>
              <a:t>sorption properties</a:t>
            </a:r>
            <a:endParaRPr lang="cs-CZ" sz="4000" dirty="0" smtClean="0"/>
          </a:p>
          <a:p>
            <a:pPr algn="just"/>
            <a:r>
              <a:rPr lang="cs-CZ" dirty="0" smtClean="0"/>
              <a:t>Randova </a:t>
            </a:r>
            <a:r>
              <a:rPr lang="cs-CZ" dirty="0"/>
              <a:t>A</a:t>
            </a:r>
            <a:r>
              <a:rPr lang="cs-CZ" dirty="0" smtClean="0"/>
              <a:t>. et al.: </a:t>
            </a:r>
            <a:r>
              <a:rPr lang="cs-CZ" dirty="0"/>
              <a:t>A New </a:t>
            </a:r>
            <a:r>
              <a:rPr lang="cs-CZ" dirty="0" err="1"/>
              <a:t>Prediction</a:t>
            </a:r>
            <a:r>
              <a:rPr lang="cs-CZ" dirty="0"/>
              <a:t> </a:t>
            </a:r>
            <a:r>
              <a:rPr lang="cs-CZ" dirty="0" err="1"/>
              <a:t>Method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Organic</a:t>
            </a:r>
            <a:r>
              <a:rPr lang="cs-CZ" dirty="0"/>
              <a:t> </a:t>
            </a:r>
            <a:r>
              <a:rPr lang="cs-CZ" dirty="0" err="1"/>
              <a:t>Liquids</a:t>
            </a:r>
            <a:r>
              <a:rPr lang="cs-CZ" dirty="0"/>
              <a:t> </a:t>
            </a:r>
            <a:r>
              <a:rPr lang="cs-CZ" dirty="0" err="1"/>
              <a:t>Sorption</a:t>
            </a:r>
            <a:r>
              <a:rPr lang="cs-CZ" dirty="0"/>
              <a:t> </a:t>
            </a:r>
            <a:r>
              <a:rPr lang="cs-CZ" dirty="0" err="1"/>
              <a:t>into</a:t>
            </a:r>
            <a:r>
              <a:rPr lang="cs-CZ" dirty="0"/>
              <a:t> </a:t>
            </a:r>
            <a:r>
              <a:rPr lang="cs-CZ" dirty="0" err="1"/>
              <a:t>Polymers</a:t>
            </a:r>
            <a:r>
              <a:rPr lang="cs-CZ" dirty="0"/>
              <a:t>. </a:t>
            </a:r>
            <a:r>
              <a:rPr lang="cs-CZ" dirty="0" smtClean="0"/>
              <a:t>J</a:t>
            </a:r>
            <a:r>
              <a:rPr lang="cs-CZ" dirty="0"/>
              <a:t>. </a:t>
            </a:r>
            <a:r>
              <a:rPr lang="cs-CZ" dirty="0" err="1"/>
              <a:t>Membrane</a:t>
            </a:r>
            <a:r>
              <a:rPr lang="cs-CZ" dirty="0"/>
              <a:t> </a:t>
            </a:r>
            <a:r>
              <a:rPr lang="cs-CZ" dirty="0" err="1"/>
              <a:t>Sci</a:t>
            </a:r>
            <a:r>
              <a:rPr lang="cs-CZ" dirty="0"/>
              <a:t>. 475, 545-551 (2015</a:t>
            </a:r>
            <a:r>
              <a:rPr lang="cs-CZ" dirty="0" smtClean="0"/>
              <a:t>).</a:t>
            </a:r>
          </a:p>
          <a:p>
            <a:pPr algn="just"/>
            <a:r>
              <a:rPr lang="cs-CZ" dirty="0"/>
              <a:t>Randova A</a:t>
            </a:r>
            <a:r>
              <a:rPr lang="cs-CZ" dirty="0" smtClean="0"/>
              <a:t>. et al.: </a:t>
            </a:r>
            <a:r>
              <a:rPr lang="cs-CZ" dirty="0" err="1"/>
              <a:t>Sorption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Organic</a:t>
            </a:r>
            <a:r>
              <a:rPr lang="cs-CZ" dirty="0"/>
              <a:t> </a:t>
            </a:r>
            <a:r>
              <a:rPr lang="cs-CZ" dirty="0" err="1"/>
              <a:t>Liquids</a:t>
            </a:r>
            <a:r>
              <a:rPr lang="cs-CZ" dirty="0"/>
              <a:t> in Poly(</a:t>
            </a:r>
            <a:r>
              <a:rPr lang="cs-CZ" dirty="0" err="1"/>
              <a:t>ethylene</a:t>
            </a:r>
            <a:r>
              <a:rPr lang="cs-CZ" dirty="0"/>
              <a:t> </a:t>
            </a:r>
            <a:r>
              <a:rPr lang="cs-CZ" dirty="0" err="1"/>
              <a:t>chlorotrifluoroethylene</a:t>
            </a:r>
            <a:r>
              <a:rPr lang="cs-CZ" dirty="0"/>
              <a:t>) Halar®901: </a:t>
            </a:r>
            <a:r>
              <a:rPr lang="cs-CZ" dirty="0" err="1"/>
              <a:t>Experimental</a:t>
            </a:r>
            <a:r>
              <a:rPr lang="cs-CZ" dirty="0"/>
              <a:t> and </a:t>
            </a:r>
            <a:r>
              <a:rPr lang="cs-CZ" dirty="0" err="1"/>
              <a:t>Theoretical</a:t>
            </a:r>
            <a:r>
              <a:rPr lang="cs-CZ" dirty="0"/>
              <a:t> </a:t>
            </a:r>
            <a:r>
              <a:rPr lang="cs-CZ" dirty="0" err="1" smtClean="0"/>
              <a:t>Analysis</a:t>
            </a:r>
            <a:r>
              <a:rPr lang="cs-CZ" dirty="0" smtClean="0"/>
              <a:t>. </a:t>
            </a:r>
            <a:r>
              <a:rPr lang="cs-CZ" dirty="0" err="1" smtClean="0"/>
              <a:t>Polym</a:t>
            </a:r>
            <a:r>
              <a:rPr lang="cs-CZ" dirty="0"/>
              <a:t>. Test 58, 199-207 (2017).</a:t>
            </a:r>
            <a:endParaRPr lang="cs-CZ" dirty="0" smtClean="0"/>
          </a:p>
          <a:p>
            <a:pPr algn="just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3748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EXIL</a:t>
            </a:r>
            <a:r>
              <a:rPr lang="cs-CZ" dirty="0" smtClean="0"/>
              <a:t> </a:t>
            </a:r>
            <a:r>
              <a:rPr lang="cs-CZ" sz="2400" dirty="0" smtClean="0"/>
              <a:t>(</a:t>
            </a:r>
            <a:r>
              <a:rPr lang="en-US" sz="2400" dirty="0"/>
              <a:t>European network for Exchange of knowledge about </a:t>
            </a:r>
            <a:r>
              <a:rPr lang="en-US" sz="2400" b="1" dirty="0"/>
              <a:t>Ionic </a:t>
            </a:r>
            <a:r>
              <a:rPr lang="en-US" sz="2400" b="1" dirty="0" smtClean="0"/>
              <a:t>Liquids</a:t>
            </a:r>
            <a:r>
              <a:rPr lang="cs-CZ" sz="2400" dirty="0" smtClean="0"/>
              <a:t>)</a:t>
            </a: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E4E64-BFB4-459A-9CF2-3CFEA177A7E6}" type="slidenum">
              <a:rPr lang="cs-CZ" smtClean="0"/>
              <a:t>2</a:t>
            </a:fld>
            <a:endParaRPr lang="cs-CZ" dirty="0"/>
          </a:p>
        </p:txBody>
      </p:sp>
      <p:pic>
        <p:nvPicPr>
          <p:cNvPr id="30" name="Obrázek 29"/>
          <p:cNvPicPr>
            <a:picLocks noChangeAspect="1"/>
          </p:cNvPicPr>
          <p:nvPr/>
        </p:nvPicPr>
        <p:blipFill rotWithShape="1">
          <a:blip r:embed="rId3"/>
          <a:srcRect l="903" t="9062" r="1021" b="13785"/>
          <a:stretch/>
        </p:blipFill>
        <p:spPr>
          <a:xfrm>
            <a:off x="38100" y="5859788"/>
            <a:ext cx="7917497" cy="961373"/>
          </a:xfrm>
          <a:prstGeom prst="rect">
            <a:avLst/>
          </a:prstGeom>
        </p:spPr>
      </p:pic>
      <p:grpSp>
        <p:nvGrpSpPr>
          <p:cNvPr id="3" name="Skupina 2"/>
          <p:cNvGrpSpPr/>
          <p:nvPr/>
        </p:nvGrpSpPr>
        <p:grpSpPr>
          <a:xfrm>
            <a:off x="578984" y="1398597"/>
            <a:ext cx="11122291" cy="4319804"/>
            <a:chOff x="578984" y="1398597"/>
            <a:chExt cx="11122291" cy="4319804"/>
          </a:xfrm>
        </p:grpSpPr>
        <p:pic>
          <p:nvPicPr>
            <p:cNvPr id="15" name="Obrázek 1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41191" y="1398597"/>
              <a:ext cx="1619250" cy="1619250"/>
            </a:xfrm>
            <a:prstGeom prst="rect">
              <a:avLst/>
            </a:prstGeom>
          </p:spPr>
        </p:pic>
        <p:pic>
          <p:nvPicPr>
            <p:cNvPr id="19" name="Obrázek 18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7868"/>
            <a:stretch/>
          </p:blipFill>
          <p:spPr>
            <a:xfrm>
              <a:off x="9843900" y="4345006"/>
              <a:ext cx="1857375" cy="1281112"/>
            </a:xfrm>
            <a:prstGeom prst="rect">
              <a:avLst/>
            </a:prstGeom>
          </p:spPr>
        </p:pic>
        <p:pic>
          <p:nvPicPr>
            <p:cNvPr id="23" name="Obrázek 22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2672"/>
            <a:stretch/>
          </p:blipFill>
          <p:spPr>
            <a:xfrm>
              <a:off x="8256959" y="3267299"/>
              <a:ext cx="1838325" cy="1425182"/>
            </a:xfrm>
            <a:prstGeom prst="rect">
              <a:avLst/>
            </a:prstGeom>
          </p:spPr>
        </p:pic>
        <p:pic>
          <p:nvPicPr>
            <p:cNvPr id="7" name="Obrázek 6" descr="Nalezený obrázek pro státní vlajka obrázky"/>
            <p:cNvPicPr/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21" t="22048" r="5748" b="27556"/>
            <a:stretch/>
          </p:blipFill>
          <p:spPr bwMode="auto">
            <a:xfrm>
              <a:off x="578984" y="1560306"/>
              <a:ext cx="7299036" cy="4158095"/>
            </a:xfrm>
            <a:prstGeom prst="ellipse">
              <a:avLst/>
            </a:prstGeom>
            <a:noFill/>
            <a:ln>
              <a:noFill/>
            </a:ln>
          </p:spPr>
        </p:pic>
        <p:pic>
          <p:nvPicPr>
            <p:cNvPr id="17" name="Obrázek 16" descr="Vlajku si zapamatujete podle pěny">
              <a:hlinkClick r:id="rId8" tooltip="&quot;Vlajku si zapamatujete podle pěny&quot;"/>
            </p:cNvPr>
            <p:cNvPicPr/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55" r="3576"/>
            <a:stretch/>
          </p:blipFill>
          <p:spPr bwMode="auto">
            <a:xfrm>
              <a:off x="3059264" y="2772578"/>
              <a:ext cx="2619375" cy="17335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" name="TextovéPole 11"/>
          <p:cNvSpPr txBox="1"/>
          <p:nvPr/>
        </p:nvSpPr>
        <p:spPr>
          <a:xfrm>
            <a:off x="8503704" y="6439327"/>
            <a:ext cx="1858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Google</a:t>
            </a: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 pictures</a:t>
            </a:r>
            <a:endParaRPr lang="en-GB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6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cs-CZ" dirty="0" err="1"/>
              <a:t>Moravkova</a:t>
            </a:r>
            <a:r>
              <a:rPr lang="cs-CZ" dirty="0"/>
              <a:t> L</a:t>
            </a:r>
            <a:r>
              <a:rPr lang="cs-CZ" dirty="0" smtClean="0"/>
              <a:t>. et al.: </a:t>
            </a:r>
            <a:r>
              <a:rPr lang="cs-CZ" dirty="0" err="1"/>
              <a:t>Vapour</a:t>
            </a:r>
            <a:r>
              <a:rPr lang="cs-CZ" dirty="0"/>
              <a:t> </a:t>
            </a:r>
            <a:r>
              <a:rPr lang="cs-CZ" dirty="0" err="1"/>
              <a:t>Permeation</a:t>
            </a:r>
            <a:r>
              <a:rPr lang="cs-CZ" dirty="0"/>
              <a:t> and </a:t>
            </a:r>
            <a:r>
              <a:rPr lang="cs-CZ" dirty="0" err="1"/>
              <a:t>Sorption</a:t>
            </a:r>
            <a:r>
              <a:rPr lang="cs-CZ" dirty="0"/>
              <a:t> in </a:t>
            </a:r>
            <a:r>
              <a:rPr lang="cs-CZ" dirty="0" err="1"/>
              <a:t>Fluoropolymer</a:t>
            </a:r>
            <a:r>
              <a:rPr lang="cs-CZ" dirty="0"/>
              <a:t> Gel </a:t>
            </a:r>
            <a:r>
              <a:rPr lang="cs-CZ" dirty="0" err="1"/>
              <a:t>Membrane</a:t>
            </a:r>
            <a:r>
              <a:rPr lang="cs-CZ" dirty="0"/>
              <a:t> </a:t>
            </a:r>
            <a:r>
              <a:rPr lang="cs-CZ" dirty="0" err="1"/>
              <a:t>Based</a:t>
            </a:r>
            <a:r>
              <a:rPr lang="cs-CZ" dirty="0"/>
              <a:t> on </a:t>
            </a:r>
            <a:r>
              <a:rPr lang="cs-CZ" dirty="0" err="1"/>
              <a:t>Ionic</a:t>
            </a:r>
            <a:r>
              <a:rPr lang="cs-CZ" dirty="0"/>
              <a:t> </a:t>
            </a:r>
            <a:r>
              <a:rPr lang="cs-CZ" dirty="0" err="1"/>
              <a:t>Liquid</a:t>
            </a:r>
            <a:r>
              <a:rPr lang="cs-CZ" dirty="0"/>
              <a:t> 1-Ethyl-3-Methylimidazolium bis(</a:t>
            </a:r>
            <a:r>
              <a:rPr lang="cs-CZ" dirty="0" err="1"/>
              <a:t>trifluoromethylsulfonyl</a:t>
            </a:r>
            <a:r>
              <a:rPr lang="cs-CZ" dirty="0"/>
              <a:t>)Imide. </a:t>
            </a:r>
            <a:r>
              <a:rPr lang="cs-CZ" dirty="0" err="1" smtClean="0"/>
              <a:t>Chem</a:t>
            </a:r>
            <a:r>
              <a:rPr lang="cs-CZ" dirty="0"/>
              <a:t>. </a:t>
            </a:r>
            <a:r>
              <a:rPr lang="cs-CZ" dirty="0" err="1"/>
              <a:t>Pap</a:t>
            </a:r>
            <a:r>
              <a:rPr lang="cs-CZ" dirty="0"/>
              <a:t>. 68(12), 1739-1746 (2014</a:t>
            </a:r>
            <a:r>
              <a:rPr lang="cs-CZ" dirty="0" smtClean="0"/>
              <a:t>).</a:t>
            </a:r>
          </a:p>
          <a:p>
            <a:pPr algn="just"/>
            <a:r>
              <a:rPr lang="cs-CZ" dirty="0" err="1"/>
              <a:t>Vopicka</a:t>
            </a:r>
            <a:r>
              <a:rPr lang="cs-CZ" dirty="0"/>
              <a:t> O</a:t>
            </a:r>
            <a:r>
              <a:rPr lang="cs-CZ" dirty="0" smtClean="0"/>
              <a:t>. et al.: </a:t>
            </a:r>
            <a:r>
              <a:rPr lang="cs-CZ" dirty="0"/>
              <a:t>Ethanol </a:t>
            </a:r>
            <a:r>
              <a:rPr lang="cs-CZ" dirty="0" err="1"/>
              <a:t>Sorption</a:t>
            </a:r>
            <a:r>
              <a:rPr lang="cs-CZ" dirty="0"/>
              <a:t> and </a:t>
            </a:r>
            <a:r>
              <a:rPr lang="cs-CZ" dirty="0" err="1"/>
              <a:t>Permeation</a:t>
            </a:r>
            <a:r>
              <a:rPr lang="cs-CZ" dirty="0"/>
              <a:t> in </a:t>
            </a:r>
            <a:r>
              <a:rPr lang="cs-CZ" dirty="0" err="1"/>
              <a:t>Fluoropolymer</a:t>
            </a:r>
            <a:r>
              <a:rPr lang="cs-CZ" dirty="0"/>
              <a:t> Gel </a:t>
            </a:r>
            <a:r>
              <a:rPr lang="cs-CZ" dirty="0" err="1"/>
              <a:t>Membrane</a:t>
            </a:r>
            <a:r>
              <a:rPr lang="cs-CZ" dirty="0"/>
              <a:t> </a:t>
            </a:r>
            <a:r>
              <a:rPr lang="cs-CZ" dirty="0" err="1"/>
              <a:t>Containing</a:t>
            </a:r>
            <a:r>
              <a:rPr lang="cs-CZ" dirty="0"/>
              <a:t> 1-Ethyl-3-Methylimidazolium bis(</a:t>
            </a:r>
            <a:r>
              <a:rPr lang="cs-CZ" dirty="0" err="1"/>
              <a:t>Trifluoromethylsulphonyl</a:t>
            </a:r>
            <a:r>
              <a:rPr lang="cs-CZ" dirty="0"/>
              <a:t>)Imide </a:t>
            </a:r>
            <a:r>
              <a:rPr lang="cs-CZ" dirty="0" err="1"/>
              <a:t>Ionic</a:t>
            </a:r>
            <a:r>
              <a:rPr lang="cs-CZ" dirty="0"/>
              <a:t> </a:t>
            </a:r>
            <a:r>
              <a:rPr lang="cs-CZ" dirty="0" err="1"/>
              <a:t>Liquid</a:t>
            </a:r>
            <a:r>
              <a:rPr lang="cs-CZ" dirty="0"/>
              <a:t>. </a:t>
            </a:r>
            <a:r>
              <a:rPr lang="cs-CZ" dirty="0" err="1" smtClean="0"/>
              <a:t>Chem.Eng.Process</a:t>
            </a:r>
            <a:r>
              <a:rPr lang="cs-CZ" dirty="0"/>
              <a:t>. 94(SI), 72-77 (2015</a:t>
            </a:r>
            <a:r>
              <a:rPr lang="cs-CZ" dirty="0" smtClean="0"/>
              <a:t>).</a:t>
            </a:r>
          </a:p>
          <a:p>
            <a:pPr algn="just"/>
            <a:r>
              <a:rPr lang="cs-CZ" dirty="0"/>
              <a:t>Petrusova Z</a:t>
            </a:r>
            <a:r>
              <a:rPr lang="cs-CZ" dirty="0" smtClean="0"/>
              <a:t>. et al.: </a:t>
            </a:r>
            <a:r>
              <a:rPr lang="cs-CZ" dirty="0" err="1"/>
              <a:t>Comparison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Hexane </a:t>
            </a:r>
            <a:r>
              <a:rPr lang="cs-CZ" dirty="0" err="1"/>
              <a:t>Vapour</a:t>
            </a:r>
            <a:r>
              <a:rPr lang="cs-CZ" dirty="0"/>
              <a:t> </a:t>
            </a:r>
            <a:r>
              <a:rPr lang="cs-CZ" dirty="0" err="1"/>
              <a:t>Permeation</a:t>
            </a:r>
            <a:r>
              <a:rPr lang="cs-CZ" dirty="0"/>
              <a:t> in </a:t>
            </a:r>
            <a:r>
              <a:rPr lang="cs-CZ" dirty="0" err="1"/>
              <a:t>Two</a:t>
            </a:r>
            <a:r>
              <a:rPr lang="cs-CZ" dirty="0"/>
              <a:t> </a:t>
            </a:r>
            <a:r>
              <a:rPr lang="cs-CZ" dirty="0" err="1"/>
              <a:t>Different</a:t>
            </a:r>
            <a:r>
              <a:rPr lang="cs-CZ" dirty="0"/>
              <a:t> </a:t>
            </a:r>
            <a:r>
              <a:rPr lang="cs-CZ" dirty="0" err="1"/>
              <a:t>Polymeric</a:t>
            </a:r>
            <a:r>
              <a:rPr lang="cs-CZ" dirty="0"/>
              <a:t> </a:t>
            </a:r>
            <a:r>
              <a:rPr lang="cs-CZ" dirty="0" err="1"/>
              <a:t>Membranes</a:t>
            </a:r>
            <a:r>
              <a:rPr lang="cs-CZ" dirty="0"/>
              <a:t> via </a:t>
            </a:r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Innovative</a:t>
            </a:r>
            <a:r>
              <a:rPr lang="cs-CZ" dirty="0"/>
              <a:t> In-Line FID </a:t>
            </a:r>
            <a:r>
              <a:rPr lang="cs-CZ" dirty="0" err="1"/>
              <a:t>Detection</a:t>
            </a:r>
            <a:r>
              <a:rPr lang="cs-CZ" dirty="0"/>
              <a:t> </a:t>
            </a:r>
            <a:r>
              <a:rPr lang="cs-CZ" dirty="0" err="1"/>
              <a:t>Method</a:t>
            </a:r>
            <a:r>
              <a:rPr lang="cs-CZ" dirty="0"/>
              <a:t>. </a:t>
            </a:r>
            <a:r>
              <a:rPr lang="cs-CZ" dirty="0" err="1" smtClean="0"/>
              <a:t>Chem</a:t>
            </a:r>
            <a:r>
              <a:rPr lang="cs-CZ" dirty="0"/>
              <a:t>. </a:t>
            </a:r>
            <a:r>
              <a:rPr lang="cs-CZ" dirty="0" err="1"/>
              <a:t>Biochem</a:t>
            </a:r>
            <a:r>
              <a:rPr lang="cs-CZ" dirty="0"/>
              <a:t>. </a:t>
            </a:r>
            <a:r>
              <a:rPr lang="cs-CZ" dirty="0" err="1"/>
              <a:t>Eng</a:t>
            </a:r>
            <a:r>
              <a:rPr lang="cs-CZ" dirty="0"/>
              <a:t>. Q. 31(2), 145-160 (2017).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E4E64-BFB4-459A-9CF2-3CFEA177A7E6}" type="slidenum">
              <a:rPr lang="cs-CZ" smtClean="0"/>
              <a:t>20</a:t>
            </a:fld>
            <a:endParaRPr lang="cs-CZ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cs-CZ" dirty="0"/>
              <a:t>Study </a:t>
            </a:r>
            <a:r>
              <a:rPr lang="en-US" dirty="0"/>
              <a:t>of</a:t>
            </a:r>
            <a:r>
              <a:rPr lang="cs-CZ" dirty="0"/>
              <a:t> </a:t>
            </a:r>
            <a:r>
              <a:rPr lang="en-GB" dirty="0" smtClean="0"/>
              <a:t>vapour</a:t>
            </a:r>
            <a:r>
              <a:rPr lang="cs-CZ" dirty="0" smtClean="0"/>
              <a:t> transport </a:t>
            </a:r>
            <a:r>
              <a:rPr lang="en-GB" dirty="0" smtClean="0"/>
              <a:t>properties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6486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Study </a:t>
            </a:r>
            <a:r>
              <a:rPr lang="en-US" dirty="0"/>
              <a:t>of</a:t>
            </a:r>
            <a:r>
              <a:rPr lang="cs-CZ" dirty="0"/>
              <a:t> </a:t>
            </a:r>
            <a:r>
              <a:rPr lang="en-US" dirty="0"/>
              <a:t>gas</a:t>
            </a:r>
            <a:r>
              <a:rPr lang="cs-CZ" dirty="0"/>
              <a:t> </a:t>
            </a:r>
            <a:r>
              <a:rPr lang="en-US" dirty="0" smtClean="0"/>
              <a:t>permeation</a:t>
            </a:r>
            <a:r>
              <a:rPr lang="cs-CZ" dirty="0" smtClean="0"/>
              <a:t> – </a:t>
            </a:r>
            <a:r>
              <a:rPr lang="en-GB" dirty="0" smtClean="0"/>
              <a:t>review papers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/>
              <a:t>Karaszova</a:t>
            </a:r>
            <a:r>
              <a:rPr lang="en-US" dirty="0"/>
              <a:t> M</a:t>
            </a:r>
            <a:r>
              <a:rPr lang="en-US" dirty="0" smtClean="0"/>
              <a:t>.</a:t>
            </a:r>
            <a:r>
              <a:rPr lang="cs-CZ" dirty="0" smtClean="0"/>
              <a:t> et al.</a:t>
            </a:r>
            <a:r>
              <a:rPr lang="en-US" dirty="0" smtClean="0"/>
              <a:t>: </a:t>
            </a:r>
            <a:r>
              <a:rPr lang="en-US" dirty="0"/>
              <a:t>Progress in Separation of Gases by Permeation and Liquids by Pervaporation Using Ionic Liquids: A Review. </a:t>
            </a:r>
            <a:r>
              <a:rPr lang="en-US" dirty="0" smtClean="0"/>
              <a:t>Sep</a:t>
            </a:r>
            <a:r>
              <a:rPr lang="en-US" dirty="0"/>
              <a:t>. </a:t>
            </a:r>
            <a:r>
              <a:rPr lang="en-US" dirty="0" err="1"/>
              <a:t>Purif</a:t>
            </a:r>
            <a:r>
              <a:rPr lang="en-US" dirty="0"/>
              <a:t>. Technol. 132, 93–101 (2014</a:t>
            </a:r>
            <a:r>
              <a:rPr lang="en-US" dirty="0" smtClean="0"/>
              <a:t>).</a:t>
            </a:r>
            <a:endParaRPr lang="cs-CZ" dirty="0" smtClean="0"/>
          </a:p>
          <a:p>
            <a:pPr algn="just"/>
            <a:r>
              <a:rPr lang="cs-CZ" dirty="0" err="1"/>
              <a:t>Karaszova</a:t>
            </a:r>
            <a:r>
              <a:rPr lang="cs-CZ" dirty="0"/>
              <a:t> M</a:t>
            </a:r>
            <a:r>
              <a:rPr lang="cs-CZ" dirty="0" smtClean="0"/>
              <a:t>. et al.: </a:t>
            </a:r>
            <a:r>
              <a:rPr lang="cs-CZ" dirty="0" err="1"/>
              <a:t>Gas</a:t>
            </a:r>
            <a:r>
              <a:rPr lang="cs-CZ" dirty="0"/>
              <a:t> </a:t>
            </a:r>
            <a:r>
              <a:rPr lang="cs-CZ" dirty="0" err="1"/>
              <a:t>Permeation</a:t>
            </a:r>
            <a:r>
              <a:rPr lang="cs-CZ" dirty="0"/>
              <a:t> </a:t>
            </a:r>
            <a:r>
              <a:rPr lang="cs-CZ" dirty="0" err="1"/>
              <a:t>Processes</a:t>
            </a:r>
            <a:r>
              <a:rPr lang="cs-CZ" dirty="0"/>
              <a:t> in </a:t>
            </a:r>
            <a:r>
              <a:rPr lang="cs-CZ" dirty="0" err="1"/>
              <a:t>Biogas</a:t>
            </a:r>
            <a:r>
              <a:rPr lang="cs-CZ" dirty="0"/>
              <a:t> </a:t>
            </a:r>
            <a:r>
              <a:rPr lang="cs-CZ" dirty="0" err="1"/>
              <a:t>Upgrading</a:t>
            </a:r>
            <a:r>
              <a:rPr lang="cs-CZ" dirty="0"/>
              <a:t>: A </a:t>
            </a:r>
            <a:r>
              <a:rPr lang="cs-CZ" dirty="0" err="1"/>
              <a:t>Short</a:t>
            </a:r>
            <a:r>
              <a:rPr lang="cs-CZ" dirty="0"/>
              <a:t> </a:t>
            </a:r>
            <a:r>
              <a:rPr lang="cs-CZ" dirty="0" err="1"/>
              <a:t>Review</a:t>
            </a:r>
            <a:r>
              <a:rPr lang="cs-CZ" dirty="0"/>
              <a:t>. </a:t>
            </a:r>
            <a:r>
              <a:rPr lang="cs-CZ" dirty="0" err="1" smtClean="0"/>
              <a:t>Chem</a:t>
            </a:r>
            <a:r>
              <a:rPr lang="cs-CZ" dirty="0"/>
              <a:t>. </a:t>
            </a:r>
            <a:r>
              <a:rPr lang="cs-CZ" dirty="0" err="1"/>
              <a:t>Pap</a:t>
            </a:r>
            <a:r>
              <a:rPr lang="cs-CZ" dirty="0"/>
              <a:t>. 69(10), 1277–1283 (2015</a:t>
            </a:r>
            <a:r>
              <a:rPr lang="cs-CZ" dirty="0" smtClean="0"/>
              <a:t>).</a:t>
            </a:r>
          </a:p>
          <a:p>
            <a:pPr algn="just"/>
            <a:r>
              <a:rPr lang="cs-CZ" dirty="0" err="1" smtClean="0"/>
              <a:t>Izak</a:t>
            </a:r>
            <a:r>
              <a:rPr lang="cs-CZ" dirty="0" smtClean="0"/>
              <a:t> </a:t>
            </a:r>
            <a:r>
              <a:rPr lang="cs-CZ" dirty="0"/>
              <a:t>P</a:t>
            </a:r>
            <a:r>
              <a:rPr lang="cs-CZ" dirty="0" smtClean="0"/>
              <a:t>. et al.: </a:t>
            </a:r>
            <a:r>
              <a:rPr lang="cs-CZ" dirty="0" err="1"/>
              <a:t>Catalytic</a:t>
            </a:r>
            <a:r>
              <a:rPr lang="cs-CZ" dirty="0"/>
              <a:t> </a:t>
            </a:r>
            <a:r>
              <a:rPr lang="cs-CZ" dirty="0" err="1"/>
              <a:t>Ionic-Liquid</a:t>
            </a:r>
            <a:r>
              <a:rPr lang="cs-CZ" dirty="0"/>
              <a:t> </a:t>
            </a:r>
            <a:r>
              <a:rPr lang="cs-CZ" dirty="0" err="1"/>
              <a:t>Membranes</a:t>
            </a:r>
            <a:r>
              <a:rPr lang="cs-CZ" dirty="0"/>
              <a:t>: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Convergence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Ionic-Liquid</a:t>
            </a:r>
            <a:r>
              <a:rPr lang="cs-CZ" dirty="0"/>
              <a:t> </a:t>
            </a:r>
            <a:r>
              <a:rPr lang="cs-CZ" dirty="0" err="1"/>
              <a:t>Catalysis</a:t>
            </a:r>
            <a:r>
              <a:rPr lang="cs-CZ" dirty="0"/>
              <a:t> and </a:t>
            </a:r>
            <a:r>
              <a:rPr lang="cs-CZ" dirty="0" err="1"/>
              <a:t>Ionic-Liquid</a:t>
            </a:r>
            <a:r>
              <a:rPr lang="cs-CZ" dirty="0"/>
              <a:t> </a:t>
            </a:r>
            <a:r>
              <a:rPr lang="cs-CZ" dirty="0" err="1"/>
              <a:t>Membrane</a:t>
            </a:r>
            <a:r>
              <a:rPr lang="cs-CZ" dirty="0"/>
              <a:t> </a:t>
            </a:r>
            <a:r>
              <a:rPr lang="cs-CZ" dirty="0" err="1"/>
              <a:t>Separation</a:t>
            </a:r>
            <a:r>
              <a:rPr lang="cs-CZ" dirty="0"/>
              <a:t> Technologies. </a:t>
            </a:r>
            <a:r>
              <a:rPr lang="cs-CZ" dirty="0" err="1" smtClean="0"/>
              <a:t>ChemPlusChem</a:t>
            </a:r>
            <a:r>
              <a:rPr lang="cs-CZ" dirty="0" smtClean="0"/>
              <a:t> </a:t>
            </a:r>
            <a:r>
              <a:rPr lang="cs-CZ" dirty="0"/>
              <a:t>83(1), 7-18 (2018).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E4E64-BFB4-459A-9CF2-3CFEA177A7E6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9387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 smtClean="0"/>
              <a:t>WHAT DID THE EUROPEAN CONTACTS BRING TO US?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566863"/>
            <a:ext cx="10515600" cy="98179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/>
              <a:t>Students training</a:t>
            </a:r>
            <a:r>
              <a:rPr lang="cs-CZ" dirty="0" smtClean="0"/>
              <a:t>, post-</a:t>
            </a:r>
            <a:r>
              <a:rPr lang="en-GB" dirty="0" smtClean="0"/>
              <a:t>doctoral internship</a:t>
            </a:r>
            <a:r>
              <a:rPr lang="cs-CZ" dirty="0" smtClean="0"/>
              <a:t> </a:t>
            </a:r>
          </a:p>
          <a:p>
            <a:pPr marL="0" indent="0">
              <a:buNone/>
            </a:pPr>
            <a:r>
              <a:rPr lang="cs-CZ" dirty="0" smtClean="0"/>
              <a:t>and </a:t>
            </a:r>
            <a:r>
              <a:rPr lang="en-GB" dirty="0" smtClean="0"/>
              <a:t>fruitful</a:t>
            </a:r>
            <a:r>
              <a:rPr lang="cs-CZ" dirty="0" smtClean="0"/>
              <a:t> </a:t>
            </a:r>
            <a:r>
              <a:rPr lang="en-GB" dirty="0" smtClean="0"/>
              <a:t>contacts with new trends at the specialised institutes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E4E64-BFB4-459A-9CF2-3CFEA177A7E6}" type="slidenum">
              <a:rPr lang="cs-CZ" smtClean="0"/>
              <a:t>22</a:t>
            </a:fld>
            <a:endParaRPr lang="cs-CZ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840975" y="436475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600" dirty="0" smtClean="0"/>
              <a:t>WHAT CAN WE OFFER TO THE WORLD?</a:t>
            </a:r>
            <a:endParaRPr lang="cs-CZ" sz="3600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840973" y="5625758"/>
            <a:ext cx="10515600" cy="5868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dirty="0" smtClean="0"/>
              <a:t>Handy workshop and </a:t>
            </a:r>
            <a:r>
              <a:rPr lang="en-GB" dirty="0" smtClean="0"/>
              <a:t>ingenious</a:t>
            </a:r>
            <a:r>
              <a:rPr lang="cs-CZ" dirty="0" smtClean="0"/>
              <a:t> </a:t>
            </a:r>
            <a:r>
              <a:rPr lang="en-GB" dirty="0" smtClean="0"/>
              <a:t>apparatuses</a:t>
            </a:r>
          </a:p>
        </p:txBody>
      </p:sp>
      <p:grpSp>
        <p:nvGrpSpPr>
          <p:cNvPr id="10" name="Skupina 9"/>
          <p:cNvGrpSpPr/>
          <p:nvPr/>
        </p:nvGrpSpPr>
        <p:grpSpPr>
          <a:xfrm>
            <a:off x="8327022" y="2692399"/>
            <a:ext cx="3524250" cy="3228103"/>
            <a:chOff x="8167687" y="3070941"/>
            <a:chExt cx="3524250" cy="3228103"/>
          </a:xfrm>
        </p:grpSpPr>
        <p:pic>
          <p:nvPicPr>
            <p:cNvPr id="7" name="Obrázek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24962" y="3070941"/>
              <a:ext cx="2466975" cy="1847850"/>
            </a:xfrm>
            <a:prstGeom prst="rect">
              <a:avLst/>
            </a:prstGeom>
          </p:spPr>
        </p:pic>
        <p:pic>
          <p:nvPicPr>
            <p:cNvPr id="9" name="Obrázek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167687" y="3984469"/>
              <a:ext cx="1981200" cy="2314575"/>
            </a:xfrm>
            <a:prstGeom prst="rect">
              <a:avLst/>
            </a:prstGeom>
          </p:spPr>
        </p:pic>
      </p:grpSp>
      <p:pic>
        <p:nvPicPr>
          <p:cNvPr id="12" name="Obrázek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7349" y="2548653"/>
            <a:ext cx="2152650" cy="212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23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0740" y="814199"/>
            <a:ext cx="4717766" cy="4351338"/>
          </a:xfrm>
          <a:prstGeom prst="rect">
            <a:avLst/>
          </a:prstGeom>
        </p:spPr>
      </p:pic>
      <p:sp>
        <p:nvSpPr>
          <p:cNvPr id="3" name="Text Box 68"/>
          <p:cNvSpPr txBox="1">
            <a:spLocks noChangeArrowheads="1"/>
          </p:cNvSpPr>
          <p:nvPr/>
        </p:nvSpPr>
        <p:spPr bwMode="auto">
          <a:xfrm>
            <a:off x="3980845" y="5176148"/>
            <a:ext cx="5097556" cy="43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631" tIns="52315" rIns="104631" bIns="52315" rtlCol="0">
            <a:spAutoFit/>
          </a:bodyPr>
          <a:lstStyle>
            <a:lvl1pPr marL="0" indent="0" algn="ctr" defTabSz="1455738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4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ctr" defTabSz="1455738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2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ctr" defTabSz="1455738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0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ctr" defTabSz="1455738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9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ctr" defTabSz="1455738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9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ctr" defTabSz="1455738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ctr" defTabSz="1455738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ctr" defTabSz="1455738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ctr" defTabSz="1455738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… FOR YOUR KIND ATTENTION</a:t>
            </a:r>
          </a:p>
        </p:txBody>
      </p:sp>
      <p:sp>
        <p:nvSpPr>
          <p:cNvPr id="2" name="Obdélník 1"/>
          <p:cNvSpPr/>
          <p:nvPr/>
        </p:nvSpPr>
        <p:spPr>
          <a:xfrm>
            <a:off x="428624" y="5939135"/>
            <a:ext cx="114776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cs-CZ" altLang="cs-CZ" sz="2000" dirty="0">
                <a:solidFill>
                  <a:srgbClr val="0099FF"/>
                </a:solidFill>
                <a:latin typeface="Comic Sans MS" panose="030F0702030302020204" pitchFamily="66" charset="0"/>
              </a:rPr>
              <a:t>FINANTIAL SUPPORT FROM </a:t>
            </a:r>
            <a:r>
              <a:rPr lang="cs-CZ" altLang="cs-CZ" sz="2000" dirty="0" smtClean="0">
                <a:solidFill>
                  <a:srgbClr val="0099FF"/>
                </a:solidFill>
                <a:latin typeface="Comic Sans MS" panose="030F0702030302020204" pitchFamily="66" charset="0"/>
              </a:rPr>
              <a:t>CZECH </a:t>
            </a:r>
            <a:r>
              <a:rPr lang="cs-CZ" altLang="cs-CZ" sz="2000" dirty="0">
                <a:solidFill>
                  <a:srgbClr val="0099FF"/>
                </a:solidFill>
                <a:latin typeface="Comic Sans MS" panose="030F0702030302020204" pitchFamily="66" charset="0"/>
              </a:rPr>
              <a:t>MINISTRY OF EDUCATION, </a:t>
            </a:r>
            <a:r>
              <a:rPr lang="cs-CZ" altLang="cs-CZ" sz="2000" dirty="0" smtClean="0">
                <a:solidFill>
                  <a:srgbClr val="0099FF"/>
                </a:solidFill>
                <a:latin typeface="Comic Sans MS" panose="030F0702030302020204" pitchFamily="66" charset="0"/>
              </a:rPr>
              <a:t>YOUTH </a:t>
            </a:r>
            <a:r>
              <a:rPr lang="cs-CZ" altLang="cs-CZ" sz="2000" dirty="0">
                <a:solidFill>
                  <a:srgbClr val="0099FF"/>
                </a:solidFill>
                <a:latin typeface="Comic Sans MS" panose="030F0702030302020204" pitchFamily="66" charset="0"/>
              </a:rPr>
              <a:t>AND SPORTS </a:t>
            </a:r>
            <a:endParaRPr lang="cs-CZ" altLang="cs-CZ" sz="2000" dirty="0" smtClean="0">
              <a:solidFill>
                <a:srgbClr val="0099FF"/>
              </a:solidFill>
              <a:latin typeface="Comic Sans MS" panose="030F0702030302020204" pitchFamily="66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000" dirty="0" smtClean="0">
                <a:solidFill>
                  <a:srgbClr val="0099FF"/>
                </a:solidFill>
                <a:latin typeface="Comic Sans MS" panose="030F0702030302020204" pitchFamily="66" charset="0"/>
              </a:rPr>
              <a:t>(</a:t>
            </a:r>
            <a:r>
              <a:rPr lang="cs-CZ" altLang="cs-CZ" sz="2000" b="1" dirty="0" smtClean="0">
                <a:solidFill>
                  <a:srgbClr val="0099FF"/>
                </a:solidFill>
                <a:latin typeface="Comic Sans MS" panose="030F0702030302020204" pitchFamily="66" charset="0"/>
              </a:rPr>
              <a:t>COST </a:t>
            </a:r>
            <a:r>
              <a:rPr lang="cs-CZ" altLang="cs-CZ" sz="2000" b="1" dirty="0">
                <a:solidFill>
                  <a:srgbClr val="0099FF"/>
                </a:solidFill>
                <a:latin typeface="Comic Sans MS" panose="030F0702030302020204" pitchFamily="66" charset="0"/>
              </a:rPr>
              <a:t>PROJECT LD 14094</a:t>
            </a:r>
            <a:r>
              <a:rPr lang="cs-CZ" altLang="cs-CZ" sz="2000" dirty="0">
                <a:solidFill>
                  <a:srgbClr val="0099FF"/>
                </a:solidFill>
                <a:latin typeface="Comic Sans MS" panose="030F0702030302020204" pitchFamily="66" charset="0"/>
              </a:rPr>
              <a:t>) IS GREATLY </a:t>
            </a:r>
            <a:r>
              <a:rPr lang="cs-CZ" altLang="cs-CZ" sz="2000" dirty="0" smtClean="0">
                <a:solidFill>
                  <a:srgbClr val="0099FF"/>
                </a:solidFill>
                <a:latin typeface="Comic Sans MS" panose="030F0702030302020204" pitchFamily="66" charset="0"/>
              </a:rPr>
              <a:t>APPRECIATED.</a:t>
            </a:r>
            <a:endParaRPr lang="en-GB" altLang="cs-CZ" dirty="0">
              <a:solidFill>
                <a:srgbClr val="0099FF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98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IONIC LIQUIDS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E4E64-BFB4-459A-9CF2-3CFEA177A7E6}" type="slidenum">
              <a:rPr lang="cs-CZ" smtClean="0"/>
              <a:t>3</a:t>
            </a:fld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22" y="1362802"/>
            <a:ext cx="6531446" cy="5358673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>
            <a:off x="7198822" y="1690688"/>
            <a:ext cx="4648856" cy="193899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GB" sz="2400" dirty="0"/>
              <a:t>... they</a:t>
            </a:r>
            <a:r>
              <a:rPr lang="cs-CZ" sz="2400" dirty="0"/>
              <a:t> a</a:t>
            </a:r>
            <a:r>
              <a:rPr lang="en-GB" sz="2400" dirty="0"/>
              <a:t>re magic </a:t>
            </a:r>
            <a:endParaRPr lang="cs-CZ" sz="2400" dirty="0" smtClean="0"/>
          </a:p>
          <a:p>
            <a:r>
              <a:rPr lang="en-GB" sz="2400" dirty="0" smtClean="0"/>
              <a:t>…. </a:t>
            </a:r>
            <a:r>
              <a:rPr lang="cs-CZ" sz="2400" dirty="0" smtClean="0"/>
              <a:t>t</a:t>
            </a:r>
            <a:r>
              <a:rPr lang="en-GB" sz="2400" dirty="0"/>
              <a:t>hey conduct electricity </a:t>
            </a:r>
            <a:endParaRPr lang="cs-CZ" sz="2400" dirty="0" smtClean="0"/>
          </a:p>
          <a:p>
            <a:r>
              <a:rPr lang="en-GB" sz="2400" dirty="0" smtClean="0"/>
              <a:t>…. </a:t>
            </a:r>
            <a:r>
              <a:rPr lang="cs-CZ" sz="2400" dirty="0"/>
              <a:t>t</a:t>
            </a:r>
            <a:r>
              <a:rPr lang="en-GB" sz="2400" dirty="0"/>
              <a:t>hey do not evaporate </a:t>
            </a:r>
            <a:endParaRPr lang="cs-CZ" sz="2400" dirty="0" smtClean="0"/>
          </a:p>
          <a:p>
            <a:r>
              <a:rPr lang="en-GB" sz="2400" dirty="0" smtClean="0"/>
              <a:t>… </a:t>
            </a:r>
            <a:r>
              <a:rPr lang="en-GB" sz="2400" dirty="0"/>
              <a:t>they are said to be green solvent …</a:t>
            </a:r>
          </a:p>
        </p:txBody>
      </p:sp>
      <p:sp>
        <p:nvSpPr>
          <p:cNvPr id="3" name="Obdélník 2"/>
          <p:cNvSpPr/>
          <p:nvPr/>
        </p:nvSpPr>
        <p:spPr>
          <a:xfrm>
            <a:off x="7198822" y="4042138"/>
            <a:ext cx="46488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Unsymmetrical</a:t>
            </a:r>
            <a:r>
              <a:rPr lang="cs-CZ" sz="2400" dirty="0"/>
              <a:t> </a:t>
            </a:r>
            <a:r>
              <a:rPr lang="en-GB" sz="2400" dirty="0"/>
              <a:t>organic cation and organic/inorganic anion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Salts (neutral) that are liquid at low temperature (below 30°C) … RTILs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Works </a:t>
            </a:r>
            <a:r>
              <a:rPr lang="en-GB" sz="2400" dirty="0"/>
              <a:t>at mild conditions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8503704" y="6439327"/>
            <a:ext cx="1858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Google</a:t>
            </a: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 pictures</a:t>
            </a:r>
            <a:endParaRPr lang="en-GB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22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IONIC LIQUIDS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E4E64-BFB4-459A-9CF2-3CFEA177A7E6}" type="slidenum">
              <a:rPr lang="cs-CZ" smtClean="0"/>
              <a:t>4</a:t>
            </a:fld>
            <a:endParaRPr lang="cs-CZ"/>
          </a:p>
        </p:txBody>
      </p:sp>
      <p:sp>
        <p:nvSpPr>
          <p:cNvPr id="12" name="Zástupný symbol pro obsah 11"/>
          <p:cNvSpPr>
            <a:spLocks noGrp="1"/>
          </p:cNvSpPr>
          <p:nvPr>
            <p:ph idx="1"/>
          </p:nvPr>
        </p:nvSpPr>
        <p:spPr>
          <a:xfrm>
            <a:off x="332510" y="1690687"/>
            <a:ext cx="5801290" cy="4665663"/>
          </a:xfrm>
        </p:spPr>
        <p:txBody>
          <a:bodyPr>
            <a:noAutofit/>
          </a:bodyPr>
          <a:lstStyle/>
          <a:p>
            <a:r>
              <a:rPr lang="en-GB" sz="3200" dirty="0" smtClean="0"/>
              <a:t>Rapid growth of interest</a:t>
            </a:r>
            <a:endParaRPr lang="cs-CZ" sz="3200" dirty="0" smtClean="0"/>
          </a:p>
          <a:p>
            <a:r>
              <a:rPr lang="en-GB" sz="3200" dirty="0" smtClean="0"/>
              <a:t>Tailored to address the needs of a specific application</a:t>
            </a:r>
          </a:p>
          <a:p>
            <a:r>
              <a:rPr lang="en-GB" sz="3200" dirty="0" smtClean="0"/>
              <a:t>High </a:t>
            </a:r>
            <a:r>
              <a:rPr lang="en-GB" sz="3200" dirty="0"/>
              <a:t>thermal stability and chemical inertness</a:t>
            </a:r>
          </a:p>
          <a:p>
            <a:r>
              <a:rPr lang="en-GB" sz="3200" dirty="0" smtClean="0"/>
              <a:t>Relatively low cost</a:t>
            </a:r>
          </a:p>
          <a:p>
            <a:r>
              <a:rPr lang="en-GB" sz="3200" dirty="0" smtClean="0"/>
              <a:t>Easily separated </a:t>
            </a:r>
            <a:r>
              <a:rPr lang="cs-CZ" sz="3200" dirty="0" smtClean="0"/>
              <a:t>and </a:t>
            </a:r>
            <a:r>
              <a:rPr lang="en-GB" sz="3200" dirty="0" smtClean="0"/>
              <a:t>recycled</a:t>
            </a:r>
          </a:p>
          <a:p>
            <a:r>
              <a:rPr lang="en-GB" sz="3200" dirty="0" smtClean="0"/>
              <a:t>Non-toxic</a:t>
            </a:r>
            <a:r>
              <a:rPr lang="cs-CZ" sz="3200" dirty="0" smtClean="0"/>
              <a:t> </a:t>
            </a:r>
            <a:r>
              <a:rPr lang="cs-CZ" sz="3200" dirty="0"/>
              <a:t>to enzyme </a:t>
            </a:r>
            <a:r>
              <a:rPr lang="en-GB" sz="3200" dirty="0" smtClean="0"/>
              <a:t>or fermentation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9490" y="1424963"/>
            <a:ext cx="5220000" cy="5007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445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4243" y="1441450"/>
            <a:ext cx="6372225" cy="49149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IONIC LIQUIDS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E4E64-BFB4-459A-9CF2-3CFEA177A7E6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127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Skupina 15"/>
          <p:cNvGrpSpPr>
            <a:grpSpLocks noChangeAspect="1"/>
          </p:cNvGrpSpPr>
          <p:nvPr/>
        </p:nvGrpSpPr>
        <p:grpSpPr>
          <a:xfrm>
            <a:off x="8446117" y="2682608"/>
            <a:ext cx="3431558" cy="2269573"/>
            <a:chOff x="5215170" y="827903"/>
            <a:chExt cx="6138631" cy="4059981"/>
          </a:xfrm>
        </p:grpSpPr>
        <p:pic>
          <p:nvPicPr>
            <p:cNvPr id="5" name="Obrázek 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063" b="26736"/>
            <a:stretch/>
          </p:blipFill>
          <p:spPr>
            <a:xfrm>
              <a:off x="5215170" y="827903"/>
              <a:ext cx="6138630" cy="4059981"/>
            </a:xfrm>
            <a:prstGeom prst="rect">
              <a:avLst/>
            </a:prstGeom>
          </p:spPr>
        </p:pic>
        <p:grpSp>
          <p:nvGrpSpPr>
            <p:cNvPr id="14" name="Skupina 13"/>
            <p:cNvGrpSpPr/>
            <p:nvPr/>
          </p:nvGrpSpPr>
          <p:grpSpPr>
            <a:xfrm>
              <a:off x="9386715" y="1478615"/>
              <a:ext cx="1731820" cy="334708"/>
              <a:chOff x="9386715" y="1478615"/>
              <a:chExt cx="1731820" cy="334708"/>
            </a:xfrm>
          </p:grpSpPr>
          <p:cxnSp>
            <p:nvCxnSpPr>
              <p:cNvPr id="10" name="Přímá spojnice 9"/>
              <p:cNvCxnSpPr/>
              <p:nvPr/>
            </p:nvCxnSpPr>
            <p:spPr>
              <a:xfrm>
                <a:off x="9414251" y="1633612"/>
                <a:ext cx="1697715" cy="24714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Přímá spojnice 11"/>
              <p:cNvCxnSpPr/>
              <p:nvPr/>
            </p:nvCxnSpPr>
            <p:spPr>
              <a:xfrm>
                <a:off x="9386715" y="1478615"/>
                <a:ext cx="0" cy="334708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Přímá spojnice 12"/>
              <p:cNvCxnSpPr/>
              <p:nvPr/>
            </p:nvCxnSpPr>
            <p:spPr>
              <a:xfrm>
                <a:off x="11118535" y="1478615"/>
                <a:ext cx="0" cy="334708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TextovéPole 14"/>
            <p:cNvSpPr txBox="1"/>
            <p:nvPr/>
          </p:nvSpPr>
          <p:spPr>
            <a:xfrm>
              <a:off x="9437568" y="979716"/>
              <a:ext cx="1916233" cy="8258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400" dirty="0" smtClean="0">
                  <a:solidFill>
                    <a:schemeClr val="bg1"/>
                  </a:solidFill>
                </a:rPr>
                <a:t>50 </a:t>
              </a:r>
              <a:r>
                <a:rPr lang="cs-CZ" sz="2400" dirty="0" smtClean="0">
                  <a:solidFill>
                    <a:schemeClr val="bg1"/>
                  </a:solidFill>
                  <a:latin typeface="Symbol" panose="05050102010706020507" pitchFamily="18" charset="2"/>
                </a:rPr>
                <a:t>m</a:t>
              </a:r>
              <a:r>
                <a:rPr lang="cs-CZ" sz="2400" dirty="0" smtClean="0">
                  <a:solidFill>
                    <a:schemeClr val="bg1"/>
                  </a:solidFill>
                </a:rPr>
                <a:t>m</a:t>
              </a:r>
              <a:endParaRPr lang="cs-CZ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GB" dirty="0" smtClean="0"/>
              <a:t>How to prepare membrane with IL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E4E64-BFB4-459A-9CF2-3CFEA177A7E6}" type="slidenum">
              <a:rPr lang="cs-CZ" smtClean="0"/>
              <a:t>6</a:t>
            </a:fld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60" y="1844111"/>
            <a:ext cx="7404940" cy="3108070"/>
          </a:xfrm>
          <a:prstGeom prst="rect">
            <a:avLst/>
          </a:prstGeom>
        </p:spPr>
      </p:pic>
      <p:sp>
        <p:nvSpPr>
          <p:cNvPr id="17" name="TextovéPole 16"/>
          <p:cNvSpPr txBox="1"/>
          <p:nvPr/>
        </p:nvSpPr>
        <p:spPr>
          <a:xfrm>
            <a:off x="639864" y="6461211"/>
            <a:ext cx="1858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Google</a:t>
            </a: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 pictures</a:t>
            </a:r>
            <a:endParaRPr lang="en-GB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3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Zástupný symbol pro obsah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3875" y="1575713"/>
            <a:ext cx="6444000" cy="406122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Membrane separation</a:t>
            </a:r>
            <a:endParaRPr lang="en-GB" dirty="0"/>
          </a:p>
        </p:txBody>
      </p:sp>
      <p:sp>
        <p:nvSpPr>
          <p:cNvPr id="12292" name="TextBox 4"/>
          <p:cNvSpPr txBox="1">
            <a:spLocks noChangeArrowheads="1"/>
          </p:cNvSpPr>
          <p:nvPr/>
        </p:nvSpPr>
        <p:spPr bwMode="auto">
          <a:xfrm>
            <a:off x="0" y="4822716"/>
            <a:ext cx="57912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800"/>
              </a:spcBef>
              <a:buChar char="•"/>
              <a:defRPr sz="3200">
                <a:solidFill>
                  <a:srgbClr val="000000"/>
                </a:solidFill>
                <a:latin typeface="Calibri" pitchFamily="34" charset="0"/>
                <a:ea typeface="ＭＳ Ｐゴシック" pitchFamily="34" charset="-128"/>
                <a:cs typeface="Lucida Sans Unicode" pitchFamily="34" charset="0"/>
              </a:defRPr>
            </a:lvl1pPr>
            <a:lvl2pPr marL="742950" indent="-285750" eaLnBrk="0" hangingPunct="0">
              <a:spcBef>
                <a:spcPts val="700"/>
              </a:spcBef>
              <a:buChar char="–"/>
              <a:defRPr sz="2800">
                <a:solidFill>
                  <a:srgbClr val="000000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2pPr>
            <a:lvl3pPr marL="1143000" indent="-228600"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3pPr>
            <a:lvl4pPr marL="1600200" indent="-228600" eaLnBrk="0" hangingPunct="0">
              <a:spcBef>
                <a:spcPts val="500"/>
              </a:spcBef>
              <a:buChar char="–"/>
              <a:defRPr sz="2000">
                <a:solidFill>
                  <a:srgbClr val="000000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4pPr>
            <a:lvl5pPr marL="2057400" indent="-228600" eaLnBrk="0" hangingPunct="0">
              <a:spcBef>
                <a:spcPts val="500"/>
              </a:spcBef>
              <a:buChar char="»"/>
              <a:defRPr sz="2000">
                <a:solidFill>
                  <a:srgbClr val="000000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rgbClr val="000000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rgbClr val="000000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rgbClr val="000000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rgbClr val="000000"/>
                </a:solidFill>
                <a:latin typeface="Calibri" pitchFamily="34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charset="0"/>
              <a:buNone/>
            </a:pPr>
            <a:r>
              <a:rPr lang="en-GB" altLang="cs-CZ" sz="2400" dirty="0" smtClean="0">
                <a:solidFill>
                  <a:schemeClr val="tx1"/>
                </a:solidFill>
                <a:latin typeface="Arial" charset="0"/>
              </a:rPr>
              <a:t>heart</a:t>
            </a:r>
            <a:r>
              <a:rPr lang="cs-CZ" altLang="cs-CZ" sz="2400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cs-CZ" altLang="cs-CZ" sz="2400" dirty="0">
                <a:solidFill>
                  <a:schemeClr val="tx1"/>
                </a:solidFill>
                <a:latin typeface="Arial" charset="0"/>
              </a:rPr>
              <a:t>of membrane process</a:t>
            </a:r>
          </a:p>
          <a:p>
            <a:pPr algn="ctr" eaLnBrk="1" hangingPunct="1">
              <a:spcBef>
                <a:spcPct val="0"/>
              </a:spcBef>
              <a:buFont typeface="Arial" charset="0"/>
              <a:buNone/>
            </a:pPr>
            <a:endParaRPr lang="cs-CZ" altLang="cs-CZ" sz="2400" dirty="0">
              <a:solidFill>
                <a:schemeClr val="tx1"/>
              </a:solidFill>
              <a:latin typeface="Arial" charset="0"/>
            </a:endParaRPr>
          </a:p>
          <a:p>
            <a:pPr marL="457200" indent="-457200" algn="ctr" eaLnBrk="1" hangingPunct="1">
              <a:spcBef>
                <a:spcPct val="0"/>
              </a:spcBef>
              <a:buFont typeface="Wingdings" panose="05000000000000000000" pitchFamily="2" charset="2"/>
              <a:buChar char="à"/>
            </a:pPr>
            <a:r>
              <a:rPr lang="cs-CZ" altLang="cs-CZ" sz="2400" dirty="0" smtClean="0">
                <a:solidFill>
                  <a:schemeClr val="tx1"/>
                </a:solidFill>
                <a:latin typeface="Arial" charset="0"/>
              </a:rPr>
              <a:t>ke</a:t>
            </a:r>
            <a:r>
              <a:rPr lang="en-GB" altLang="cs-CZ" sz="2400" dirty="0" smtClean="0">
                <a:solidFill>
                  <a:schemeClr val="tx1"/>
                </a:solidFill>
                <a:latin typeface="Arial" charset="0"/>
              </a:rPr>
              <a:t>y</a:t>
            </a:r>
            <a:r>
              <a:rPr lang="cs-CZ" altLang="cs-CZ" sz="2400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GB" altLang="cs-CZ" sz="2400" dirty="0" smtClean="0">
                <a:solidFill>
                  <a:schemeClr val="tx1"/>
                </a:solidFill>
                <a:latin typeface="Arial" charset="0"/>
              </a:rPr>
              <a:t>parameter</a:t>
            </a:r>
            <a:r>
              <a:rPr lang="cs-CZ" altLang="cs-CZ" sz="2400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GB" altLang="cs-CZ" sz="2400" dirty="0" smtClean="0">
                <a:solidFill>
                  <a:schemeClr val="tx1"/>
                </a:solidFill>
                <a:latin typeface="Arial" charset="0"/>
              </a:rPr>
              <a:t>for</a:t>
            </a:r>
            <a:r>
              <a:rPr lang="cs-CZ" altLang="cs-CZ" sz="2400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GB" altLang="cs-CZ" sz="2400" dirty="0" smtClean="0">
                <a:solidFill>
                  <a:schemeClr val="tx1"/>
                </a:solidFill>
                <a:latin typeface="Arial" charset="0"/>
              </a:rPr>
              <a:t>the</a:t>
            </a:r>
            <a:r>
              <a:rPr lang="cs-CZ" altLang="cs-CZ" sz="2400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GB" altLang="cs-CZ" sz="2400" dirty="0" smtClean="0">
                <a:solidFill>
                  <a:schemeClr val="tx1"/>
                </a:solidFill>
                <a:latin typeface="Arial" charset="0"/>
              </a:rPr>
              <a:t>successful</a:t>
            </a:r>
            <a:r>
              <a:rPr lang="cs-CZ" altLang="cs-CZ" sz="2400" dirty="0" smtClean="0">
                <a:solidFill>
                  <a:schemeClr val="tx1"/>
                </a:solidFill>
                <a:latin typeface="Arial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None/>
            </a:pPr>
            <a:r>
              <a:rPr lang="en-GB" altLang="cs-CZ" sz="2400" dirty="0" smtClean="0">
                <a:solidFill>
                  <a:schemeClr val="tx1"/>
                </a:solidFill>
                <a:latin typeface="Arial" charset="0"/>
              </a:rPr>
              <a:t>of</a:t>
            </a:r>
            <a:r>
              <a:rPr lang="cs-CZ" altLang="cs-CZ" sz="2400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cs-CZ" altLang="cs-CZ" sz="2400" dirty="0">
                <a:solidFill>
                  <a:schemeClr val="tx1"/>
                </a:solidFill>
                <a:latin typeface="Arial" charset="0"/>
              </a:rPr>
              <a:t>membrane separation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E4E64-BFB4-459A-9CF2-3CFEA177A7E6}" type="slidenum">
              <a:rPr lang="cs-CZ" smtClean="0"/>
              <a:t>7</a:t>
            </a:fld>
            <a:endParaRPr lang="cs-CZ" dirty="0"/>
          </a:p>
        </p:txBody>
      </p:sp>
      <p:grpSp>
        <p:nvGrpSpPr>
          <p:cNvPr id="5" name="Skupina 4"/>
          <p:cNvGrpSpPr/>
          <p:nvPr/>
        </p:nvGrpSpPr>
        <p:grpSpPr>
          <a:xfrm>
            <a:off x="1361079" y="1937663"/>
            <a:ext cx="3060000" cy="2706029"/>
            <a:chOff x="1865904" y="1487056"/>
            <a:chExt cx="3060000" cy="2706029"/>
          </a:xfrm>
        </p:grpSpPr>
        <p:pic>
          <p:nvPicPr>
            <p:cNvPr id="12291" name="Picture 3" descr="C:\Users\Zuza\AppData\Local\Microsoft\Windows\Temporary Internet Files\Content.IE5\SE8FDYGI\MP900440292[1]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771" t="10301" r="21045" b="19984"/>
            <a:stretch>
              <a:fillRect/>
            </a:stretch>
          </p:blipFill>
          <p:spPr bwMode="auto">
            <a:xfrm>
              <a:off x="1865904" y="1487056"/>
              <a:ext cx="3060000" cy="27060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TextovéPole 3"/>
            <p:cNvSpPr txBox="1"/>
            <p:nvPr/>
          </p:nvSpPr>
          <p:spPr>
            <a:xfrm>
              <a:off x="2600325" y="3105149"/>
              <a:ext cx="15621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dirty="0" smtClean="0">
                  <a:latin typeface="Comic Sans MS" panose="030F0702030302020204" pitchFamily="66" charset="0"/>
                </a:rPr>
                <a:t>membrane</a:t>
              </a:r>
              <a:endParaRPr lang="en-GB" sz="2000" dirty="0">
                <a:latin typeface="Comic Sans MS" panose="030F0702030302020204" pitchFamily="66" charset="0"/>
              </a:endParaRPr>
            </a:p>
          </p:txBody>
        </p:sp>
      </p:grpSp>
      <p:graphicFrame>
        <p:nvGraphicFramePr>
          <p:cNvPr id="10" name="Object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6929562"/>
              </p:ext>
            </p:extLst>
          </p:nvPr>
        </p:nvGraphicFramePr>
        <p:xfrm>
          <a:off x="7053119" y="5826124"/>
          <a:ext cx="3465512" cy="712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5" name="Rovnice" r:id="rId6" imgW="21361400" imgH="4394200" progId="Equation.3">
                  <p:embed/>
                </p:oleObj>
              </mc:Choice>
              <mc:Fallback>
                <p:oleObj name="Rovnice" r:id="rId6" imgW="21361400" imgH="4394200" progId="Equation.3">
                  <p:embed/>
                  <p:pic>
                    <p:nvPicPr>
                      <p:cNvPr id="6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53119" y="5826124"/>
                        <a:ext cx="3465512" cy="712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ovéPole 7"/>
          <p:cNvSpPr txBox="1"/>
          <p:nvPr/>
        </p:nvSpPr>
        <p:spPr>
          <a:xfrm>
            <a:off x="2800629" y="4378122"/>
            <a:ext cx="1620450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Google</a:t>
            </a: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 pictures</a:t>
            </a:r>
            <a:endParaRPr lang="en-GB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59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 descr="Nalezený obrázek pro membrane permeability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2" t="5172" r="6919" b="7932"/>
          <a:stretch/>
        </p:blipFill>
        <p:spPr bwMode="auto">
          <a:xfrm>
            <a:off x="6881862" y="1807474"/>
            <a:ext cx="5004487" cy="378116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Skupina 5"/>
          <p:cNvGrpSpPr/>
          <p:nvPr/>
        </p:nvGrpSpPr>
        <p:grpSpPr>
          <a:xfrm>
            <a:off x="152629" y="1143000"/>
            <a:ext cx="7277571" cy="5761038"/>
            <a:chOff x="1333029" y="1027906"/>
            <a:chExt cx="7277571" cy="5761038"/>
          </a:xfrm>
        </p:grpSpPr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179"/>
            <a:stretch>
              <a:fillRect/>
            </a:stretch>
          </p:blipFill>
          <p:spPr bwMode="auto">
            <a:xfrm>
              <a:off x="1333029" y="1027906"/>
              <a:ext cx="6697662" cy="5761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ovéPole 7"/>
            <p:cNvSpPr txBox="1"/>
            <p:nvPr/>
          </p:nvSpPr>
          <p:spPr>
            <a:xfrm rot="16200000">
              <a:off x="334367" y="3352132"/>
              <a:ext cx="2458992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 smtClean="0"/>
                <a:t>ideal selectivity</a:t>
              </a:r>
              <a:endParaRPr lang="en-GB" sz="2400" dirty="0"/>
            </a:p>
          </p:txBody>
        </p:sp>
        <p:sp>
          <p:nvSpPr>
            <p:cNvPr id="9" name="TextovéPole 8"/>
            <p:cNvSpPr txBox="1"/>
            <p:nvPr/>
          </p:nvSpPr>
          <p:spPr>
            <a:xfrm>
              <a:off x="2078183" y="2476539"/>
              <a:ext cx="1294941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dirty="0" smtClean="0"/>
                <a:t>upper bound</a:t>
              </a:r>
              <a:endParaRPr lang="en-GB" dirty="0"/>
            </a:p>
          </p:txBody>
        </p:sp>
        <p:sp>
          <p:nvSpPr>
            <p:cNvPr id="10" name="TextovéPole 9"/>
            <p:cNvSpPr txBox="1"/>
            <p:nvPr/>
          </p:nvSpPr>
          <p:spPr>
            <a:xfrm>
              <a:off x="4073236" y="2093095"/>
              <a:ext cx="1230284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dirty="0" smtClean="0"/>
                <a:t>upper bound</a:t>
              </a:r>
              <a:endParaRPr lang="en-GB" dirty="0"/>
            </a:p>
          </p:txBody>
        </p:sp>
        <p:sp>
          <p:nvSpPr>
            <p:cNvPr id="11" name="TextovéPole 10"/>
            <p:cNvSpPr txBox="1"/>
            <p:nvPr/>
          </p:nvSpPr>
          <p:spPr>
            <a:xfrm>
              <a:off x="6339841" y="3028966"/>
              <a:ext cx="2270759" cy="55399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dirty="0" smtClean="0"/>
                <a:t>thermally re-arranged </a:t>
              </a:r>
              <a:r>
                <a:rPr lang="cs-CZ" dirty="0" smtClean="0"/>
                <a:t>(TR) </a:t>
              </a:r>
              <a:r>
                <a:rPr lang="en-GB" dirty="0" smtClean="0"/>
                <a:t>polymers</a:t>
              </a:r>
              <a:endParaRPr lang="en-GB" dirty="0"/>
            </a:p>
          </p:txBody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Robeson plot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E4E64-BFB4-459A-9CF2-3CFEA177A7E6}" type="slidenum">
              <a:rPr lang="cs-CZ" smtClean="0"/>
              <a:t>8</a:t>
            </a:fld>
            <a:endParaRPr lang="cs-CZ"/>
          </a:p>
        </p:txBody>
      </p:sp>
      <p:sp>
        <p:nvSpPr>
          <p:cNvPr id="12" name="TextovéPole 11"/>
          <p:cNvSpPr txBox="1"/>
          <p:nvPr/>
        </p:nvSpPr>
        <p:spPr>
          <a:xfrm>
            <a:off x="8503704" y="6439327"/>
            <a:ext cx="1858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Google</a:t>
            </a:r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 pictures</a:t>
            </a:r>
            <a:endParaRPr lang="en-GB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5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3014" y="1437895"/>
            <a:ext cx="7582376" cy="430911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Improvement of separation properties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en-GB" dirty="0" smtClean="0"/>
              <a:t>thanks to IL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E4E64-BFB4-459A-9CF2-3CFEA177A7E6}" type="slidenum">
              <a:rPr lang="cs-CZ" smtClean="0"/>
              <a:t>9</a:t>
            </a:fld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253049" y="6195893"/>
            <a:ext cx="104537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</a:pPr>
            <a:r>
              <a:rPr lang="en-US" altLang="cs-CZ" dirty="0">
                <a:latin typeface="Arial" panose="020B0604020202020204" pitchFamily="34" charset="0"/>
              </a:rPr>
              <a:t>J. </a:t>
            </a:r>
            <a:r>
              <a:rPr lang="en-US" altLang="cs-CZ" dirty="0" smtClean="0">
                <a:latin typeface="Arial" panose="020B0604020202020204" pitchFamily="34" charset="0"/>
              </a:rPr>
              <a:t>J</a:t>
            </a:r>
            <a:r>
              <a:rPr lang="cs-CZ" altLang="cs-CZ" dirty="0" smtClean="0">
                <a:latin typeface="Arial" panose="020B0604020202020204" pitchFamily="34" charset="0"/>
              </a:rPr>
              <a:t>a</a:t>
            </a:r>
            <a:r>
              <a:rPr lang="en-US" altLang="cs-CZ" dirty="0" err="1" smtClean="0">
                <a:latin typeface="Arial" panose="020B0604020202020204" pitchFamily="34" charset="0"/>
              </a:rPr>
              <a:t>nsen</a:t>
            </a:r>
            <a:r>
              <a:rPr lang="cs-CZ" altLang="cs-CZ" dirty="0" smtClean="0">
                <a:latin typeface="Arial" panose="020B0604020202020204" pitchFamily="34" charset="0"/>
              </a:rPr>
              <a:t> et al.</a:t>
            </a:r>
            <a:r>
              <a:rPr lang="en-US" altLang="cs-CZ" dirty="0" smtClean="0">
                <a:latin typeface="Arial" panose="020B0604020202020204" pitchFamily="34" charset="0"/>
              </a:rPr>
              <a:t>: </a:t>
            </a:r>
            <a:r>
              <a:rPr lang="en-US" altLang="cs-CZ" dirty="0">
                <a:latin typeface="Arial" panose="020B0604020202020204" pitchFamily="34" charset="0"/>
              </a:rPr>
              <a:t>High ionic liquid content polymeric gel membranes: preparation and performance, </a:t>
            </a:r>
            <a:r>
              <a:rPr lang="en-US" altLang="cs-CZ" b="1" i="1" dirty="0" smtClean="0">
                <a:latin typeface="Arial" panose="020B0604020202020204" pitchFamily="34" charset="0"/>
              </a:rPr>
              <a:t>Macromolecules</a:t>
            </a:r>
            <a:r>
              <a:rPr lang="cs-CZ" altLang="cs-CZ" b="1" i="1" dirty="0" smtClean="0">
                <a:latin typeface="Arial" panose="020B0604020202020204" pitchFamily="34" charset="0"/>
              </a:rPr>
              <a:t> </a:t>
            </a:r>
            <a:r>
              <a:rPr lang="cs-CZ" b="1" dirty="0" smtClean="0"/>
              <a:t>2011</a:t>
            </a:r>
            <a:r>
              <a:rPr lang="cs-CZ" dirty="0"/>
              <a:t>, </a:t>
            </a:r>
            <a:r>
              <a:rPr lang="cs-CZ" i="1" dirty="0"/>
              <a:t>44</a:t>
            </a:r>
            <a:r>
              <a:rPr lang="cs-CZ" dirty="0"/>
              <a:t> (1), pp 39–45</a:t>
            </a:r>
            <a:endParaRPr lang="en-US" altLang="cs-CZ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824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4779</TotalTime>
  <Words>1043</Words>
  <Application>Microsoft Office PowerPoint</Application>
  <PresentationFormat>Širokoúhlá obrazovka</PresentationFormat>
  <Paragraphs>170</Paragraphs>
  <Slides>23</Slides>
  <Notes>6</Notes>
  <HiddenSlides>0</HiddenSlides>
  <MMClips>0</MMClips>
  <ScaleCrop>false</ScaleCrop>
  <HeadingPairs>
    <vt:vector size="8" baseType="variant">
      <vt:variant>
        <vt:lpstr>Použitá písma</vt:lpstr>
      </vt:variant>
      <vt:variant>
        <vt:i4>11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36" baseType="lpstr">
      <vt:lpstr>ＭＳ Ｐゴシック</vt:lpstr>
      <vt:lpstr>Arial</vt:lpstr>
      <vt:lpstr>Calibri</vt:lpstr>
      <vt:lpstr>Calibri Light</vt:lpstr>
      <vt:lpstr>Comic Sans MS</vt:lpstr>
      <vt:lpstr>Lucida Sans Unicode</vt:lpstr>
      <vt:lpstr>Symbol</vt:lpstr>
      <vt:lpstr>Tahoma</vt:lpstr>
      <vt:lpstr>Times New Roman</vt:lpstr>
      <vt:lpstr>Verdana</vt:lpstr>
      <vt:lpstr>Wingdings</vt:lpstr>
      <vt:lpstr>Motiv Office</vt:lpstr>
      <vt:lpstr>Rovnice</vt:lpstr>
      <vt:lpstr>Supported ionic liquid membranes for selective separation of volatile organic vapour and pollutants from gas stream    LD14094 (04/2014–04/2017)</vt:lpstr>
      <vt:lpstr>EXIL (European network for Exchange of knowledge about Ionic Liquids)</vt:lpstr>
      <vt:lpstr>IONIC LIQUIDS</vt:lpstr>
      <vt:lpstr>IONIC LIQUIDS</vt:lpstr>
      <vt:lpstr>IONIC LIQUIDS</vt:lpstr>
      <vt:lpstr>How to prepare membrane with IL?</vt:lpstr>
      <vt:lpstr>Membrane separation</vt:lpstr>
      <vt:lpstr>Robeson plot</vt:lpstr>
      <vt:lpstr>Improvement of separation properties  thanks to IL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Summary of representative published results  within the project</vt:lpstr>
      <vt:lpstr>Study of vapour transport properties</vt:lpstr>
      <vt:lpstr>Study of gas permeation – review papers</vt:lpstr>
      <vt:lpstr>WHAT DID THE EUROPEAN CONTACTS BRING TO US?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Petrusová Zuzana UCHP</dc:creator>
  <cp:lastModifiedBy>Petrusová Zuzana UCHP</cp:lastModifiedBy>
  <cp:revision>132</cp:revision>
  <cp:lastPrinted>2018-02-09T14:25:23Z</cp:lastPrinted>
  <dcterms:created xsi:type="dcterms:W3CDTF">2018-02-05T12:42:46Z</dcterms:created>
  <dcterms:modified xsi:type="dcterms:W3CDTF">2018-02-15T15:12:39Z</dcterms:modified>
</cp:coreProperties>
</file>