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2" r:id="rId4"/>
    <p:sldId id="263" r:id="rId5"/>
    <p:sldId id="264" r:id="rId6"/>
    <p:sldId id="265" r:id="rId7"/>
    <p:sldId id="266" r:id="rId8"/>
    <p:sldId id="258" r:id="rId9"/>
    <p:sldId id="259" r:id="rId10"/>
    <p:sldId id="267" r:id="rId11"/>
    <p:sldId id="268" r:id="rId12"/>
    <p:sldId id="269" r:id="rId13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49" autoAdjust="0"/>
    <p:restoredTop sz="94660"/>
  </p:normalViewPr>
  <p:slideViewPr>
    <p:cSldViewPr snapToGrid="0">
      <p:cViewPr varScale="1">
        <p:scale>
          <a:sx n="76" d="100"/>
          <a:sy n="76" d="100"/>
        </p:scale>
        <p:origin x="132" y="4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BDCEC3F-8C78-4583-BC85-95E6AC6CFD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224C95FC-6FC9-4C39-A347-A1B456364E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52D9F2F-804E-4EED-BAE2-8973822DFE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C87E4-F173-47B1-AE5A-C3D4DA9FE065}" type="datetimeFigureOut">
              <a:rPr lang="cs-CZ" smtClean="0"/>
              <a:t>09.04.2018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49A5B89-E5EC-4E63-8634-BED167FBC6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2DD6B55-CACC-48D4-BAFD-AA97BDC24B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EF797-3485-4C9C-8109-F29AB147C1D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731500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D94EB24-BF66-4FA8-937D-7BFBF120C6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848D7135-B421-41EC-867F-82480ABE29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0A09DC0-7C75-4BD9-BCD7-EEC1C9F1EA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C87E4-F173-47B1-AE5A-C3D4DA9FE065}" type="datetimeFigureOut">
              <a:rPr lang="cs-CZ" smtClean="0"/>
              <a:t>09.04.2018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AF0AC85-7719-4858-A369-561202325D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C5B22B0-86B4-4B15-AF53-B5E0B56390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EF797-3485-4C9C-8109-F29AB147C1D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323730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EDE81668-FDA8-4867-A061-A4AE4124D89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119561C2-F827-44C6-BC1A-A57A73CA94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9050FA7-2240-48DC-9C4E-B7CB7BDA42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C87E4-F173-47B1-AE5A-C3D4DA9FE065}" type="datetimeFigureOut">
              <a:rPr lang="cs-CZ" smtClean="0"/>
              <a:t>09.04.2018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52DB4B1-3B94-4F63-8446-BE982AEDDA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F2DD1AF-B12B-4BB9-97C6-1F54955887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EF797-3485-4C9C-8109-F29AB147C1D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986121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BEDA3B0-DF28-4D06-8753-30E3FBE059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42ADD36-90FC-49C0-B196-B7A4DDD381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5E6AC2B-0291-4FE6-A150-9ADC4D6A8F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C87E4-F173-47B1-AE5A-C3D4DA9FE065}" type="datetimeFigureOut">
              <a:rPr lang="cs-CZ" smtClean="0"/>
              <a:t>09.04.2018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3A6007A-F1AA-4D6C-8E06-BF7B35C09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8540EB5-9BF7-458C-9044-553C128577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EF797-3485-4C9C-8109-F29AB147C1D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434761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634A3EE-E644-48EB-AAB6-8348D81853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66F24EE2-A564-4F4A-916F-E6064918D8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3B25170-48C9-43AD-A6AF-427070049D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C87E4-F173-47B1-AE5A-C3D4DA9FE065}" type="datetimeFigureOut">
              <a:rPr lang="cs-CZ" smtClean="0"/>
              <a:t>09.04.2018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4031292-BA7C-4D4A-9322-BDA116BD7D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0ED1B62-F69C-4BA3-B19A-59D550F09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EF797-3485-4C9C-8109-F29AB147C1D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843135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DFCDC1A-5619-48E5-A516-AE13A4C5CA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3D1E4AB-DA86-498E-8F96-E828A690959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B790F089-AE76-4713-AB10-4FB87161DF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63B7DBE2-38D6-4AD9-BAA8-025CCE7C13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C87E4-F173-47B1-AE5A-C3D4DA9FE065}" type="datetimeFigureOut">
              <a:rPr lang="cs-CZ" smtClean="0"/>
              <a:t>09.04.2018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EECD1377-040B-44ED-A68B-4B183D136B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D5F854B-CCB3-401F-8BEC-035885E481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EF797-3485-4C9C-8109-F29AB147C1D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568959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648E21A-CD44-499D-BD90-DEEAFBB3CA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E3786F53-D3D8-4338-8ED1-D7EB2E586A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22B26B6A-0EB1-4197-B707-FA81543EBE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3ACCF485-2FB7-46C3-B590-13158CE66D6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128D4E82-0C67-4CE0-A3A6-9AB6759C0A6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989E7C59-3A76-41D0-9E5E-89432110C2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C87E4-F173-47B1-AE5A-C3D4DA9FE065}" type="datetimeFigureOut">
              <a:rPr lang="cs-CZ" smtClean="0"/>
              <a:t>09.04.2018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45B6317A-32EC-462A-B705-5F6C505B18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92172570-67EE-4BF0-9B82-CA4242E2A1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EF797-3485-4C9C-8109-F29AB147C1D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684737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01F891D-B616-4CFB-8CC1-C09320F379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CE15BC79-7AC0-404B-A96A-89E2C2B678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C87E4-F173-47B1-AE5A-C3D4DA9FE065}" type="datetimeFigureOut">
              <a:rPr lang="cs-CZ" smtClean="0"/>
              <a:t>09.04.2018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CBC82B57-371C-473F-B8D7-129F8334ED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6B08E4F7-E70D-433A-A4B5-9BE04E8113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EF797-3485-4C9C-8109-F29AB147C1D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463539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DA7AE0D3-8BD8-4148-956C-69A4FC623B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C87E4-F173-47B1-AE5A-C3D4DA9FE065}" type="datetimeFigureOut">
              <a:rPr lang="cs-CZ" smtClean="0"/>
              <a:t>09.04.2018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2A6DD7E1-0AC3-4D4D-AA84-E95B350517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350B4B9-B1FF-4D61-A8D0-548A609F81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EF797-3485-4C9C-8109-F29AB147C1D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360323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C680747-857F-4090-A6BE-1F2EBC5BCD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5E5E5A1-6B2F-4505-8F98-91A57F7B0C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80943BB5-8A4A-47A7-B935-A8F5898038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64EE1D3F-5897-4ABE-9B80-DEDBE963C2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C87E4-F173-47B1-AE5A-C3D4DA9FE065}" type="datetimeFigureOut">
              <a:rPr lang="cs-CZ" smtClean="0"/>
              <a:t>09.04.2018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1FB56C9E-D551-4FB7-B67A-53BCF2A263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6B05C5A8-A629-4581-9FB6-0618E475B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EF797-3485-4C9C-8109-F29AB147C1D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554286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687A121-1349-4779-85C6-345932D37D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2FC06251-8309-4504-9D72-3E98C0F58E1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355C9A45-5D05-4AF1-B525-FB953541A1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0B6E9498-488A-47D0-951D-4A2FEB08EC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C87E4-F173-47B1-AE5A-C3D4DA9FE065}" type="datetimeFigureOut">
              <a:rPr lang="cs-CZ" smtClean="0"/>
              <a:t>09.04.2018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7E191F5-803B-464E-BD73-350A7BC0E5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23DCF6B-523E-4536-83FA-5FF87CA681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EF797-3485-4C9C-8109-F29AB147C1D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13457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A9AAECAC-830A-4EC1-97F7-75042E603E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EDED412F-40B0-4F9C-B105-B7392B5ACC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8FB4059-A774-40DB-8B11-BB06A9F61B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9C87E4-F173-47B1-AE5A-C3D4DA9FE065}" type="datetimeFigureOut">
              <a:rPr lang="cs-CZ" smtClean="0"/>
              <a:t>09.04.2018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5EE297F-2E7C-469A-8E43-4A27C7F6A9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FC9469B-4472-4FA8-AA6E-8DCEAFF5A6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DEF797-3485-4C9C-8109-F29AB147C1D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059018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070AEB6-428D-4602-8493-B1A159FD66C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Zkušenosti z institucionální akreditace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5E0FE18A-2BC3-4AA8-A16C-1A27EB8A03F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Vladimíra Dvořáková</a:t>
            </a:r>
          </a:p>
        </p:txBody>
      </p:sp>
    </p:spTree>
    <p:extLst>
      <p:ext uri="{BB962C8B-B14F-4D97-AF65-F5344CB8AC3E}">
        <p14:creationId xmlns:p14="http://schemas.microsoft.com/office/powerpoint/2010/main" val="5434165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EA60386-F763-4F0F-B772-F768B80ECD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/>
              <a:t>Co chybí a nehodnotí se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16CD1C0-B781-4D3C-B43E-8866636F74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Nikde se nehodnotí kvalita vzdělávací činnosti. Hodnotící komise se nevyjadřuje k: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dirty="0"/>
              <a:t>Kvalifikačním </a:t>
            </a:r>
            <a:r>
              <a:rPr lang="cs-CZ" dirty="0" err="1"/>
              <a:t>pracem</a:t>
            </a:r>
            <a:r>
              <a:rPr lang="cs-CZ" dirty="0"/>
              <a:t> (nejsou k dispozici)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dirty="0"/>
              <a:t>Kreditový systém, studijní zátěž, přímá a nepřímá výuka (nejsou studijní plány)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dirty="0"/>
              <a:t>Propojenost kvalifikačních prací s výzkumy (magisterské, doktorské studium) či zapojení studentů do výzkumu</a:t>
            </a:r>
          </a:p>
          <a:p>
            <a:pPr>
              <a:buFont typeface="Wingdings" panose="05000000000000000000" pitchFamily="2" charset="2"/>
              <a:buChar char="ü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221740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3EA1FE2-F3DB-4072-88B0-64C2476C83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/>
              <a:t>Sestavování komisí a nedostatek hodnotitelů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D4FAFF9-6E3E-4881-9730-EA4626FC32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Současné období – velmi náročné na množství hodnocení, nedostatek hodnotitelů a neochota zapojit se do hodnocení</a:t>
            </a:r>
          </a:p>
          <a:p>
            <a:r>
              <a:rPr lang="cs-CZ" dirty="0"/>
              <a:t>Výběr hodnotitelů – zbytečně omezen kritérii („administrativní“ zkušeností, nikoli odbornou kvalitou)</a:t>
            </a:r>
          </a:p>
          <a:p>
            <a:r>
              <a:rPr lang="cs-CZ" dirty="0"/>
              <a:t>Institucionální akreditace - pro oblast stačí čtyřčlenná komise</a:t>
            </a:r>
          </a:p>
          <a:p>
            <a:r>
              <a:rPr lang="cs-CZ" dirty="0"/>
              <a:t>„Běžná akreditace“ – nutnost sedmičlenné komise (často mimo obor)</a:t>
            </a:r>
          </a:p>
          <a:p>
            <a:r>
              <a:rPr lang="cs-CZ" dirty="0"/>
              <a:t>Podklady a formuláře na stanoviska – uživatelsky nepřátelské (excel, </a:t>
            </a:r>
            <a:r>
              <a:rPr lang="cs-CZ" dirty="0" err="1"/>
              <a:t>pdf</a:t>
            </a:r>
            <a:r>
              <a:rPr lang="cs-CZ" dirty="0"/>
              <a:t>. – obtížně se kopíruje a přenáší, což je nutné při přípravě hodnocení a pro program návštěvy na místě)</a:t>
            </a:r>
          </a:p>
          <a:p>
            <a:r>
              <a:rPr lang="cs-CZ" dirty="0"/>
              <a:t>Nutnost žádat další informace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9043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E490BDA-8FB2-4BC7-9544-6F770CDA1C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Zkušenosti z institucionální akreditace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4B66B28-3B38-468C-BDCD-23017AC224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cs-CZ" dirty="0"/>
              <a:t>Děkuji Vám za pozornost</a:t>
            </a:r>
          </a:p>
        </p:txBody>
      </p:sp>
    </p:spTree>
    <p:extLst>
      <p:ext uri="{BB962C8B-B14F-4D97-AF65-F5344CB8AC3E}">
        <p14:creationId xmlns:p14="http://schemas.microsoft.com/office/powerpoint/2010/main" val="590761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BCCB3A2-B8BC-4DED-861D-F8A8A1CC55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/>
              <a:t>Naplnění obecného zájmu – rozvoj kvality 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2CEB870-0B2D-44F0-A0A2-FEC0E14690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b="1" dirty="0"/>
              <a:t>Mechanismy komunikace při institucionální akreditaci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dirty="0"/>
              <a:t>Fakticky neexistující mechanismy komunikace mezi předsedou a místopředsedy pro jednotlivé oblasti (pouze formy písemných podkladů)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dirty="0"/>
              <a:t>Fakticky neexistující mechanismy komunikace mezi místopředsedy navzájem (postižení určitých obecnějších problémů ve fungování instituce)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dirty="0"/>
              <a:t>Fakticky neexistující mechanismy komunikace předsedy, případně  místopředsedů (v případě nejasností) s Radou – rozhoduje bez možnosti položit doplňující otázky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dirty="0"/>
              <a:t>Fakticky neexistující mechanismy komunikace Rady s žadateli o institucionální akreditaci – neúčastní se projednávání na zasedání Rady </a:t>
            </a:r>
          </a:p>
        </p:txBody>
      </p:sp>
    </p:spTree>
    <p:extLst>
      <p:ext uri="{BB962C8B-B14F-4D97-AF65-F5344CB8AC3E}">
        <p14:creationId xmlns:p14="http://schemas.microsoft.com/office/powerpoint/2010/main" val="19054318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61EBA38-BC46-4374-9492-1FC9868F2C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/>
              <a:t>Naplnění obecného zájmu – rozvoj kvality 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F2B8B99-6990-4EC8-A192-2200A5116A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b="1" dirty="0"/>
              <a:t>Dopady z hlediska rozvoje kvality vysokých škol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dirty="0"/>
              <a:t>Školy mají minimální zpětnou vazbu    (splněno /s výhradou/ nesplněno),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dirty="0"/>
              <a:t>Chybějí závěrečná doporučení</a:t>
            </a:r>
          </a:p>
          <a:p>
            <a:pPr>
              <a:buFontTx/>
              <a:buChar char="-"/>
            </a:pPr>
            <a:r>
              <a:rPr lang="cs-CZ" dirty="0"/>
              <a:t>závěr je koncipován čistě administrativně z hlediska získání či nezískání akreditací</a:t>
            </a:r>
          </a:p>
          <a:p>
            <a:pPr>
              <a:buFontTx/>
              <a:buChar char="-"/>
            </a:pPr>
            <a:r>
              <a:rPr lang="cs-CZ" dirty="0"/>
              <a:t>nelze formulovat doporučení propojující dílčí problémy, varování před určitými trendy</a:t>
            </a:r>
          </a:p>
          <a:p>
            <a:pPr>
              <a:buFontTx/>
              <a:buChar char="-"/>
            </a:pPr>
            <a:r>
              <a:rPr lang="cs-CZ" dirty="0"/>
              <a:t>v rozporu s mezinárodními trendy (vnitřní i vnější podněty pro rozvoj)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dirty="0"/>
              <a:t>Statický přístup – neodráží a nediskutují se strategie, koncepce rozvoje v návaznosti na již uskutečňované činnosti</a:t>
            </a:r>
          </a:p>
          <a:p>
            <a:pPr>
              <a:buFontTx/>
              <a:buChar char="-"/>
            </a:pPr>
            <a:endParaRPr lang="cs-CZ" dirty="0"/>
          </a:p>
          <a:p>
            <a:pPr>
              <a:buFont typeface="Wingdings" panose="05000000000000000000" pitchFamily="2" charset="2"/>
              <a:buChar char="ü"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168723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508C211-CC6D-417F-A26D-29F9C712A5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/>
              <a:t>Naplnění obecného zájmu – rozvoj kvality 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A945BAC-18E7-467E-81BA-5709AC7010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b="1" dirty="0"/>
              <a:t>Dopady na postavení Rady a jejího vlivu na rozvoj kvality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dirty="0"/>
              <a:t>Institucionální akreditace by měla být prostorem pro sjednocování pohledů členů Rady, komunikace s hodnotiteli i s žadateli, hlubší vhled do problematiky vysokých škol (NAÚ má pravomoc i upozorňovat na problémy MŠMT)</a:t>
            </a:r>
          </a:p>
          <a:p>
            <a:pPr>
              <a:buFontTx/>
              <a:buChar char="-"/>
            </a:pPr>
            <a:r>
              <a:rPr lang="cs-CZ" dirty="0"/>
              <a:t>Dojem spíše administrativního schvalování</a:t>
            </a:r>
          </a:p>
          <a:p>
            <a:pPr>
              <a:buFontTx/>
              <a:buChar char="-"/>
            </a:pPr>
            <a:r>
              <a:rPr lang="cs-CZ" dirty="0"/>
              <a:t>Bez formulování doporučení – do budoucna bude obtížné hodnotit, kam a jakým směrem se škola vydala a proč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dirty="0"/>
              <a:t>Dle ESG má agentura provádět "tematickou analýzu" - provádět analýzy na úrovni vysokoškolského systému a publikovat tato zjištění o stávající praxi, trendech a problémech, přičemž zjištění mohou přispět k reflexi a úpravě vysokoškolských politik a procesů na národní úrovni </a:t>
            </a:r>
          </a:p>
          <a:p>
            <a:pPr marL="0" indent="0">
              <a:buNone/>
            </a:pPr>
            <a:r>
              <a:rPr lang="cs-CZ" dirty="0"/>
              <a:t>- institucionální akreditace by měla být ideální příležitost dobrat se do hloubky těchto problémů a trendů jako podkladů pro systémovou analýzu</a:t>
            </a:r>
            <a:br>
              <a:rPr lang="cs-CZ" dirty="0"/>
            </a:br>
            <a:endParaRPr lang="cs-CZ" dirty="0"/>
          </a:p>
          <a:p>
            <a:pPr marL="0" indent="0">
              <a:buNone/>
            </a:pPr>
            <a:endParaRPr lang="cs-CZ" dirty="0"/>
          </a:p>
          <a:p>
            <a:pPr>
              <a:buFontTx/>
              <a:buChar char="-"/>
            </a:pPr>
            <a:endParaRPr lang="cs-CZ" dirty="0"/>
          </a:p>
          <a:p>
            <a:pPr>
              <a:buFont typeface="Wingdings" panose="05000000000000000000" pitchFamily="2" charset="2"/>
              <a:buChar char="ü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726165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430F79C-244B-4672-A858-054884A6B8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/>
              <a:t>Hodnotící komise - podkladové materiály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7D0CECD-CF95-42C1-8192-427208A87A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 </a:t>
            </a:r>
            <a:r>
              <a:rPr lang="cs-CZ" dirty="0">
                <a:solidFill>
                  <a:srgbClr val="FF0000"/>
                </a:solidFill>
              </a:rPr>
              <a:t>Povaha, rozsah a struktura vzdělávací činnosti uskutečňované vysokou školou v dané oblasti vzdělávání odpovídá popisu této oblasti vzdělávání uvedenému v nařízení vlády o oblastech vzdělávání ve vysokém školství, vydaném podle § 44a odst. 3 zákona o vysokých školách.</a:t>
            </a:r>
            <a:r>
              <a:rPr lang="cs-CZ" dirty="0"/>
              <a:t> Cíle, obsah a organizace studia v rámci dané oblasti vzdělávání jsou v souladu s posláním a strategickým záměrem vysoké školy a ostatními strategickými dokumenty vysoké školy.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dirty="0"/>
              <a:t>Nelze posoudit - nejsou k dispozici konkrétní studijní plány (většinou uváděny jen názvy oborů) </a:t>
            </a:r>
          </a:p>
        </p:txBody>
      </p:sp>
    </p:spTree>
    <p:extLst>
      <p:ext uri="{BB962C8B-B14F-4D97-AF65-F5344CB8AC3E}">
        <p14:creationId xmlns:p14="http://schemas.microsoft.com/office/powerpoint/2010/main" val="27276820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256BA58-8D18-454C-BB0B-CDC50DB2E7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/>
              <a:t>Hodnotící komise - podkladové materiály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15504A9-E213-4A8D-A6C4-11DF327F1D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 Tvůrčí činnost související s danou oblastí vzdělávání odpovídá charakteru uskutečňované vzdělávací činnosti v dané oblasti vzdělávání, pro niž vysoká škola žádá institucionální akreditaci….. Zapojení vysoké školy do činnosti zahraničních a zvláště mezinárodních odborných organizací a do mezinárodních výzkumných projektů odpovídají charakteru uskutečňované vzdělávací činnosti v dané oblasti vzdělávání, pro niž vysoká škola žádá institucionální akreditaci. </a:t>
            </a:r>
            <a:r>
              <a:rPr lang="cs-CZ" dirty="0">
                <a:solidFill>
                  <a:srgbClr val="FF0000"/>
                </a:solidFill>
              </a:rPr>
              <a:t>Vysoká škola předkládá zhodnocení nejvýznamnějších aktivit vysoké školy </a:t>
            </a:r>
            <a:r>
              <a:rPr lang="cs-CZ" dirty="0"/>
              <a:t>v tvůrčí činnosti za posledních pět let v oblasti vzdělávání, pro kterou vysoká škola žádá o institucionální akreditaci.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dirty="0"/>
              <a:t>Problém hodnocení – někdy neúplné, nekonkrétní údaje (osoby řešitelů, uváděny publikace pracovníků na minimální úvazek či působící mimo oblast)???</a:t>
            </a:r>
          </a:p>
        </p:txBody>
      </p:sp>
    </p:spTree>
    <p:extLst>
      <p:ext uri="{BB962C8B-B14F-4D97-AF65-F5344CB8AC3E}">
        <p14:creationId xmlns:p14="http://schemas.microsoft.com/office/powerpoint/2010/main" val="15044984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5163B74-C9AD-4051-B05E-99733167B7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000" y="352425"/>
            <a:ext cx="10515600" cy="1325563"/>
          </a:xfrm>
        </p:spPr>
        <p:txBody>
          <a:bodyPr/>
          <a:lstStyle/>
          <a:p>
            <a:r>
              <a:rPr lang="cs-CZ" b="1" dirty="0"/>
              <a:t>Hodnotící komise - podkladové materiály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2849434-E552-4735-ABD0-348CB2556C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 </a:t>
            </a:r>
            <a:r>
              <a:rPr lang="cs-CZ" dirty="0">
                <a:solidFill>
                  <a:srgbClr val="FF0000"/>
                </a:solidFill>
              </a:rPr>
              <a:t>Celková struktura personálního zajištění výuky…</a:t>
            </a:r>
            <a:r>
              <a:rPr lang="cs-CZ" dirty="0"/>
              <a:t> a) úroveň kvality dané oblasti vzdělávání jako celku a jejího rozvoje, </a:t>
            </a:r>
            <a:r>
              <a:rPr lang="cs-CZ" dirty="0">
                <a:solidFill>
                  <a:srgbClr val="FF0000"/>
                </a:solidFill>
              </a:rPr>
              <a:t>b) garantování studijních programů v této oblasti a c) zabezpečení výuky těchto studijních programů.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dirty="0"/>
              <a:t> Nelze objektivně posoudit</a:t>
            </a:r>
          </a:p>
          <a:p>
            <a:pPr>
              <a:buFontTx/>
              <a:buChar char="-"/>
            </a:pPr>
            <a:r>
              <a:rPr lang="cs-CZ" dirty="0"/>
              <a:t>Chybějí studijní plány s vyučujícími profilujících předmětů (zjištění, kdo skutečně učí)</a:t>
            </a:r>
          </a:p>
          <a:p>
            <a:pPr>
              <a:buFontTx/>
              <a:buChar char="-"/>
            </a:pPr>
            <a:r>
              <a:rPr lang="cs-CZ" dirty="0"/>
              <a:t>Garanti – (v tuto chvíli jsou plánované změny garantů)</a:t>
            </a:r>
          </a:p>
        </p:txBody>
      </p:sp>
    </p:spTree>
    <p:extLst>
      <p:ext uri="{BB962C8B-B14F-4D97-AF65-F5344CB8AC3E}">
        <p14:creationId xmlns:p14="http://schemas.microsoft.com/office/powerpoint/2010/main" val="13529435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498EE1B-9B0D-45C3-8836-D279DDAA99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/>
              <a:t>Hodnotící komise - podkladové materiály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641DBED-9129-4495-B63A-AA5B169466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 Mezinárodní působení vysoké školy mající vztah k dané oblasti vzdělávání, zejména zahraniční mobility studentů a akademických pracovníků, integrace možnosti zahraničních mobilit do studia ve studijních programech, a předpoklady pro uskutečňování těchto činností odpovídají charakteru uskutečňované vzdělávací činnosti v dané oblasti vzdělávání, pro niž vysoká škola žádá institucionální akreditaci.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dirty="0"/>
              <a:t>Podklady většinou odpovídající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dirty="0"/>
              <a:t>Dalo se diskutovat i na místě</a:t>
            </a:r>
          </a:p>
        </p:txBody>
      </p:sp>
    </p:spTree>
    <p:extLst>
      <p:ext uri="{BB962C8B-B14F-4D97-AF65-F5344CB8AC3E}">
        <p14:creationId xmlns:p14="http://schemas.microsoft.com/office/powerpoint/2010/main" val="26765573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D4C76A4-9999-462D-B4DB-CD1A7D966F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/>
              <a:t>Hodnotící komise - podkladové materiály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A32441E-89D6-4F17-AB3A-8834CD17AD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 Spolupráce s praxí týkající se vzdělávací činnosti odpovídá charakteru uskutečňované vzdělávací činnosti v dané oblasti vzdělávání, pro niž vysoká škola žádá institucionální akreditaci.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dirty="0"/>
              <a:t>Nelze posoudit kvalitu – chybějící podklady o organizaci praxí, supervizi, zodpovědné osobě, průběhu, zpětné vazby </a:t>
            </a:r>
          </a:p>
          <a:p>
            <a:r>
              <a:rPr lang="cs-CZ" dirty="0"/>
              <a:t>Prostory, knihovny atd.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dirty="0"/>
              <a:t>to lze ověřovat na místě – není problém</a:t>
            </a:r>
          </a:p>
        </p:txBody>
      </p:sp>
    </p:spTree>
    <p:extLst>
      <p:ext uri="{BB962C8B-B14F-4D97-AF65-F5344CB8AC3E}">
        <p14:creationId xmlns:p14="http://schemas.microsoft.com/office/powerpoint/2010/main" val="419560467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3625</TotalTime>
  <Words>574</Words>
  <Application>Microsoft Office PowerPoint</Application>
  <PresentationFormat>Širokoúhlá obrazovka</PresentationFormat>
  <Paragraphs>59</Paragraphs>
  <Slides>12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Wingdings</vt:lpstr>
      <vt:lpstr>Motiv Office</vt:lpstr>
      <vt:lpstr>Zkušenosti z institucionální akreditace</vt:lpstr>
      <vt:lpstr>Naplnění obecného zájmu – rozvoj kvality </vt:lpstr>
      <vt:lpstr>Naplnění obecného zájmu – rozvoj kvality </vt:lpstr>
      <vt:lpstr>Naplnění obecného zájmu – rozvoj kvality </vt:lpstr>
      <vt:lpstr>Hodnotící komise - podkladové materiály</vt:lpstr>
      <vt:lpstr>Hodnotící komise - podkladové materiály</vt:lpstr>
      <vt:lpstr>Hodnotící komise - podkladové materiály</vt:lpstr>
      <vt:lpstr>Hodnotící komise - podkladové materiály</vt:lpstr>
      <vt:lpstr>Hodnotící komise - podkladové materiály</vt:lpstr>
      <vt:lpstr>Co chybí a nehodnotí se</vt:lpstr>
      <vt:lpstr>Sestavování komisí a nedostatek hodnotitelů</vt:lpstr>
      <vt:lpstr>Zkušenosti z institucionální akreditace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Zkušenosti z institucionální akreditace</dc:title>
  <dc:creator>Vlaďka Dvořáková</dc:creator>
  <cp:lastModifiedBy>Vlaďka Dvořáková</cp:lastModifiedBy>
  <cp:revision>23</cp:revision>
  <dcterms:created xsi:type="dcterms:W3CDTF">2018-04-06T20:47:48Z</dcterms:created>
  <dcterms:modified xsi:type="dcterms:W3CDTF">2018-04-09T15:52:20Z</dcterms:modified>
</cp:coreProperties>
</file>