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20"/>
  </p:notesMasterIdLst>
  <p:handoutMasterIdLst>
    <p:handoutMasterId r:id="rId21"/>
  </p:handoutMasterIdLst>
  <p:sldIdLst>
    <p:sldId id="290" r:id="rId2"/>
    <p:sldId id="328" r:id="rId3"/>
    <p:sldId id="300" r:id="rId4"/>
    <p:sldId id="318" r:id="rId5"/>
    <p:sldId id="305" r:id="rId6"/>
    <p:sldId id="329" r:id="rId7"/>
    <p:sldId id="332" r:id="rId8"/>
    <p:sldId id="334" r:id="rId9"/>
    <p:sldId id="337" r:id="rId10"/>
    <p:sldId id="336" r:id="rId11"/>
    <p:sldId id="339" r:id="rId12"/>
    <p:sldId id="314" r:id="rId13"/>
    <p:sldId id="342" r:id="rId14"/>
    <p:sldId id="330" r:id="rId15"/>
    <p:sldId id="343" r:id="rId16"/>
    <p:sldId id="302" r:id="rId17"/>
    <p:sldId id="315" r:id="rId18"/>
    <p:sldId id="321" r:id="rId19"/>
  </p:sldIdLst>
  <p:sldSz cx="9144000" cy="6858000" type="screen4x3"/>
  <p:notesSz cx="6797675" cy="992822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600" b="1" kern="1200">
        <a:solidFill>
          <a:schemeClr val="bg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3600" b="1" kern="1200">
        <a:solidFill>
          <a:schemeClr val="bg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3600" b="1" kern="1200">
        <a:solidFill>
          <a:schemeClr val="bg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3600" b="1" kern="1200">
        <a:solidFill>
          <a:schemeClr val="bg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3600" b="1" kern="1200">
        <a:solidFill>
          <a:schemeClr val="bg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3600" b="1" kern="1200">
        <a:solidFill>
          <a:schemeClr val="bg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3600" b="1" kern="1200">
        <a:solidFill>
          <a:schemeClr val="bg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3600" b="1" kern="1200">
        <a:solidFill>
          <a:schemeClr val="bg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3600" b="1" kern="1200">
        <a:solidFill>
          <a:schemeClr val="bg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4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99CC"/>
    <a:srgbClr val="FF9966"/>
    <a:srgbClr val="008000"/>
    <a:srgbClr val="FFFF00"/>
    <a:srgbClr val="0000FF"/>
    <a:srgbClr val="FF33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2" autoAdjust="0"/>
    <p:restoredTop sz="94716" autoAdjust="0"/>
  </p:normalViewPr>
  <p:slideViewPr>
    <p:cSldViewPr snapToGrid="0">
      <p:cViewPr varScale="1">
        <p:scale>
          <a:sx n="108" d="100"/>
          <a:sy n="108" d="100"/>
        </p:scale>
        <p:origin x="1092" y="96"/>
      </p:cViewPr>
      <p:guideLst>
        <p:guide orient="horz" pos="209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endParaRPr lang="cs-CZ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endParaRPr lang="cs-CZ"/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814"/>
            <a:ext cx="2946400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endParaRPr lang="cs-CZ"/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31814"/>
            <a:ext cx="2946400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fld id="{AF5C9D73-16CB-4397-8A17-524105769949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77058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1D5589-71A9-4BE3-8BE9-934BAA2993F7}" type="datetimeFigureOut">
              <a:rPr lang="cs-CZ" smtClean="0"/>
              <a:t>22.5.2018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933486-A3C8-4E94-B310-513B8F6AF7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6786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933486-A3C8-4E94-B310-513B8F6AF7A3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9722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98A73-51AD-429F-BAC7-1B0829A1AC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454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AF1D4-FFF2-44DB-A900-2A91E93D81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913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AF1D4-FFF2-44DB-A900-2A91E93D81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021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AF1D4-FFF2-44DB-A900-2A91E93D817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27432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AF1D4-FFF2-44DB-A900-2A91E93D81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8486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AF1D4-FFF2-44DB-A900-2A91E93D817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75959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AF1D4-FFF2-44DB-A900-2A91E93D81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8482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256A2-103D-4A08-A8D8-C9E0D40B24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8745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F96BA-355B-4147-B050-9D775F7FEA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169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AF1D4-FFF2-44DB-A900-2A91E93D81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19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50DF-F345-4CA2-AFBF-E2BCF5563E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308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D63F9-71AD-45CA-9C67-28B8CCBC1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213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20E7A-931A-4947-AA68-7DE5D90256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160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9B0C1-B7DF-4E7E-A740-9892BFA9C0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78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B550D-6D72-4C2C-9DD4-F1A3DF7C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390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55224-6C2E-4E79-B13B-66E7ACC1A0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48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4A394-2615-45F2-888B-5A0E022E3E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236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5AAF1D4-FFF2-44DB-A900-2A91E93D81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2343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338138" y="279400"/>
            <a:ext cx="8461375" cy="63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3200" dirty="0" smtClean="0">
                <a:solidFill>
                  <a:srgbClr val="FFFF00"/>
                </a:solidFill>
                <a:effectLst/>
              </a:rPr>
              <a:t>NPU I - Průběžné hodnocení </a:t>
            </a:r>
            <a:r>
              <a:rPr lang="cs-CZ" sz="3200" dirty="0" smtClean="0">
                <a:solidFill>
                  <a:srgbClr val="FFFF00"/>
                </a:solidFill>
                <a:effectLst/>
              </a:rPr>
              <a:t>2018:</a:t>
            </a:r>
            <a:endParaRPr lang="cs-CZ" sz="3200" dirty="0" smtClean="0">
              <a:solidFill>
                <a:srgbClr val="FFFF00"/>
              </a:solidFill>
              <a:effectLst/>
            </a:endParaRP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334963" y="1560513"/>
            <a:ext cx="85026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10287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3716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8288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2860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endParaRPr lang="cs-CZ" sz="20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Tahoma" pitchFamily="34" charset="0"/>
            </a:endParaRPr>
          </a:p>
        </p:txBody>
      </p:sp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334963" y="1107366"/>
            <a:ext cx="8413750" cy="4862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0" hangingPunct="0">
              <a:spcBef>
                <a:spcPct val="40000"/>
              </a:spcBef>
              <a:spcAft>
                <a:spcPts val="300"/>
              </a:spcAft>
            </a:pPr>
            <a:r>
              <a:rPr lang="cs-CZ" sz="2400" dirty="0">
                <a:effectLst/>
              </a:rPr>
              <a:t>Projekt </a:t>
            </a:r>
            <a:r>
              <a:rPr lang="cs-CZ" sz="2400" dirty="0" smtClean="0">
                <a:effectLst/>
              </a:rPr>
              <a:t>LO1xxx</a:t>
            </a:r>
          </a:p>
          <a:p>
            <a:pPr algn="l" eaLnBrk="0" hangingPunct="0">
              <a:spcBef>
                <a:spcPct val="40000"/>
              </a:spcBef>
              <a:spcAft>
                <a:spcPts val="300"/>
              </a:spcAft>
            </a:pPr>
            <a:endParaRPr lang="cs-CZ" sz="2400" dirty="0">
              <a:effectLst/>
            </a:endParaRPr>
          </a:p>
          <a:p>
            <a:pPr algn="l" eaLnBrk="0" hangingPunct="0">
              <a:spcBef>
                <a:spcPct val="40000"/>
              </a:spcBef>
              <a:spcAft>
                <a:spcPts val="300"/>
              </a:spcAft>
            </a:pPr>
            <a:r>
              <a:rPr lang="cs-CZ" sz="2400" dirty="0" smtClean="0">
                <a:effectLst/>
              </a:rPr>
              <a:t>Název:</a:t>
            </a:r>
            <a:endParaRPr lang="cs-CZ" sz="2400" dirty="0">
              <a:effectLst/>
            </a:endParaRPr>
          </a:p>
          <a:p>
            <a:pPr algn="l" eaLnBrk="0" hangingPunct="0">
              <a:spcBef>
                <a:spcPct val="40000"/>
              </a:spcBef>
              <a:spcAft>
                <a:spcPts val="300"/>
              </a:spcAft>
            </a:pPr>
            <a:endParaRPr lang="cs-CZ" sz="2300" dirty="0" smtClean="0">
              <a:effectLst/>
            </a:endParaRPr>
          </a:p>
          <a:p>
            <a:pPr algn="l" eaLnBrk="0" hangingPunct="0">
              <a:spcBef>
                <a:spcPct val="40000"/>
              </a:spcBef>
              <a:spcAft>
                <a:spcPts val="300"/>
              </a:spcAft>
            </a:pPr>
            <a:r>
              <a:rPr lang="cs-CZ" sz="2300" dirty="0" smtClean="0">
                <a:effectLst/>
              </a:rPr>
              <a:t>Příjemce:</a:t>
            </a:r>
            <a:endParaRPr lang="cs-CZ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 eaLnBrk="0" hangingPunct="0">
              <a:spcBef>
                <a:spcPct val="40000"/>
              </a:spcBef>
              <a:spcAft>
                <a:spcPts val="300"/>
              </a:spcAft>
            </a:pPr>
            <a:endParaRPr lang="cs-CZ" sz="2400" dirty="0" smtClean="0">
              <a:effectLst/>
            </a:endParaRPr>
          </a:p>
          <a:p>
            <a:pPr algn="l" eaLnBrk="0" hangingPunct="0">
              <a:spcBef>
                <a:spcPct val="40000"/>
              </a:spcBef>
              <a:spcAft>
                <a:spcPts val="300"/>
              </a:spcAft>
            </a:pPr>
            <a:r>
              <a:rPr lang="cs-CZ" sz="2400" dirty="0" smtClean="0">
                <a:effectLst/>
              </a:rPr>
              <a:t>Řešitel:</a:t>
            </a:r>
            <a:endParaRPr lang="cs-CZ" sz="2400" dirty="0">
              <a:effectLst/>
            </a:endParaRPr>
          </a:p>
          <a:p>
            <a:pPr algn="l" eaLnBrk="0" hangingPunct="0">
              <a:spcBef>
                <a:spcPct val="40000"/>
              </a:spcBef>
              <a:spcAft>
                <a:spcPts val="300"/>
              </a:spcAft>
            </a:pPr>
            <a:endParaRPr lang="cs-CZ" sz="2400" dirty="0" smtClean="0">
              <a:effectLst/>
              <a:cs typeface="Tahoma" pitchFamily="34" charset="0"/>
            </a:endParaRPr>
          </a:p>
          <a:p>
            <a:pPr algn="l" eaLnBrk="0" hangingPunct="0">
              <a:spcBef>
                <a:spcPct val="40000"/>
              </a:spcBef>
              <a:spcAft>
                <a:spcPts val="300"/>
              </a:spcAft>
            </a:pPr>
            <a:r>
              <a:rPr lang="cs-CZ" sz="2400" dirty="0" smtClean="0">
                <a:effectLst/>
                <a:cs typeface="Tahoma" pitchFamily="34" charset="0"/>
              </a:rPr>
              <a:t>Hodnocené </a:t>
            </a:r>
            <a:r>
              <a:rPr lang="cs-CZ" sz="2400" dirty="0">
                <a:effectLst/>
                <a:cs typeface="Tahoma" pitchFamily="34" charset="0"/>
              </a:rPr>
              <a:t>období</a:t>
            </a:r>
            <a:r>
              <a:rPr lang="cs-CZ" sz="2400" dirty="0" smtClean="0">
                <a:effectLst/>
              </a:rPr>
              <a:t>: </a:t>
            </a:r>
            <a:r>
              <a:rPr lang="cs-CZ" sz="2400" dirty="0" smtClean="0">
                <a:effectLst/>
              </a:rPr>
              <a:t>2015(16) </a:t>
            </a:r>
            <a:r>
              <a:rPr lang="cs-CZ" sz="2400" dirty="0" smtClean="0">
                <a:effectLst/>
              </a:rPr>
              <a:t>- </a:t>
            </a:r>
            <a:r>
              <a:rPr lang="cs-CZ" sz="2400" dirty="0" smtClean="0">
                <a:effectLst/>
              </a:rPr>
              <a:t>2017</a:t>
            </a:r>
            <a:endParaRPr lang="cs-CZ" sz="2400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1" name="Rectangle 5"/>
          <p:cNvSpPr>
            <a:spLocks noChangeArrowheads="1"/>
          </p:cNvSpPr>
          <p:nvPr/>
        </p:nvSpPr>
        <p:spPr bwMode="auto">
          <a:xfrm>
            <a:off x="280988" y="307975"/>
            <a:ext cx="8461375" cy="56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800" dirty="0" smtClean="0">
                <a:solidFill>
                  <a:srgbClr val="FFFF00"/>
                </a:solidFill>
                <a:effectLst/>
                <a:cs typeface="Tahoma" pitchFamily="34" charset="0"/>
              </a:rPr>
              <a:t>Nejvýznamnější </a:t>
            </a:r>
            <a:r>
              <a:rPr lang="cs-CZ" sz="2800" dirty="0">
                <a:solidFill>
                  <a:srgbClr val="FFFF00"/>
                </a:solidFill>
                <a:effectLst/>
                <a:cs typeface="Tahoma" pitchFamily="34" charset="0"/>
              </a:rPr>
              <a:t>výsledky </a:t>
            </a:r>
            <a:r>
              <a:rPr lang="cs-CZ" sz="2800" dirty="0">
                <a:solidFill>
                  <a:srgbClr val="FFFF00"/>
                </a:solidFill>
                <a:effectLst/>
              </a:rPr>
              <a:t>ř</a:t>
            </a:r>
            <a:r>
              <a:rPr lang="cs-CZ" sz="2800" dirty="0">
                <a:solidFill>
                  <a:srgbClr val="FFFF00"/>
                </a:solidFill>
                <a:effectLst/>
                <a:cs typeface="Tahoma" pitchFamily="34" charset="0"/>
              </a:rPr>
              <a:t>ešení</a:t>
            </a:r>
            <a:r>
              <a:rPr lang="cs-CZ" sz="2800" dirty="0">
                <a:solidFill>
                  <a:srgbClr val="FFFF00"/>
                </a:solidFill>
                <a:effectLst/>
              </a:rPr>
              <a:t> </a:t>
            </a:r>
            <a:r>
              <a:rPr lang="cs-CZ" sz="2800" dirty="0" smtClean="0">
                <a:solidFill>
                  <a:srgbClr val="FFFF00"/>
                </a:solidFill>
                <a:effectLst/>
              </a:rPr>
              <a:t>projektu:</a:t>
            </a:r>
            <a:r>
              <a:rPr lang="cs-CZ" sz="2800" dirty="0" smtClean="0">
                <a:solidFill>
                  <a:srgbClr val="FFFF00"/>
                </a:solidFill>
                <a:effectLst/>
                <a:cs typeface="Tahoma" pitchFamily="34" charset="0"/>
              </a:rPr>
              <a:t> </a:t>
            </a:r>
            <a:endParaRPr lang="cs-CZ" sz="2800" dirty="0">
              <a:solidFill>
                <a:srgbClr val="FFFF00"/>
              </a:solidFill>
              <a:effectLst/>
              <a:cs typeface="Tahoma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381740" y="1273413"/>
            <a:ext cx="8531441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609600"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cs-CZ" sz="2400" dirty="0" smtClean="0">
                <a:effectLst/>
              </a:rPr>
              <a:t>1:</a:t>
            </a:r>
            <a:endParaRPr lang="cs-CZ" sz="2400" dirty="0">
              <a:effectLst/>
            </a:endParaRPr>
          </a:p>
          <a:p>
            <a:pPr algn="l" defTabSz="609600" eaLnBrk="0" hangingPunct="0">
              <a:spcBef>
                <a:spcPct val="50000"/>
              </a:spcBef>
              <a:tabLst>
                <a:tab pos="1438275" algn="l"/>
              </a:tabLst>
            </a:pPr>
            <a:endParaRPr lang="cs-CZ" sz="2400" dirty="0">
              <a:effectLst/>
            </a:endParaRPr>
          </a:p>
          <a:p>
            <a:pPr algn="l" defTabSz="609600"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cs-CZ" sz="2400" dirty="0">
                <a:effectLst/>
              </a:rPr>
              <a:t>					</a:t>
            </a:r>
          </a:p>
          <a:p>
            <a:pPr algn="l"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cs-CZ" sz="2400" dirty="0" smtClean="0">
                <a:effectLst/>
              </a:rPr>
              <a:t>2:</a:t>
            </a:r>
          </a:p>
          <a:p>
            <a:pPr algn="l" eaLnBrk="0" hangingPunct="0">
              <a:spcBef>
                <a:spcPct val="50000"/>
              </a:spcBef>
              <a:tabLst>
                <a:tab pos="1438275" algn="l"/>
              </a:tabLst>
            </a:pPr>
            <a:endParaRPr lang="cs-CZ" sz="2400" dirty="0">
              <a:effectLst/>
            </a:endParaRPr>
          </a:p>
          <a:p>
            <a:pPr algn="l" eaLnBrk="0" hangingPunct="0">
              <a:spcBef>
                <a:spcPct val="50000"/>
              </a:spcBef>
              <a:tabLst>
                <a:tab pos="1438275" algn="l"/>
              </a:tabLst>
            </a:pPr>
            <a:endParaRPr lang="cs-CZ" sz="2400" dirty="0" smtClean="0">
              <a:effectLst/>
            </a:endParaRPr>
          </a:p>
          <a:p>
            <a:pPr algn="l"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cs-CZ" sz="2400" dirty="0" smtClean="0">
                <a:effectLst/>
              </a:rPr>
              <a:t>3:</a:t>
            </a:r>
          </a:p>
          <a:p>
            <a:pPr algn="l"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cs-CZ" dirty="0">
                <a:effectLst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74260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1" name="Rectangle 5"/>
          <p:cNvSpPr>
            <a:spLocks noChangeArrowheads="1"/>
          </p:cNvSpPr>
          <p:nvPr/>
        </p:nvSpPr>
        <p:spPr bwMode="auto">
          <a:xfrm>
            <a:off x="280988" y="307975"/>
            <a:ext cx="8461375" cy="521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800" dirty="0" smtClean="0">
                <a:solidFill>
                  <a:srgbClr val="FFFF00"/>
                </a:solidFill>
                <a:effectLst/>
                <a:cs typeface="Tahoma" pitchFamily="34" charset="0"/>
              </a:rPr>
              <a:t>Příklady uplatnění výsledků v praxi</a:t>
            </a:r>
            <a:r>
              <a:rPr lang="cs-CZ" sz="2800" dirty="0" smtClean="0">
                <a:solidFill>
                  <a:srgbClr val="FFFF00"/>
                </a:solidFill>
                <a:effectLst/>
              </a:rPr>
              <a:t>:</a:t>
            </a:r>
            <a:r>
              <a:rPr lang="cs-CZ" sz="2800" dirty="0" smtClean="0">
                <a:solidFill>
                  <a:srgbClr val="FFFF00"/>
                </a:solidFill>
                <a:effectLst/>
                <a:cs typeface="Tahoma" pitchFamily="34" charset="0"/>
              </a:rPr>
              <a:t> </a:t>
            </a:r>
            <a:endParaRPr lang="cs-CZ" sz="2800" dirty="0">
              <a:solidFill>
                <a:srgbClr val="FFFF00"/>
              </a:solidFill>
              <a:effectLst/>
              <a:cs typeface="Tahoma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381740" y="1273413"/>
            <a:ext cx="8531441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609600"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cs-CZ" sz="2400" dirty="0" smtClean="0">
                <a:effectLst/>
              </a:rPr>
              <a:t>1:</a:t>
            </a:r>
            <a:endParaRPr lang="cs-CZ" sz="2400" dirty="0">
              <a:effectLst/>
            </a:endParaRPr>
          </a:p>
          <a:p>
            <a:pPr algn="l" defTabSz="609600" eaLnBrk="0" hangingPunct="0">
              <a:spcBef>
                <a:spcPct val="50000"/>
              </a:spcBef>
              <a:tabLst>
                <a:tab pos="1438275" algn="l"/>
              </a:tabLst>
            </a:pPr>
            <a:endParaRPr lang="cs-CZ" sz="2400" dirty="0">
              <a:effectLst/>
            </a:endParaRPr>
          </a:p>
          <a:p>
            <a:pPr algn="l" defTabSz="609600"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cs-CZ" sz="2400" dirty="0">
                <a:effectLst/>
              </a:rPr>
              <a:t>					</a:t>
            </a:r>
          </a:p>
          <a:p>
            <a:pPr algn="l"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cs-CZ" sz="2400" dirty="0" smtClean="0">
                <a:effectLst/>
              </a:rPr>
              <a:t>2:</a:t>
            </a:r>
          </a:p>
          <a:p>
            <a:pPr algn="l" eaLnBrk="0" hangingPunct="0">
              <a:spcBef>
                <a:spcPct val="50000"/>
              </a:spcBef>
              <a:tabLst>
                <a:tab pos="1438275" algn="l"/>
              </a:tabLst>
            </a:pPr>
            <a:endParaRPr lang="cs-CZ" sz="2400" dirty="0">
              <a:effectLst/>
            </a:endParaRPr>
          </a:p>
          <a:p>
            <a:pPr algn="l" eaLnBrk="0" hangingPunct="0">
              <a:spcBef>
                <a:spcPct val="50000"/>
              </a:spcBef>
              <a:tabLst>
                <a:tab pos="1438275" algn="l"/>
              </a:tabLst>
            </a:pPr>
            <a:endParaRPr lang="cs-CZ" sz="2400" dirty="0" smtClean="0">
              <a:effectLst/>
            </a:endParaRPr>
          </a:p>
          <a:p>
            <a:pPr algn="l"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cs-CZ" sz="2400" dirty="0" smtClean="0">
                <a:effectLst/>
              </a:rPr>
              <a:t>3:</a:t>
            </a:r>
          </a:p>
          <a:p>
            <a:pPr algn="l"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cs-CZ" dirty="0">
                <a:effectLst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57447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338139" y="203200"/>
            <a:ext cx="8592798" cy="1371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600" dirty="0">
                <a:solidFill>
                  <a:srgbClr val="FFFF00"/>
                </a:solidFill>
                <a:effectLst/>
              </a:rPr>
              <a:t>Odchylky </a:t>
            </a:r>
            <a:r>
              <a:rPr lang="cs-CZ" sz="2600" dirty="0" smtClean="0">
                <a:solidFill>
                  <a:srgbClr val="FFFF00"/>
                </a:solidFill>
                <a:effectLst/>
              </a:rPr>
              <a:t>ve struktuře a počtu vytvořených výsledků (plán/skutečnost/procento splnění), zdůvodnění, dopad na řešení projektu:</a:t>
            </a:r>
            <a:endParaRPr lang="cs-CZ" sz="2600" dirty="0">
              <a:solidFill>
                <a:srgbClr val="FFFF00"/>
              </a:solidFill>
              <a:effectLst/>
            </a:endParaRPr>
          </a:p>
        </p:txBody>
      </p:sp>
      <p:sp>
        <p:nvSpPr>
          <p:cNvPr id="103427" name="Text Box 3"/>
          <p:cNvSpPr txBox="1">
            <a:spLocks noChangeArrowheads="1"/>
          </p:cNvSpPr>
          <p:nvPr/>
        </p:nvSpPr>
        <p:spPr bwMode="auto">
          <a:xfrm>
            <a:off x="334963" y="1560513"/>
            <a:ext cx="85026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10287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3716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8288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2860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endParaRPr lang="cs-CZ" sz="20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ext Box 2"/>
          <p:cNvSpPr txBox="1">
            <a:spLocks noChangeArrowheads="1"/>
          </p:cNvSpPr>
          <p:nvPr/>
        </p:nvSpPr>
        <p:spPr bwMode="auto">
          <a:xfrm>
            <a:off x="260350" y="1420720"/>
            <a:ext cx="850265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66700" indent="-266700" algn="l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1084263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72085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2357438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994025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3451225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3908425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4365625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4822825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cs-CZ" b="0" dirty="0">
                <a:solidFill>
                  <a:schemeClr val="bg1"/>
                </a:solidFill>
                <a:effectLst/>
              </a:rPr>
              <a:t>Mezinárodní měřítko:</a:t>
            </a:r>
          </a:p>
          <a:p>
            <a:pPr eaLnBrk="0" hangingPunct="0">
              <a:spcBef>
                <a:spcPct val="50000"/>
              </a:spcBef>
            </a:pPr>
            <a:endParaRPr lang="cs-CZ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0" hangingPunct="0">
              <a:spcBef>
                <a:spcPct val="50000"/>
              </a:spcBef>
            </a:pPr>
            <a:endParaRPr lang="cs-CZ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0" hangingPunct="0">
              <a:spcBef>
                <a:spcPct val="50000"/>
              </a:spcBef>
            </a:pPr>
            <a:r>
              <a:rPr lang="cs-CZ" b="0" dirty="0">
                <a:solidFill>
                  <a:schemeClr val="bg1"/>
                </a:solidFill>
                <a:effectLst/>
              </a:rPr>
              <a:t>Národní měřítko:</a:t>
            </a:r>
          </a:p>
        </p:txBody>
      </p:sp>
      <p:sp>
        <p:nvSpPr>
          <p:cNvPr id="94211" name="Rectangle 3"/>
          <p:cNvSpPr>
            <a:spLocks noChangeArrowheads="1"/>
          </p:cNvSpPr>
          <p:nvPr/>
        </p:nvSpPr>
        <p:spPr bwMode="auto">
          <a:xfrm>
            <a:off x="280988" y="307975"/>
            <a:ext cx="8461375" cy="995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800" dirty="0" smtClean="0">
                <a:solidFill>
                  <a:srgbClr val="FFFF00"/>
                </a:solidFill>
                <a:effectLst/>
                <a:cs typeface="Tahoma" pitchFamily="34" charset="0"/>
              </a:rPr>
              <a:t>P</a:t>
            </a:r>
            <a:r>
              <a:rPr lang="cs-CZ" sz="2800" dirty="0" smtClean="0">
                <a:solidFill>
                  <a:srgbClr val="FFFF00"/>
                </a:solidFill>
                <a:effectLst/>
              </a:rPr>
              <a:t>ř</a:t>
            </a:r>
            <a:r>
              <a:rPr lang="cs-CZ" sz="2800" dirty="0" smtClean="0">
                <a:solidFill>
                  <a:srgbClr val="FFFF00"/>
                </a:solidFill>
                <a:effectLst/>
                <a:cs typeface="Tahoma" pitchFamily="34" charset="0"/>
              </a:rPr>
              <a:t>ínos projektu a vytvořených výsledků pro obor:</a:t>
            </a:r>
            <a:endParaRPr lang="cs-CZ" sz="2800" dirty="0">
              <a:solidFill>
                <a:srgbClr val="FFFF00"/>
              </a:solidFill>
              <a:effectLst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65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17252" y="249319"/>
            <a:ext cx="8531440" cy="521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800" dirty="0" smtClean="0">
                <a:solidFill>
                  <a:srgbClr val="FFFF00"/>
                </a:solidFill>
                <a:effectLst/>
              </a:rPr>
              <a:t>Přínos projektu </a:t>
            </a:r>
            <a:r>
              <a:rPr lang="cs-CZ" sz="2800" dirty="0">
                <a:solidFill>
                  <a:srgbClr val="FFFF00"/>
                </a:solidFill>
                <a:effectLst/>
              </a:rPr>
              <a:t>pro příjemce podpory:</a:t>
            </a:r>
          </a:p>
        </p:txBody>
      </p:sp>
    </p:spTree>
    <p:extLst>
      <p:ext uri="{BB962C8B-B14F-4D97-AF65-F5344CB8AC3E}">
        <p14:creationId xmlns:p14="http://schemas.microsoft.com/office/powerpoint/2010/main" val="416279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572610" y="145646"/>
            <a:ext cx="8269550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400" dirty="0">
                <a:solidFill>
                  <a:srgbClr val="FFFF00"/>
                </a:solidFill>
                <a:effectLst/>
              </a:rPr>
              <a:t>Plnění prahových podmínek (podle čl. 2, odst. 9) Smlouvy):</a:t>
            </a:r>
          </a:p>
        </p:txBody>
      </p:sp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1814139"/>
              </p:ext>
            </p:extLst>
          </p:nvPr>
        </p:nvGraphicFramePr>
        <p:xfrm>
          <a:off x="572610" y="1571347"/>
          <a:ext cx="8207406" cy="4896175"/>
        </p:xfrm>
        <a:graphic>
          <a:graphicData uri="http://schemas.openxmlformats.org/drawingml/2006/table">
            <a:tbl>
              <a:tblPr/>
              <a:tblGrid>
                <a:gridCol w="3741938"/>
                <a:gridCol w="1500326"/>
                <a:gridCol w="1509204"/>
                <a:gridCol w="1455938"/>
              </a:tblGrid>
              <a:tr h="474907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podmínka:</a:t>
                      </a:r>
                    </a:p>
                  </a:txBody>
                  <a:tcPr marL="8969" marR="8969" marT="8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plán (z návrhu projektu):</a:t>
                      </a:r>
                      <a:endParaRPr lang="cs-CZ" sz="15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prahová podmínka (povinné minimum): </a:t>
                      </a:r>
                      <a:endParaRPr lang="cs-CZ" sz="15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skutečnost</a:t>
                      </a:r>
                    </a:p>
                    <a:p>
                      <a:pPr algn="ctr" rtl="0" fontAlgn="b"/>
                      <a:r>
                        <a:rPr lang="cs-CZ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k </a:t>
                      </a:r>
                      <a:r>
                        <a:rPr lang="cs-CZ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31.12.2017:</a:t>
                      </a:r>
                      <a:endParaRPr lang="cs-CZ" sz="15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20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výsledek typu I:</a:t>
                      </a:r>
                    </a:p>
                  </a:txBody>
                  <a:tcPr marL="8969" marR="8969" marT="8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20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výsledek typu II:</a:t>
                      </a:r>
                    </a:p>
                  </a:txBody>
                  <a:tcPr marL="8969" marR="8969" marT="8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20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výsledek typu P (Z, N):</a:t>
                      </a:r>
                    </a:p>
                  </a:txBody>
                  <a:tcPr marL="8969" marR="8969" marT="8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 (10)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5711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projekt mezinárodní spolupráce:</a:t>
                      </a:r>
                    </a:p>
                  </a:txBody>
                  <a:tcPr marL="8969" marR="8969" marT="8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  <a:p>
                      <a:pPr algn="ctr" rtl="0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celkem </a:t>
                      </a:r>
                    </a:p>
                    <a:p>
                      <a:pPr algn="ctr" rtl="0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nejméně 5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  <a:p>
                      <a:pPr algn="l" rtl="0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20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projekt spolupráce s podnikem:</a:t>
                      </a:r>
                    </a:p>
                  </a:txBody>
                  <a:tcPr marL="8969" marR="8969" marT="8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fontAlgn="b"/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6982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projekt spolupráce Centra s veřejnoprávním sektorem aplikační sféry:</a:t>
                      </a:r>
                    </a:p>
                  </a:txBody>
                  <a:tcPr marL="8969" marR="8969" marT="8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fontAlgn="b"/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801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pracovní pobyt v aplikační sféře:</a:t>
                      </a:r>
                    </a:p>
                  </a:txBody>
                  <a:tcPr marL="8969" marR="8969" marT="8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014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dlouhodobé pracovní pobyty:</a:t>
                      </a:r>
                    </a:p>
                  </a:txBody>
                  <a:tcPr marL="8969" marR="8969" marT="8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618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41620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ChangeArrowheads="1"/>
          </p:cNvSpPr>
          <p:nvPr/>
        </p:nvSpPr>
        <p:spPr bwMode="auto">
          <a:xfrm>
            <a:off x="338138" y="279400"/>
            <a:ext cx="8461375" cy="56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800" dirty="0">
                <a:solidFill>
                  <a:srgbClr val="FFFF00"/>
                </a:solidFill>
                <a:effectLst/>
              </a:rPr>
              <a:t>Čerpání uznaných nákladů </a:t>
            </a:r>
            <a:r>
              <a:rPr lang="cs-CZ" sz="2800" dirty="0" smtClean="0">
                <a:solidFill>
                  <a:srgbClr val="FFFF00"/>
                </a:solidFill>
                <a:effectLst/>
              </a:rPr>
              <a:t>(tis. Kč):</a:t>
            </a:r>
            <a:endParaRPr lang="cs-CZ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7582475"/>
              </p:ext>
            </p:extLst>
          </p:nvPr>
        </p:nvGraphicFramePr>
        <p:xfrm>
          <a:off x="832643" y="1835942"/>
          <a:ext cx="7929617" cy="2729351"/>
        </p:xfrm>
        <a:graphic>
          <a:graphicData uri="http://schemas.openxmlformats.org/drawingml/2006/table">
            <a:tbl>
              <a:tblPr/>
              <a:tblGrid>
                <a:gridCol w="778576"/>
                <a:gridCol w="1237277"/>
                <a:gridCol w="1210185"/>
                <a:gridCol w="1056654"/>
                <a:gridCol w="1315154"/>
                <a:gridCol w="996839"/>
                <a:gridCol w="1334932"/>
              </a:tblGrid>
              <a:tr h="81848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Rok: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UN 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Podpora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Ostatní </a:t>
                      </a:r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veřejné zdroje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Neveřejné zdroje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7182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plán: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skutečnost: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plán: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skutečnost: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182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2015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182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2016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541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2017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ChangeArrowheads="1"/>
          </p:cNvSpPr>
          <p:nvPr/>
        </p:nvSpPr>
        <p:spPr bwMode="auto">
          <a:xfrm>
            <a:off x="338138" y="279400"/>
            <a:ext cx="8461375" cy="995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800" dirty="0" smtClean="0">
                <a:solidFill>
                  <a:srgbClr val="FFFF00"/>
                </a:solidFill>
                <a:effectLst/>
              </a:rPr>
              <a:t>Odchylky v čerpání </a:t>
            </a:r>
            <a:r>
              <a:rPr lang="cs-CZ" sz="2800" dirty="0">
                <a:solidFill>
                  <a:srgbClr val="FFFF00"/>
                </a:solidFill>
                <a:effectLst/>
              </a:rPr>
              <a:t>uznaných </a:t>
            </a:r>
            <a:r>
              <a:rPr lang="cs-CZ" sz="2800" dirty="0" smtClean="0">
                <a:solidFill>
                  <a:srgbClr val="FFFF00"/>
                </a:solidFill>
                <a:effectLst/>
              </a:rPr>
              <a:t>nákladů, zdůvodnění: </a:t>
            </a:r>
            <a:endParaRPr lang="cs-CZ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ChangeArrowheads="1"/>
          </p:cNvSpPr>
          <p:nvPr/>
        </p:nvSpPr>
        <p:spPr bwMode="auto">
          <a:xfrm>
            <a:off x="338138" y="279400"/>
            <a:ext cx="8461375" cy="521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800" dirty="0" smtClean="0">
                <a:solidFill>
                  <a:srgbClr val="FFFF00"/>
                </a:solidFill>
                <a:effectLst/>
              </a:rPr>
              <a:t>Závěr:</a:t>
            </a:r>
            <a:endParaRPr lang="cs-CZ" sz="2800" dirty="0">
              <a:solidFill>
                <a:srgbClr val="FFFF00"/>
              </a:solidFill>
              <a:effectLst/>
            </a:endParaRPr>
          </a:p>
        </p:txBody>
      </p:sp>
      <p:sp>
        <p:nvSpPr>
          <p:cNvPr id="104451" name="Text Box 3"/>
          <p:cNvSpPr txBox="1">
            <a:spLocks noChangeArrowheads="1"/>
          </p:cNvSpPr>
          <p:nvPr/>
        </p:nvSpPr>
        <p:spPr bwMode="auto">
          <a:xfrm>
            <a:off x="334963" y="1560513"/>
            <a:ext cx="85026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10287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3716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8288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2860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endParaRPr lang="cs-CZ" sz="20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14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191874" y="287236"/>
            <a:ext cx="8801206" cy="56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800" dirty="0">
                <a:solidFill>
                  <a:srgbClr val="FFFF00"/>
                </a:solidFill>
                <a:effectLst/>
              </a:rPr>
              <a:t>Personální </a:t>
            </a:r>
            <a:r>
              <a:rPr lang="cs-CZ" sz="2800" dirty="0" smtClean="0">
                <a:solidFill>
                  <a:srgbClr val="FFFF00"/>
                </a:solidFill>
                <a:effectLst/>
              </a:rPr>
              <a:t>zabezpečení – organizační struktura:</a:t>
            </a:r>
            <a:endParaRPr lang="cs-CZ" sz="2800" dirty="0"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89824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334963" y="212724"/>
            <a:ext cx="8461375" cy="56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800" dirty="0">
                <a:solidFill>
                  <a:srgbClr val="FFFF00"/>
                </a:solidFill>
                <a:effectLst/>
              </a:rPr>
              <a:t>Personální </a:t>
            </a:r>
            <a:r>
              <a:rPr lang="cs-CZ" sz="2800" dirty="0" smtClean="0">
                <a:solidFill>
                  <a:srgbClr val="FFFF00"/>
                </a:solidFill>
                <a:effectLst/>
              </a:rPr>
              <a:t>zabezpečení - počty: </a:t>
            </a:r>
            <a:endParaRPr lang="cs-CZ" sz="2800" dirty="0">
              <a:solidFill>
                <a:srgbClr val="FFFF00"/>
              </a:solidFill>
              <a:effectLst/>
            </a:endParaRPr>
          </a:p>
        </p:txBody>
      </p:sp>
      <p:sp>
        <p:nvSpPr>
          <p:cNvPr id="79875" name="Text Box 3"/>
          <p:cNvSpPr txBox="1">
            <a:spLocks noChangeArrowheads="1"/>
          </p:cNvSpPr>
          <p:nvPr/>
        </p:nvSpPr>
        <p:spPr bwMode="auto">
          <a:xfrm>
            <a:off x="334963" y="1560513"/>
            <a:ext cx="85026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10287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3716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8288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2860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endParaRPr lang="cs-CZ" sz="20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Tahoma" pitchFamily="34" charset="0"/>
            </a:endParaRPr>
          </a:p>
        </p:txBody>
      </p:sp>
      <p:graphicFrame>
        <p:nvGraphicFramePr>
          <p:cNvPr id="80385" name="Group 5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9870752"/>
              </p:ext>
            </p:extLst>
          </p:nvPr>
        </p:nvGraphicFramePr>
        <p:xfrm>
          <a:off x="241640" y="896643"/>
          <a:ext cx="8595973" cy="5273243"/>
        </p:xfrm>
        <a:graphic>
          <a:graphicData uri="http://schemas.openxmlformats.org/drawingml/2006/table">
            <a:tbl>
              <a:tblPr/>
              <a:tblGrid>
                <a:gridCol w="4624848"/>
                <a:gridCol w="1375746"/>
                <a:gridCol w="1375746"/>
                <a:gridCol w="1219633"/>
              </a:tblGrid>
              <a:tr h="8634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Pracovníci</a:t>
                      </a:r>
                    </a:p>
                  </a:txBody>
                  <a:tcPr marL="57150" marR="57150" marT="38100" marB="381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Návrh projektu:</a:t>
                      </a: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Stav k </a:t>
                      </a: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12/16 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Stav k </a:t>
                      </a: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12/17 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44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Klíčoví výzkumní pracovníci D1 (počet/úvazek)</a:t>
                      </a:r>
                    </a:p>
                  </a:txBody>
                  <a:tcPr marL="57150" marR="57150" marT="38100" marB="381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506">
                <a:tc>
                  <a:txBody>
                    <a:bodyPr/>
                    <a:lstStyle/>
                    <a:p>
                      <a:pPr marL="1162050" marR="0" lvl="0" indent="-1162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z </a:t>
                      </a: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toho: </a:t>
                      </a: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doc. a prof. (počet/úvazek)</a:t>
                      </a:r>
                    </a:p>
                  </a:txBody>
                  <a:tcPr marL="57150" marR="57150" marT="38100" marB="381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09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CSc., Dr., Ph.D. (počet/úvazek)</a:t>
                      </a:r>
                    </a:p>
                  </a:txBody>
                  <a:tcPr marL="57150" marR="57150" marT="38100" marB="381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5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Ing., Mgr. (počet/úvazek)</a:t>
                      </a:r>
                    </a:p>
                  </a:txBody>
                  <a:tcPr marL="57150" marR="57150" marT="38100" marB="381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5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Výzkumní pracovníci D2 (počet/úvazek)</a:t>
                      </a:r>
                    </a:p>
                  </a:txBody>
                  <a:tcPr marL="57150" marR="57150" marT="38100" marB="381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09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 z toho výzkumní pracovníci (počet)</a:t>
                      </a:r>
                    </a:p>
                  </a:txBody>
                  <a:tcPr marL="57150" marR="57150" marT="38100" marB="381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4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 z toho laborant a technik (počet)</a:t>
                      </a:r>
                    </a:p>
                  </a:txBody>
                  <a:tcPr marL="57150" marR="57150" marT="38100" marB="381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4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Pracovníci D3 (úvazek)</a:t>
                      </a:r>
                    </a:p>
                  </a:txBody>
                  <a:tcPr marL="57150" marR="57150" marT="38100" marB="381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5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 z toho studenti (počet)</a:t>
                      </a:r>
                    </a:p>
                  </a:txBody>
                  <a:tcPr marL="57150" marR="57150" marT="38100" marB="381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5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Celkový úvazek</a:t>
                      </a:r>
                    </a:p>
                  </a:txBody>
                  <a:tcPr marL="57150" marR="57150" marT="38100" marB="381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338138" y="279400"/>
            <a:ext cx="8461375" cy="56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800" dirty="0" smtClean="0">
                <a:solidFill>
                  <a:srgbClr val="FFFF00"/>
                </a:solidFill>
                <a:effectLst/>
              </a:rPr>
              <a:t>Kvalifikační růst členů řešitelského týmu:</a:t>
            </a:r>
            <a:endParaRPr lang="cs-CZ" sz="2800" dirty="0">
              <a:solidFill>
                <a:srgbClr val="FFFF00"/>
              </a:solidFill>
              <a:effectLst/>
            </a:endParaRPr>
          </a:p>
        </p:txBody>
      </p:sp>
      <p:sp>
        <p:nvSpPr>
          <p:cNvPr id="79875" name="Text Box 3"/>
          <p:cNvSpPr txBox="1">
            <a:spLocks noChangeArrowheads="1"/>
          </p:cNvSpPr>
          <p:nvPr/>
        </p:nvSpPr>
        <p:spPr bwMode="auto">
          <a:xfrm>
            <a:off x="334963" y="1560513"/>
            <a:ext cx="85026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10287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3716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8288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2860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endParaRPr lang="cs-CZ" sz="20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Tahoma" pitchFamily="34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34963" y="1536210"/>
            <a:ext cx="8502650" cy="3277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61950" indent="-361950" algn="l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1084263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72085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2357438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994025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3451225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3908425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4365625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4822825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defTabSz="609600"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cs-CZ" sz="1800" dirty="0" smtClean="0">
                <a:solidFill>
                  <a:schemeClr val="bg1"/>
                </a:solidFill>
                <a:effectLst/>
              </a:rPr>
              <a:t>Profesorská řízení:</a:t>
            </a:r>
          </a:p>
          <a:p>
            <a:pPr defTabSz="609600" eaLnBrk="0" hangingPunct="0">
              <a:spcBef>
                <a:spcPct val="50000"/>
              </a:spcBef>
              <a:tabLst>
                <a:tab pos="1438275" algn="l"/>
              </a:tabLst>
            </a:pPr>
            <a:endParaRPr lang="cs-CZ" sz="1800" dirty="0">
              <a:solidFill>
                <a:schemeClr val="bg1"/>
              </a:solidFill>
              <a:effectLst/>
            </a:endParaRPr>
          </a:p>
          <a:p>
            <a:pPr defTabSz="609600" eaLnBrk="0" hangingPunct="0">
              <a:spcBef>
                <a:spcPct val="50000"/>
              </a:spcBef>
              <a:tabLst>
                <a:tab pos="1438275" algn="l"/>
              </a:tabLst>
            </a:pPr>
            <a:endParaRPr lang="cs-CZ" sz="1800" dirty="0" smtClean="0">
              <a:solidFill>
                <a:schemeClr val="bg1"/>
              </a:solidFill>
              <a:effectLst/>
            </a:endParaRPr>
          </a:p>
          <a:p>
            <a:pPr defTabSz="609600"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cs-CZ" sz="1800" dirty="0" smtClean="0">
                <a:solidFill>
                  <a:schemeClr val="bg1"/>
                </a:solidFill>
                <a:effectLst/>
              </a:rPr>
              <a:t>Habilitace:</a:t>
            </a:r>
          </a:p>
          <a:p>
            <a:pPr defTabSz="609600"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cs-CZ" sz="1800" dirty="0" smtClean="0">
                <a:solidFill>
                  <a:schemeClr val="bg1"/>
                </a:solidFill>
                <a:effectLst/>
              </a:rPr>
              <a:t>	</a:t>
            </a:r>
          </a:p>
          <a:p>
            <a:pPr defTabSz="609600"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cs-CZ" sz="1800" dirty="0">
                <a:solidFill>
                  <a:schemeClr val="bg1"/>
                </a:solidFill>
                <a:effectLst/>
              </a:rPr>
              <a:t>	</a:t>
            </a:r>
            <a:r>
              <a:rPr lang="cs-CZ" sz="1800" dirty="0" smtClean="0">
                <a:solidFill>
                  <a:schemeClr val="bg1"/>
                </a:solidFill>
                <a:effectLst/>
              </a:rPr>
              <a:t>	</a:t>
            </a:r>
            <a:r>
              <a:rPr lang="cs-CZ" sz="1800" dirty="0">
                <a:solidFill>
                  <a:schemeClr val="bg1"/>
                </a:solidFill>
                <a:effectLst/>
              </a:rPr>
              <a:t>	</a:t>
            </a:r>
            <a:r>
              <a:rPr lang="cs-CZ" sz="1800" dirty="0" smtClean="0">
                <a:solidFill>
                  <a:schemeClr val="bg1"/>
                </a:solidFill>
                <a:effectLst/>
              </a:rPr>
              <a:t>	</a:t>
            </a:r>
          </a:p>
          <a:p>
            <a:pPr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cs-CZ" sz="1800" dirty="0" smtClean="0">
                <a:solidFill>
                  <a:schemeClr val="bg1"/>
                </a:solidFill>
                <a:effectLst/>
              </a:rPr>
              <a:t>Disertace:	</a:t>
            </a:r>
            <a:endParaRPr lang="cs-CZ" sz="1800" dirty="0">
              <a:solidFill>
                <a:schemeClr val="bg1"/>
              </a:solidFill>
              <a:effectLst/>
            </a:endParaRPr>
          </a:p>
          <a:p>
            <a:pPr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cs-CZ" sz="1800" dirty="0">
                <a:solidFill>
                  <a:schemeClr val="bg1"/>
                </a:solidFill>
                <a:effectLst/>
              </a:rPr>
              <a:t>								</a:t>
            </a:r>
          </a:p>
        </p:txBody>
      </p:sp>
    </p:spTree>
    <p:extLst>
      <p:ext uri="{BB962C8B-B14F-4D97-AF65-F5344CB8AC3E}">
        <p14:creationId xmlns:p14="http://schemas.microsoft.com/office/powerpoint/2010/main" val="108537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ChangeArrowheads="1"/>
          </p:cNvSpPr>
          <p:nvPr/>
        </p:nvSpPr>
        <p:spPr bwMode="auto">
          <a:xfrm>
            <a:off x="338138" y="279400"/>
            <a:ext cx="8461375" cy="1514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800" dirty="0" smtClean="0">
                <a:solidFill>
                  <a:srgbClr val="FFFF00"/>
                </a:solidFill>
                <a:effectLst/>
              </a:rPr>
              <a:t>Průběh řešení z hlediska plnění cílů a harmonogramu řešení projektu (úspěšnost v dosahování etapových cílů):</a:t>
            </a:r>
            <a:endParaRPr lang="cs-CZ" sz="2800" dirty="0">
              <a:solidFill>
                <a:srgbClr val="FFFF00"/>
              </a:solidFill>
              <a:effectLst/>
            </a:endParaRPr>
          </a:p>
        </p:txBody>
      </p:sp>
      <p:sp>
        <p:nvSpPr>
          <p:cNvPr id="88067" name="Text Box 3"/>
          <p:cNvSpPr txBox="1">
            <a:spLocks noChangeArrowheads="1"/>
          </p:cNvSpPr>
          <p:nvPr/>
        </p:nvSpPr>
        <p:spPr bwMode="auto">
          <a:xfrm>
            <a:off x="334963" y="1560513"/>
            <a:ext cx="85026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10287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3716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8288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2860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endParaRPr lang="cs-CZ" sz="20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Tahoma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334963" y="1859340"/>
            <a:ext cx="869362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609600"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cs-CZ" dirty="0">
                <a:effectLst/>
              </a:rPr>
              <a:t>	</a:t>
            </a:r>
            <a:endParaRPr lang="cs-CZ" dirty="0" smtClean="0">
              <a:effectLst/>
            </a:endParaRPr>
          </a:p>
          <a:p>
            <a:pPr algn="l" eaLnBrk="0" hangingPunct="0">
              <a:spcBef>
                <a:spcPct val="50000"/>
              </a:spcBef>
              <a:tabLst>
                <a:tab pos="1438275" algn="l"/>
              </a:tabLst>
            </a:pPr>
            <a:endParaRPr lang="cs-CZ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390618" y="390309"/>
            <a:ext cx="8575828" cy="151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800" dirty="0" smtClean="0">
                <a:solidFill>
                  <a:srgbClr val="FFFF00"/>
                </a:solidFill>
                <a:effectLst/>
              </a:rPr>
              <a:t>Odchylky v plnění </a:t>
            </a:r>
            <a:r>
              <a:rPr lang="cs-CZ" sz="2800" dirty="0">
                <a:solidFill>
                  <a:srgbClr val="FFFF00"/>
                </a:solidFill>
                <a:effectLst/>
              </a:rPr>
              <a:t>cílů a harmonogramu řešení </a:t>
            </a:r>
            <a:r>
              <a:rPr lang="cs-CZ" sz="2800" dirty="0" smtClean="0">
                <a:solidFill>
                  <a:srgbClr val="FFFF00"/>
                </a:solidFill>
                <a:effectLst/>
              </a:rPr>
              <a:t>projektu, zdůvodnění, dopad na řešení projektu:</a:t>
            </a:r>
            <a:endParaRPr lang="cs-CZ" sz="2800" dirty="0"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318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466077" y="239388"/>
            <a:ext cx="8482613" cy="995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800" dirty="0">
                <a:solidFill>
                  <a:srgbClr val="FFFF00"/>
                </a:solidFill>
                <a:effectLst/>
              </a:rPr>
              <a:t>Plnění </a:t>
            </a:r>
            <a:r>
              <a:rPr lang="cs-CZ" sz="2800" dirty="0" smtClean="0">
                <a:solidFill>
                  <a:srgbClr val="FFFF00"/>
                </a:solidFill>
                <a:effectLst/>
              </a:rPr>
              <a:t>ukazatelů pro vykazování výsledků projektu (plán/skutečnost/procento splnění):</a:t>
            </a:r>
            <a:endParaRPr lang="cs-CZ" sz="2800" dirty="0">
              <a:solidFill>
                <a:srgbClr val="FFFF00"/>
              </a:solidFill>
              <a:effectLst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466077" y="1395084"/>
            <a:ext cx="46991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eaLnBrk="0" hangingPunct="0">
              <a:spcBef>
                <a:spcPct val="50000"/>
              </a:spcBef>
            </a:pPr>
            <a:r>
              <a:rPr lang="cs-CZ" sz="2400" b="0" dirty="0" smtClean="0">
                <a:effectLst/>
              </a:rPr>
              <a:t>Projekty mezinárodní spolupráce:</a:t>
            </a:r>
            <a:endParaRPr lang="cs-CZ" sz="2400" b="0" dirty="0">
              <a:effectLst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466077" y="2709008"/>
            <a:ext cx="43415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sz="2400" b="0" dirty="0" smtClean="0">
                <a:effectLst/>
              </a:rPr>
              <a:t>Projekty spolupráce s podniky:</a:t>
            </a:r>
            <a:endParaRPr lang="cs-CZ" sz="2400" b="0" dirty="0">
              <a:effectLst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466077" y="4026314"/>
            <a:ext cx="58893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sz="2400" b="0" dirty="0">
                <a:effectLst/>
              </a:rPr>
              <a:t>Projekty spolupráce s veřejným sektorem:</a:t>
            </a:r>
          </a:p>
        </p:txBody>
      </p:sp>
    </p:spTree>
    <p:extLst>
      <p:ext uri="{BB962C8B-B14F-4D97-AF65-F5344CB8AC3E}">
        <p14:creationId xmlns:p14="http://schemas.microsoft.com/office/powerpoint/2010/main" val="159941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244135" y="258197"/>
            <a:ext cx="8651289" cy="1040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800" dirty="0">
                <a:solidFill>
                  <a:srgbClr val="FFFF00"/>
                </a:solidFill>
                <a:effectLst/>
              </a:rPr>
              <a:t>Plnění ukazatelů pro vykazování výsledků projektu (plán/skutečnost/procento splnění</a:t>
            </a:r>
            <a:r>
              <a:rPr lang="cs-CZ" sz="2800" dirty="0" smtClean="0">
                <a:solidFill>
                  <a:srgbClr val="FFFF00"/>
                </a:solidFill>
                <a:effectLst/>
              </a:rPr>
              <a:t>):</a:t>
            </a:r>
            <a:endParaRPr lang="cs-CZ" sz="2800" dirty="0">
              <a:solidFill>
                <a:srgbClr val="FFFF00"/>
              </a:solidFill>
              <a:effectLst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244135" y="1530905"/>
            <a:ext cx="37658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cs-CZ" sz="2400" b="0" dirty="0">
                <a:effectLst/>
              </a:rPr>
              <a:t>Pobyty cizích pracovníků:</a:t>
            </a:r>
          </a:p>
        </p:txBody>
      </p:sp>
      <p:sp>
        <p:nvSpPr>
          <p:cNvPr id="5" name="Obdélník 4"/>
          <p:cNvSpPr/>
          <p:nvPr/>
        </p:nvSpPr>
        <p:spPr>
          <a:xfrm>
            <a:off x="160721" y="2798698"/>
            <a:ext cx="71065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cs-CZ" sz="2400" b="0" dirty="0">
                <a:effectLst/>
              </a:rPr>
              <a:t>Pobyty vlastních pracovníků mimo Centrum:</a:t>
            </a:r>
          </a:p>
        </p:txBody>
      </p:sp>
      <p:sp>
        <p:nvSpPr>
          <p:cNvPr id="6" name="Obdélník 5"/>
          <p:cNvSpPr/>
          <p:nvPr/>
        </p:nvSpPr>
        <p:spPr>
          <a:xfrm>
            <a:off x="244135" y="5273854"/>
            <a:ext cx="11230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cs-CZ" sz="2400" b="0" dirty="0">
                <a:effectLst/>
              </a:rPr>
              <a:t>Další:</a:t>
            </a:r>
          </a:p>
        </p:txBody>
      </p:sp>
      <p:sp>
        <p:nvSpPr>
          <p:cNvPr id="7" name="Obdélník 6"/>
          <p:cNvSpPr/>
          <p:nvPr/>
        </p:nvSpPr>
        <p:spPr>
          <a:xfrm>
            <a:off x="160721" y="4006061"/>
            <a:ext cx="24855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eaLnBrk="0" hangingPunct="0">
              <a:spcBef>
                <a:spcPct val="50000"/>
              </a:spcBef>
            </a:pPr>
            <a:r>
              <a:rPr lang="cs-CZ" sz="2400" b="0" dirty="0">
                <a:solidFill>
                  <a:prstClr val="black"/>
                </a:solidFill>
                <a:effectLst/>
              </a:rPr>
              <a:t>Pobyty </a:t>
            </a:r>
            <a:r>
              <a:rPr lang="cs-CZ" sz="2400" b="0" dirty="0" smtClean="0">
                <a:solidFill>
                  <a:prstClr val="black"/>
                </a:solidFill>
                <a:effectLst/>
              </a:rPr>
              <a:t>studentů</a:t>
            </a:r>
            <a:r>
              <a:rPr lang="cs-CZ" sz="2400" b="0" dirty="0">
                <a:solidFill>
                  <a:prstClr val="black"/>
                </a:solidFill>
                <a:effectLst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23810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ChangeArrowheads="1"/>
          </p:cNvSpPr>
          <p:nvPr/>
        </p:nvSpPr>
        <p:spPr bwMode="auto">
          <a:xfrm>
            <a:off x="657734" y="231128"/>
            <a:ext cx="7580744" cy="532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600" dirty="0" smtClean="0">
                <a:solidFill>
                  <a:srgbClr val="FFFF00"/>
                </a:solidFill>
                <a:effectLst/>
              </a:rPr>
              <a:t>Dosažené </a:t>
            </a:r>
            <a:r>
              <a:rPr lang="cs-CZ" sz="2600" dirty="0">
                <a:solidFill>
                  <a:srgbClr val="FFFF00"/>
                </a:solidFill>
                <a:effectLst/>
              </a:rPr>
              <a:t>výsledky v letech </a:t>
            </a:r>
            <a:r>
              <a:rPr lang="cs-CZ" sz="2600" dirty="0" smtClean="0">
                <a:solidFill>
                  <a:srgbClr val="FFFF00"/>
                </a:solidFill>
                <a:effectLst/>
              </a:rPr>
              <a:t>2015(6) </a:t>
            </a:r>
            <a:r>
              <a:rPr lang="cs-CZ" sz="2600" dirty="0" smtClean="0">
                <a:solidFill>
                  <a:srgbClr val="FFFF00"/>
                </a:solidFill>
                <a:effectLst/>
              </a:rPr>
              <a:t>– </a:t>
            </a:r>
            <a:r>
              <a:rPr lang="cs-CZ" sz="2600" dirty="0" smtClean="0">
                <a:solidFill>
                  <a:srgbClr val="FFFF00"/>
                </a:solidFill>
                <a:effectLst/>
              </a:rPr>
              <a:t>2017:</a:t>
            </a:r>
            <a:endParaRPr lang="cs-CZ" sz="2600" dirty="0">
              <a:solidFill>
                <a:srgbClr val="FFFF00"/>
              </a:solidFill>
              <a:effectLst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1273915"/>
              </p:ext>
            </p:extLst>
          </p:nvPr>
        </p:nvGraphicFramePr>
        <p:xfrm>
          <a:off x="518905" y="914146"/>
          <a:ext cx="8101313" cy="5382793"/>
        </p:xfrm>
        <a:graphic>
          <a:graphicData uri="http://schemas.openxmlformats.org/drawingml/2006/table">
            <a:tbl>
              <a:tblPr/>
              <a:tblGrid>
                <a:gridCol w="5033360"/>
                <a:gridCol w="1022651"/>
                <a:gridCol w="1139779"/>
                <a:gridCol w="905523"/>
              </a:tblGrid>
              <a:tr h="64832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Druh výsledku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Plán: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Skutečnost</a:t>
                      </a:r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Prahová hodnota: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0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Články v impaktovaných časopisech – typ I.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0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Články v impaktovaných časopisech – typ II.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0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Články v ostatních </a:t>
                      </a:r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recenzovaných </a:t>
                      </a:r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časopisech – typ I.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0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Články v ostatních </a:t>
                      </a:r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recenzovaných </a:t>
                      </a:r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časopisech – typ II.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0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Knihy/kapitoly v knihách – typ I.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0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Knihy/kapitoly v knihách – typ II.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0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Články ve sbornících konferencí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0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Patenty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0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Prototypy, poloprovozy, technologie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0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0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47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Celkem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367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Řez">
  <a:themeElements>
    <a:clrScheme name="Řez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Řez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Řez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7957</TotalTime>
  <Words>424</Words>
  <Application>Microsoft Office PowerPoint</Application>
  <PresentationFormat>Předvádění na obrazovce (4:3)</PresentationFormat>
  <Paragraphs>205</Paragraphs>
  <Slides>18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Calibri</vt:lpstr>
      <vt:lpstr>Century Gothic</vt:lpstr>
      <vt:lpstr>Tahoma</vt:lpstr>
      <vt:lpstr>Wingdings 3</vt:lpstr>
      <vt:lpstr>Řez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VSCHT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kontrola na místě - presentace</dc:title>
  <dc:creator>VK</dc:creator>
  <cp:lastModifiedBy>Kavan Vít</cp:lastModifiedBy>
  <cp:revision>178</cp:revision>
  <cp:lastPrinted>2012-04-20T07:26:42Z</cp:lastPrinted>
  <dcterms:created xsi:type="dcterms:W3CDTF">2002-03-21T21:09:09Z</dcterms:created>
  <dcterms:modified xsi:type="dcterms:W3CDTF">2018-05-22T11:07:39Z</dcterms:modified>
</cp:coreProperties>
</file>