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59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907" userDrawn="1">
          <p15:clr>
            <a:srgbClr val="A4A3A4"/>
          </p15:clr>
        </p15:guide>
        <p15:guide id="3" pos="2132" userDrawn="1">
          <p15:clr>
            <a:srgbClr val="A4A3A4"/>
          </p15:clr>
        </p15:guide>
        <p15:guide id="4" pos="3379" userDrawn="1">
          <p15:clr>
            <a:srgbClr val="A4A3A4"/>
          </p15:clr>
        </p15:guide>
        <p15:guide id="5" pos="46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6843" autoAdjust="0"/>
  </p:normalViewPr>
  <p:slideViewPr>
    <p:cSldViewPr snapToGrid="0" showGuides="1">
      <p:cViewPr varScale="1">
        <p:scale>
          <a:sx n="74" d="100"/>
          <a:sy n="74" d="100"/>
        </p:scale>
        <p:origin x="852" y="54"/>
      </p:cViewPr>
      <p:guideLst>
        <p:guide orient="horz" pos="3657"/>
        <p:guide pos="907"/>
        <p:guide pos="2132"/>
        <p:guide pos="3379"/>
        <p:guide pos="46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J:\M&#352;MT\EUROSTUDENT%20VI\Zpr&#225;va\podkladov&#233;%20excely\Lipovska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smt.cz\os_private\Sekce_III\30_odbor\300_odd&#283;len&#237;\demo%20predikce\predikce%2019%20let&#237;%20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'1.9souhrn'!$A$3</c:f>
              <c:strCache>
                <c:ptCount val="1"/>
                <c:pt idx="0">
                  <c:v>Velmi důležitou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'1.9souhrn'!$B$3:$G$3</c:f>
              <c:numCache>
                <c:formatCode>0.0</c:formatCode>
                <c:ptCount val="6"/>
                <c:pt idx="0">
                  <c:v>20.8</c:v>
                </c:pt>
                <c:pt idx="1">
                  <c:v>24.6</c:v>
                </c:pt>
                <c:pt idx="2">
                  <c:v>25</c:v>
                </c:pt>
                <c:pt idx="3" formatCode="General">
                  <c:v>27.2</c:v>
                </c:pt>
                <c:pt idx="4">
                  <c:v>48.1</c:v>
                </c:pt>
                <c:pt idx="5">
                  <c:v>69.8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E-47F6-9FA5-3A4422525F1A}"/>
            </c:ext>
          </c:extLst>
        </c:ser>
        <c:ser>
          <c:idx val="1"/>
          <c:order val="1"/>
          <c:tx>
            <c:strRef>
              <c:f>'1.9souhrn'!$A$4</c:f>
              <c:strCache>
                <c:ptCount val="1"/>
                <c:pt idx="0">
                  <c:v>Spíše důležitou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48,0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EE-47F6-9FA5-3A4422525F1A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'1.9souhrn'!$B$4:$G$4</c:f>
              <c:numCache>
                <c:formatCode>0.0</c:formatCode>
                <c:ptCount val="6"/>
                <c:pt idx="0">
                  <c:v>25.5</c:v>
                </c:pt>
                <c:pt idx="1">
                  <c:v>34.6</c:v>
                </c:pt>
                <c:pt idx="2">
                  <c:v>36.1</c:v>
                </c:pt>
                <c:pt idx="3" formatCode="General">
                  <c:v>48</c:v>
                </c:pt>
                <c:pt idx="4">
                  <c:v>36.6</c:v>
                </c:pt>
                <c:pt idx="5">
                  <c:v>23.6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EE-47F6-9FA5-3A4422525F1A}"/>
            </c:ext>
          </c:extLst>
        </c:ser>
        <c:ser>
          <c:idx val="2"/>
          <c:order val="2"/>
          <c:tx>
            <c:strRef>
              <c:f>'1.9souhrn'!$A$5</c:f>
              <c:strCache>
                <c:ptCount val="1"/>
                <c:pt idx="0">
                  <c:v>Spíše nepodstatnou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'1.9souhrn'!$B$5:$G$5</c:f>
              <c:numCache>
                <c:formatCode>0.0</c:formatCode>
                <c:ptCount val="6"/>
                <c:pt idx="0">
                  <c:v>29.4</c:v>
                </c:pt>
                <c:pt idx="1">
                  <c:v>29.5</c:v>
                </c:pt>
                <c:pt idx="2">
                  <c:v>28.5</c:v>
                </c:pt>
                <c:pt idx="3" formatCode="General">
                  <c:v>20.3</c:v>
                </c:pt>
                <c:pt idx="4">
                  <c:v>11.9</c:v>
                </c:pt>
                <c:pt idx="5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EE-47F6-9FA5-3A4422525F1A}"/>
            </c:ext>
          </c:extLst>
        </c:ser>
        <c:ser>
          <c:idx val="3"/>
          <c:order val="3"/>
          <c:tx>
            <c:strRef>
              <c:f>'1.9souhrn'!$A$6</c:f>
              <c:strCache>
                <c:ptCount val="1"/>
                <c:pt idx="0">
                  <c:v>Nepodstatnou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5EE-47F6-9FA5-3A4422525F1A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'1.9souhrn'!$B$2:$G$2</c:f>
              <c:strCache>
                <c:ptCount val="6"/>
                <c:pt idx="0">
                  <c:v>Vzdálenost od místa bydliště</c:v>
                </c:pt>
                <c:pt idx="1">
                  <c:v>Šance na přijetí</c:v>
                </c:pt>
                <c:pt idx="2">
                  <c:v>Finanční dostupnost</c:v>
                </c:pt>
                <c:pt idx="3">
                  <c:v>Prestiž</c:v>
                </c:pt>
                <c:pt idx="4">
                  <c:v>Uplatnění po absolvování studia</c:v>
                </c:pt>
                <c:pt idx="5">
                  <c:v>Zájem  o obor</c:v>
                </c:pt>
              </c:strCache>
            </c:strRef>
          </c:cat>
          <c:val>
            <c:numRef>
              <c:f>'1.9souhrn'!$B$6:$G$6</c:f>
              <c:numCache>
                <c:formatCode>0.0</c:formatCode>
                <c:ptCount val="6"/>
                <c:pt idx="0">
                  <c:v>24.300000000000011</c:v>
                </c:pt>
                <c:pt idx="1">
                  <c:v>11.299999999999997</c:v>
                </c:pt>
                <c:pt idx="2">
                  <c:v>10.400000000000006</c:v>
                </c:pt>
                <c:pt idx="3" formatCode="General">
                  <c:v>4.5</c:v>
                </c:pt>
                <c:pt idx="4">
                  <c:v>3.3999999999999915</c:v>
                </c:pt>
                <c:pt idx="5">
                  <c:v>1.3999999999999915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EE-47F6-9FA5-3A4422525F1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25503944"/>
        <c:axId val="193198640"/>
      </c:barChart>
      <c:catAx>
        <c:axId val="12550394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193198640"/>
        <c:crosses val="autoZero"/>
        <c:auto val="1"/>
        <c:lblAlgn val="ctr"/>
        <c:lblOffset val="100"/>
        <c:noMultiLvlLbl val="0"/>
      </c:catAx>
      <c:valAx>
        <c:axId val="193198640"/>
        <c:scaling>
          <c:orientation val="minMax"/>
          <c:max val="100"/>
        </c:scaling>
        <c:delete val="0"/>
        <c:axPos val="b"/>
        <c:majorGridlines/>
        <c:numFmt formatCode="0" sourceLinked="0"/>
        <c:majorTickMark val="none"/>
        <c:minorTickMark val="none"/>
        <c:tickLblPos val="nextTo"/>
        <c:crossAx val="125503944"/>
        <c:crosses val="autoZero"/>
        <c:crossBetween val="between"/>
        <c:majorUnit val="20"/>
      </c:valAx>
      <c:spPr>
        <a:solidFill>
          <a:schemeClr val="bg1">
            <a:lumMod val="95000"/>
          </a:schemeClr>
        </a:solidFill>
        <a:ln>
          <a:solidFill>
            <a:sysClr val="window" lastClr="FFFFFF">
              <a:lumMod val="65000"/>
            </a:sysClr>
          </a:solidFill>
        </a:ln>
      </c:spPr>
    </c:plotArea>
    <c:legend>
      <c:legendPos val="b"/>
      <c:layout>
        <c:manualLayout>
          <c:xMode val="edge"/>
          <c:yMode val="edge"/>
          <c:x val="7.943692003002667E-2"/>
          <c:y val="0.88996571565079607"/>
          <c:w val="0.91972636597403012"/>
          <c:h val="0.11003428434920393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+mn-lt"/>
        </a:defRPr>
      </a:pPr>
      <a:endParaRPr lang="cs-CZ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vyvoj!$B$7</c:f>
              <c:strCache>
                <c:ptCount val="1"/>
                <c:pt idx="0">
                  <c:v>0.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vyvoj!$B$8:$B$19</c:f>
              <c:numCache>
                <c:formatCode>0.0</c:formatCode>
                <c:ptCount val="12"/>
                <c:pt idx="0">
                  <c:v>2.3118199749729578</c:v>
                </c:pt>
                <c:pt idx="1">
                  <c:v>2.5763496888116948</c:v>
                </c:pt>
                <c:pt idx="2">
                  <c:v>2.6736115921149239</c:v>
                </c:pt>
                <c:pt idx="3">
                  <c:v>2.7072779413065176</c:v>
                </c:pt>
                <c:pt idx="4">
                  <c:v>3.0769053011045893</c:v>
                </c:pt>
                <c:pt idx="5">
                  <c:v>3.1667060669231266</c:v>
                </c:pt>
                <c:pt idx="6">
                  <c:v>3.3104831967898347</c:v>
                </c:pt>
                <c:pt idx="7">
                  <c:v>3.6236209451671328</c:v>
                </c:pt>
                <c:pt idx="8">
                  <c:v>3.824683637279386</c:v>
                </c:pt>
                <c:pt idx="9">
                  <c:v>3.3362353781587641</c:v>
                </c:pt>
                <c:pt idx="10">
                  <c:v>3.4293440884029422</c:v>
                </c:pt>
                <c:pt idx="11">
                  <c:v>3.4362647254510588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EA-4BCF-969C-5B158D24DBDD}"/>
            </c:ext>
          </c:extLst>
        </c:ser>
        <c:ser>
          <c:idx val="1"/>
          <c:order val="1"/>
          <c:tx>
            <c:strRef>
              <c:f>vyvoj!$C$7</c:f>
              <c:strCache>
                <c:ptCount val="1"/>
                <c:pt idx="0">
                  <c:v>1.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vyvoj!$C$8:$C$19</c:f>
              <c:numCache>
                <c:formatCode>0.0</c:formatCode>
                <c:ptCount val="12"/>
                <c:pt idx="0">
                  <c:v>22.110755265223016</c:v>
                </c:pt>
                <c:pt idx="1">
                  <c:v>21.734935108795291</c:v>
                </c:pt>
                <c:pt idx="2">
                  <c:v>21.442919085153836</c:v>
                </c:pt>
                <c:pt idx="3">
                  <c:v>23.285369581970009</c:v>
                </c:pt>
                <c:pt idx="4">
                  <c:v>24.9861348615797</c:v>
                </c:pt>
                <c:pt idx="5">
                  <c:v>26.576905718768135</c:v>
                </c:pt>
                <c:pt idx="6">
                  <c:v>28.426475505768266</c:v>
                </c:pt>
                <c:pt idx="7">
                  <c:v>29.171126296723198</c:v>
                </c:pt>
                <c:pt idx="8">
                  <c:v>29.641560512895847</c:v>
                </c:pt>
                <c:pt idx="9">
                  <c:v>30.75162960978659</c:v>
                </c:pt>
                <c:pt idx="10">
                  <c:v>32.033244355336933</c:v>
                </c:pt>
                <c:pt idx="11">
                  <c:v>33.857774646784861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EA-4BCF-969C-5B158D24DBDD}"/>
            </c:ext>
          </c:extLst>
        </c:ser>
        <c:ser>
          <c:idx val="2"/>
          <c:order val="2"/>
          <c:tx>
            <c:strRef>
              <c:f>vyvoj!$D$7</c:f>
              <c:strCache>
                <c:ptCount val="1"/>
                <c:pt idx="0">
                  <c:v>2. rok</c:v>
                </c:pt>
              </c:strCache>
            </c:strRef>
          </c:tx>
          <c:spPr>
            <a:ln>
              <a:noFill/>
            </a:ln>
            <a:effectLst/>
          </c:spPr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vyvoj!$D$8:$D$19</c:f>
              <c:numCache>
                <c:formatCode>0.0</c:formatCode>
                <c:ptCount val="12"/>
                <c:pt idx="0">
                  <c:v>9.917495599058304</c:v>
                </c:pt>
                <c:pt idx="1">
                  <c:v>10.062559302680883</c:v>
                </c:pt>
                <c:pt idx="2">
                  <c:v>10.25807970964301</c:v>
                </c:pt>
                <c:pt idx="3">
                  <c:v>9.9624796290915523</c:v>
                </c:pt>
                <c:pt idx="4">
                  <c:v>10.899154226556362</c:v>
                </c:pt>
                <c:pt idx="5">
                  <c:v>11.581526294298424</c:v>
                </c:pt>
                <c:pt idx="6">
                  <c:v>11.847935127905032</c:v>
                </c:pt>
                <c:pt idx="7">
                  <c:v>11.880454470607607</c:v>
                </c:pt>
                <c:pt idx="8">
                  <c:v>11.687057984092673</c:v>
                </c:pt>
                <c:pt idx="9">
                  <c:v>12.315831770693812</c:v>
                </c:pt>
                <c:pt idx="10">
                  <c:v>12.691603818671391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EA-4BCF-969C-5B158D24DBDD}"/>
            </c:ext>
          </c:extLst>
        </c:ser>
        <c:ser>
          <c:idx val="3"/>
          <c:order val="3"/>
          <c:tx>
            <c:strRef>
              <c:f>vyvoj!$E$7</c:f>
              <c:strCache>
                <c:ptCount val="1"/>
                <c:pt idx="0">
                  <c:v>3.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vyvoj!$E$8:$E$19</c:f>
              <c:numCache>
                <c:formatCode>0.0</c:formatCode>
                <c:ptCount val="12"/>
                <c:pt idx="0">
                  <c:v>4.5494071984559588</c:v>
                </c:pt>
                <c:pt idx="1">
                  <c:v>5.0610315048005017</c:v>
                </c:pt>
                <c:pt idx="2">
                  <c:v>4.5811572720850009</c:v>
                </c:pt>
                <c:pt idx="3">
                  <c:v>5.0974645325113377</c:v>
                </c:pt>
                <c:pt idx="4">
                  <c:v>5.1104589360817121</c:v>
                </c:pt>
                <c:pt idx="5">
                  <c:v>4.9633577614923379</c:v>
                </c:pt>
                <c:pt idx="6">
                  <c:v>4.8277879953185092</c:v>
                </c:pt>
                <c:pt idx="7">
                  <c:v>4.9892968878643176</c:v>
                </c:pt>
                <c:pt idx="8">
                  <c:v>5.5046064090994937</c:v>
                </c:pt>
                <c:pt idx="9">
                  <c:v>5.6065273685150459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EA-4BCF-969C-5B158D24DBDD}"/>
            </c:ext>
          </c:extLst>
        </c:ser>
        <c:ser>
          <c:idx val="4"/>
          <c:order val="4"/>
          <c:tx>
            <c:strRef>
              <c:f>vyvoj!$F$7</c:f>
              <c:strCache>
                <c:ptCount val="1"/>
                <c:pt idx="0">
                  <c:v>4.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vyvoj!$F$8:$F$19</c:f>
              <c:numCache>
                <c:formatCode>0.0</c:formatCode>
                <c:ptCount val="12"/>
                <c:pt idx="0">
                  <c:v>2.7296443190735755</c:v>
                </c:pt>
                <c:pt idx="1">
                  <c:v>2.4219616924784098</c:v>
                </c:pt>
                <c:pt idx="2">
                  <c:v>2.4034798509426905</c:v>
                </c:pt>
                <c:pt idx="3">
                  <c:v>2.6820116982705255</c:v>
                </c:pt>
                <c:pt idx="4">
                  <c:v>2.8758607940102601</c:v>
                </c:pt>
                <c:pt idx="5">
                  <c:v>2.6251316326749907</c:v>
                </c:pt>
                <c:pt idx="6">
                  <c:v>2.7890402942651731</c:v>
                </c:pt>
                <c:pt idx="7">
                  <c:v>2.9711427630495635</c:v>
                </c:pt>
                <c:pt idx="8">
                  <c:v>3.100669450798514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EA-4BCF-969C-5B158D24DBDD}"/>
            </c:ext>
          </c:extLst>
        </c:ser>
        <c:ser>
          <c:idx val="5"/>
          <c:order val="5"/>
          <c:tx>
            <c:strRef>
              <c:f>vyvoj!$G$7</c:f>
              <c:strCache>
                <c:ptCount val="1"/>
                <c:pt idx="0">
                  <c:v>5.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vyvoj!$G$8:$G$19</c:f>
              <c:numCache>
                <c:formatCode>0.0</c:formatCode>
                <c:ptCount val="12"/>
                <c:pt idx="0">
                  <c:v>1.3828501134700628</c:v>
                </c:pt>
                <c:pt idx="1">
                  <c:v>1.2720927614544635</c:v>
                </c:pt>
                <c:pt idx="2">
                  <c:v>1.3742086525274633</c:v>
                </c:pt>
                <c:pt idx="3">
                  <c:v>1.3264777593895676</c:v>
                </c:pt>
                <c:pt idx="4">
                  <c:v>1.420021259878911</c:v>
                </c:pt>
                <c:pt idx="5">
                  <c:v>1.3367432464378586</c:v>
                </c:pt>
                <c:pt idx="6">
                  <c:v>1.4326617622471161</c:v>
                </c:pt>
                <c:pt idx="7">
                  <c:v>1.4191915033755969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BEA-4BCF-969C-5B158D24DBDD}"/>
            </c:ext>
          </c:extLst>
        </c:ser>
        <c:ser>
          <c:idx val="6"/>
          <c:order val="6"/>
          <c:tx>
            <c:strRef>
              <c:f>vyvoj!$H$7</c:f>
              <c:strCache>
                <c:ptCount val="1"/>
                <c:pt idx="0">
                  <c:v>6.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vyvoj!$H$8:$H$19</c:f>
              <c:numCache>
                <c:formatCode>0.0</c:formatCode>
                <c:ptCount val="12"/>
                <c:pt idx="0">
                  <c:v>0.8929139536363444</c:v>
                </c:pt>
                <c:pt idx="1">
                  <c:v>0.7253019411074122</c:v>
                </c:pt>
                <c:pt idx="2">
                  <c:v>0.67325141646002751</c:v>
                </c:pt>
                <c:pt idx="3">
                  <c:v>0.71124474146316818</c:v>
                </c:pt>
                <c:pt idx="4">
                  <c:v>0.78338032074686881</c:v>
                </c:pt>
                <c:pt idx="5">
                  <c:v>0.71887558831746579</c:v>
                </c:pt>
                <c:pt idx="6">
                  <c:v>0.75238254472496235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BEA-4BCF-969C-5B158D24DBDD}"/>
            </c:ext>
          </c:extLst>
        </c:ser>
        <c:ser>
          <c:idx val="7"/>
          <c:order val="7"/>
          <c:tx>
            <c:strRef>
              <c:f>vyvoj!$I$7</c:f>
              <c:strCache>
                <c:ptCount val="1"/>
                <c:pt idx="0">
                  <c:v>7.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vyvoj!$I$8:$I$19</c:f>
              <c:numCache>
                <c:formatCode>0.0</c:formatCode>
                <c:ptCount val="12"/>
                <c:pt idx="0">
                  <c:v>0.38601030774777828</c:v>
                </c:pt>
                <c:pt idx="1">
                  <c:v>0.32968270050336917</c:v>
                </c:pt>
                <c:pt idx="2">
                  <c:v>0.31584634352445734</c:v>
                </c:pt>
                <c:pt idx="3">
                  <c:v>0.29940497997650239</c:v>
                </c:pt>
                <c:pt idx="4">
                  <c:v>0.33276332208716553</c:v>
                </c:pt>
                <c:pt idx="5">
                  <c:v>0.31699297242698415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BEA-4BCF-969C-5B158D24DBDD}"/>
            </c:ext>
          </c:extLst>
        </c:ser>
        <c:ser>
          <c:idx val="8"/>
          <c:order val="8"/>
          <c:tx>
            <c:strRef>
              <c:f>vyvoj!$J$7</c:f>
              <c:strCache>
                <c:ptCount val="1"/>
                <c:pt idx="0">
                  <c:v>8.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vyvoj!$J$8:$J$19</c:f>
              <c:numCache>
                <c:formatCode>0.0</c:formatCode>
                <c:ptCount val="12"/>
                <c:pt idx="0">
                  <c:v>0.12301427389764365</c:v>
                </c:pt>
                <c:pt idx="1">
                  <c:v>6.7544748395812232E-2</c:v>
                </c:pt>
                <c:pt idx="2">
                  <c:v>8.0346876861484756E-2</c:v>
                </c:pt>
                <c:pt idx="3">
                  <c:v>6.9482168348977344E-2</c:v>
                </c:pt>
                <c:pt idx="4">
                  <c:v>6.1237694689651984E-2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BEA-4BCF-969C-5B158D24DBDD}"/>
            </c:ext>
          </c:extLst>
        </c:ser>
        <c:ser>
          <c:idx val="9"/>
          <c:order val="9"/>
          <c:tx>
            <c:strRef>
              <c:f>vyvoj!$K$7</c:f>
              <c:strCache>
                <c:ptCount val="1"/>
                <c:pt idx="0">
                  <c:v>9.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vyvoj!$K$8:$K$19</c:f>
              <c:numCache>
                <c:formatCode>0.0</c:formatCode>
                <c:ptCount val="12"/>
                <c:pt idx="0">
                  <c:v>4.8781522407686267E-2</c:v>
                </c:pt>
                <c:pt idx="1">
                  <c:v>1.9298499541660637E-2</c:v>
                </c:pt>
                <c:pt idx="2">
                  <c:v>2.7705819607408536E-2</c:v>
                </c:pt>
                <c:pt idx="3">
                  <c:v>2.6529555187791352E-2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BEA-4BCF-969C-5B158D24DBDD}"/>
            </c:ext>
          </c:extLst>
        </c:ser>
        <c:ser>
          <c:idx val="10"/>
          <c:order val="10"/>
          <c:tx>
            <c:strRef>
              <c:f>vyvoj!$L$7</c:f>
              <c:strCache>
                <c:ptCount val="1"/>
                <c:pt idx="0">
                  <c:v>10. rok</c:v>
                </c:pt>
              </c:strCache>
            </c:strRef>
          </c:tx>
          <c:invertIfNegative val="0"/>
          <c:cat>
            <c:numRef>
              <c:f>vyvoj!$A$8:$A$19</c:f>
              <c:numCache>
                <c:formatCode>@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vyvoj!$L$8:$L$19</c:f>
              <c:numCache>
                <c:formatCode>0.0</c:formatCode>
                <c:ptCount val="12"/>
                <c:pt idx="0">
                  <c:v>1.0604678784279625E-2</c:v>
                </c:pt>
                <c:pt idx="1">
                  <c:v>8.0410414756919325E-3</c:v>
                </c:pt>
                <c:pt idx="2">
                  <c:v>1.2467618823333842E-2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BEA-4BCF-969C-5B158D24D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234935704"/>
        <c:axId val="234936096"/>
      </c:barChart>
      <c:catAx>
        <c:axId val="2349357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 sz="1200" b="1" i="0" baseline="0">
                    <a:effectLst/>
                  </a:rPr>
                  <a:t>Rok započetí studia</a:t>
                </a:r>
                <a:endParaRPr lang="cs-CZ" sz="1200">
                  <a:effectLst/>
                </a:endParaRPr>
              </a:p>
            </c:rich>
          </c:tx>
          <c:overlay val="0"/>
        </c:title>
        <c:numFmt formatCode="@" sourceLinked="1"/>
        <c:majorTickMark val="out"/>
        <c:minorTickMark val="none"/>
        <c:tickLblPos val="nextTo"/>
        <c:crossAx val="234936096"/>
        <c:crosses val="autoZero"/>
        <c:auto val="1"/>
        <c:lblAlgn val="ctr"/>
        <c:lblOffset val="100"/>
        <c:noMultiLvlLbl val="0"/>
      </c:catAx>
      <c:valAx>
        <c:axId val="23493609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cs-CZ" sz="1200" b="1" i="0" baseline="0">
                    <a:effectLst/>
                  </a:rPr>
                  <a:t>Studijní neúspěšnost kumulativně, v %</a:t>
                </a:r>
                <a:endParaRPr lang="cs-CZ" sz="700">
                  <a:effectLst/>
                </a:endParaRP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crossAx val="2349357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600" b="1" i="0" u="none" strike="noStrike" baseline="0" dirty="0">
                <a:effectLst/>
              </a:rPr>
              <a:t>Počet devatenáctiletých v populaci (historie a predikce)</a:t>
            </a:r>
          </a:p>
          <a:p>
            <a:pPr>
              <a:defRPr/>
            </a:pPr>
            <a:r>
              <a:rPr lang="cs-CZ" sz="1600" b="1" i="0" u="none" strike="noStrike" baseline="0" dirty="0">
                <a:effectLst/>
              </a:rPr>
              <a:t>2005 - 2035</a:t>
            </a:r>
            <a:endParaRPr lang="cs-CZ" sz="16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8.2799648836269057E-2"/>
          <c:y val="2.3447076702139757E-2"/>
          <c:w val="0.91060814532424317"/>
          <c:h val="0.81796838062555366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C40-4049-BD18-9D95EEEF2705}"/>
              </c:ext>
            </c:extLst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C40-4049-BD18-9D95EEEF2705}"/>
              </c:ext>
            </c:extLst>
          </c:dPt>
          <c:dPt>
            <c:idx val="3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C40-4049-BD18-9D95EEEF2705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C40-4049-BD18-9D95EEEF2705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C40-4049-BD18-9D95EEEF2705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4C40-4049-BD18-9D95EEEF2705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4C40-4049-BD18-9D95EEEF2705}"/>
              </c:ext>
            </c:extLst>
          </c:dPt>
          <c:dPt>
            <c:idx val="8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4C40-4049-BD18-9D95EEEF2705}"/>
              </c:ext>
            </c:extLst>
          </c:dPt>
          <c:dPt>
            <c:idx val="9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4C40-4049-BD18-9D95EEEF2705}"/>
              </c:ext>
            </c:extLst>
          </c:dPt>
          <c:dPt>
            <c:idx val="10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4C40-4049-BD18-9D95EEEF2705}"/>
              </c:ext>
            </c:extLst>
          </c:dPt>
          <c:dPt>
            <c:idx val="11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4C40-4049-BD18-9D95EEEF2705}"/>
              </c:ext>
            </c:extLst>
          </c:dPt>
          <c:dPt>
            <c:idx val="12"/>
            <c:marker>
              <c:symbol val="none"/>
            </c:marker>
            <c:bubble3D val="0"/>
            <c:spPr>
              <a:ln w="28575" cap="rnd">
                <a:solidFill>
                  <a:srgbClr val="C0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4C40-4049-BD18-9D95EEEF2705}"/>
              </c:ext>
            </c:extLst>
          </c:dPt>
          <c:dLbls>
            <c:dLbl>
              <c:idx val="12"/>
              <c:layout>
                <c:manualLayout>
                  <c:x val="-9.6141672902959566E-2"/>
                  <c:y val="9.2578594345701343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7-4C40-4049-BD18-9D95EEEF2705}"/>
                </c:ext>
              </c:extLst>
            </c:dLbl>
            <c:dLbl>
              <c:idx val="17"/>
              <c:layout>
                <c:manualLayout>
                  <c:x val="-3.9215682368312452E-2"/>
                  <c:y val="0.10264148503545148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8-4C40-4049-BD18-9D95EEEF2705}"/>
                </c:ext>
              </c:extLst>
            </c:dLbl>
            <c:dLbl>
              <c:idx val="22"/>
              <c:layout>
                <c:manualLayout>
                  <c:x val="-2.7830484261382939E-2"/>
                  <c:y val="-5.635218786260085E-2"/>
                </c:manualLayout>
              </c:layout>
              <c:spPr>
                <a:solidFill>
                  <a:sysClr val="window" lastClr="FFFFFF"/>
                </a:solidFill>
                <a:ln>
                  <a:solidFill>
                    <a:sysClr val="windowText" lastClr="000000">
                      <a:lumMod val="25000"/>
                      <a:lumOff val="75000"/>
                    </a:sys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19-4C40-4049-BD18-9D95EEEF27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List1!$C$8:$C$38</c:f>
              <c:numCache>
                <c:formatCode>General</c:formatCode>
                <c:ptCount val="31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  <c:pt idx="18">
                  <c:v>2023</c:v>
                </c:pt>
                <c:pt idx="19">
                  <c:v>2024</c:v>
                </c:pt>
                <c:pt idx="20">
                  <c:v>2025</c:v>
                </c:pt>
                <c:pt idx="21">
                  <c:v>2026</c:v>
                </c:pt>
                <c:pt idx="22">
                  <c:v>2027</c:v>
                </c:pt>
                <c:pt idx="23">
                  <c:v>2028</c:v>
                </c:pt>
                <c:pt idx="24">
                  <c:v>2029</c:v>
                </c:pt>
                <c:pt idx="25">
                  <c:v>2030</c:v>
                </c:pt>
                <c:pt idx="26">
                  <c:v>2031</c:v>
                </c:pt>
                <c:pt idx="27">
                  <c:v>2032</c:v>
                </c:pt>
                <c:pt idx="28">
                  <c:v>2033</c:v>
                </c:pt>
                <c:pt idx="29">
                  <c:v>2034</c:v>
                </c:pt>
                <c:pt idx="30">
                  <c:v>2035</c:v>
                </c:pt>
              </c:numCache>
            </c:numRef>
          </c:cat>
          <c:val>
            <c:numRef>
              <c:f>List1!$B$8:$B$38</c:f>
              <c:numCache>
                <c:formatCode>#,##0</c:formatCode>
                <c:ptCount val="31"/>
                <c:pt idx="0">
                  <c:v>142381</c:v>
                </c:pt>
                <c:pt idx="1">
                  <c:v>139751</c:v>
                </c:pt>
                <c:pt idx="2">
                  <c:v>140771</c:v>
                </c:pt>
                <c:pt idx="3">
                  <c:v>135247</c:v>
                </c:pt>
                <c:pt idx="4">
                  <c:v>135989</c:v>
                </c:pt>
                <c:pt idx="5">
                  <c:v>133835</c:v>
                </c:pt>
                <c:pt idx="6">
                  <c:v>125711</c:v>
                </c:pt>
                <c:pt idx="7">
                  <c:v>124288</c:v>
                </c:pt>
                <c:pt idx="8">
                  <c:v>110390</c:v>
                </c:pt>
                <c:pt idx="9">
                  <c:v>99549</c:v>
                </c:pt>
                <c:pt idx="10">
                  <c:v>93763</c:v>
                </c:pt>
                <c:pt idx="11">
                  <c:v>93131</c:v>
                </c:pt>
                <c:pt idx="12">
                  <c:v>91866</c:v>
                </c:pt>
                <c:pt idx="13">
                  <c:v>90270</c:v>
                </c:pt>
                <c:pt idx="14">
                  <c:v>91393</c:v>
                </c:pt>
                <c:pt idx="15">
                  <c:v>92013</c:v>
                </c:pt>
                <c:pt idx="16">
                  <c:v>93813</c:v>
                </c:pt>
                <c:pt idx="17">
                  <c:v>94693</c:v>
                </c:pt>
                <c:pt idx="18">
                  <c:v>98504</c:v>
                </c:pt>
                <c:pt idx="19">
                  <c:v>103242</c:v>
                </c:pt>
                <c:pt idx="20">
                  <c:v>109021</c:v>
                </c:pt>
                <c:pt idx="21">
                  <c:v>118647</c:v>
                </c:pt>
                <c:pt idx="22">
                  <c:v>123128</c:v>
                </c:pt>
                <c:pt idx="23">
                  <c:v>121624</c:v>
                </c:pt>
                <c:pt idx="24">
                  <c:v>119954</c:v>
                </c:pt>
                <c:pt idx="25">
                  <c:v>109815</c:v>
                </c:pt>
                <c:pt idx="26">
                  <c:v>110013</c:v>
                </c:pt>
                <c:pt idx="27">
                  <c:v>108974</c:v>
                </c:pt>
                <c:pt idx="28">
                  <c:v>111538</c:v>
                </c:pt>
                <c:pt idx="29">
                  <c:v>111765</c:v>
                </c:pt>
                <c:pt idx="30">
                  <c:v>112544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4C40-4049-BD18-9D95EEEF27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4067864"/>
        <c:axId val="19388729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List1!$C$8:$C$38</c15:sqref>
                        </c15:formulaRef>
                      </c:ext>
                    </c:extLst>
                    <c:numCache>
                      <c:formatCode>General</c:formatCode>
                      <c:ptCount val="31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  <c:pt idx="18">
                        <c:v>2023</c:v>
                      </c:pt>
                      <c:pt idx="19">
                        <c:v>2024</c:v>
                      </c:pt>
                      <c:pt idx="20">
                        <c:v>2025</c:v>
                      </c:pt>
                      <c:pt idx="21">
                        <c:v>2026</c:v>
                      </c:pt>
                      <c:pt idx="22">
                        <c:v>2027</c:v>
                      </c:pt>
                      <c:pt idx="23">
                        <c:v>2028</c:v>
                      </c:pt>
                      <c:pt idx="24">
                        <c:v>2029</c:v>
                      </c:pt>
                      <c:pt idx="25">
                        <c:v>2030</c:v>
                      </c:pt>
                      <c:pt idx="26">
                        <c:v>2031</c:v>
                      </c:pt>
                      <c:pt idx="27">
                        <c:v>2032</c:v>
                      </c:pt>
                      <c:pt idx="28">
                        <c:v>2033</c:v>
                      </c:pt>
                      <c:pt idx="29">
                        <c:v>2034</c:v>
                      </c:pt>
                      <c:pt idx="30">
                        <c:v>2035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B-4C40-4049-BD18-9D95EEEF2705}"/>
                  </c:ext>
                </c:extLst>
              </c15:ser>
            </c15:filteredLineSeries>
          </c:ext>
        </c:extLst>
      </c:lineChart>
      <c:catAx>
        <c:axId val="194067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3887296"/>
        <c:crosses val="autoZero"/>
        <c:auto val="1"/>
        <c:lblAlgn val="ctr"/>
        <c:lblOffset val="100"/>
        <c:noMultiLvlLbl val="0"/>
      </c:catAx>
      <c:valAx>
        <c:axId val="19388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4067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>
          <a:alpha val="96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26128-E6F4-4423-8FD5-3E79F44F0350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51EE1-A014-4F2F-96E8-7CB9DB5330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9472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5C28F8-2A4C-4B5C-AD71-7E3F3501D1BF}" type="datetimeFigureOut">
              <a:rPr lang="cs-CZ" smtClean="0"/>
              <a:t>22.10.2018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27D2-B476-4B72-8499-8079863770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646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0D27D2-B476-4B72-8499-80798637706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65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576000" y="1224000"/>
            <a:ext cx="5868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800"/>
            <a:ext cx="3886272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1696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5"/>
            <a:ext cx="7886700" cy="4351338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68048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944563"/>
            <a:ext cx="78867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71507400"/>
              </p:ext>
            </p:extLst>
          </p:nvPr>
        </p:nvGraphicFramePr>
        <p:xfrm>
          <a:off x="547199" y="3546686"/>
          <a:ext cx="78867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7199" y="1825625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539750" y="4636559"/>
            <a:ext cx="8201514" cy="14727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427551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47199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0723" y="1849437"/>
            <a:ext cx="386715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91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605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0659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7199" y="936001"/>
            <a:ext cx="8128627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7200" y="1825625"/>
            <a:ext cx="78867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70924" y="101217"/>
            <a:ext cx="373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507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8" r:id="rId5"/>
    <p:sldLayoutId id="2147483679" r:id="rId6"/>
    <p:sldLayoutId id="214748367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 userDrawn="1">
          <p15:clr>
            <a:srgbClr val="F26B43"/>
          </p15:clr>
        </p15:guide>
        <p15:guide id="2" pos="5534" userDrawn="1">
          <p15:clr>
            <a:srgbClr val="F26B43"/>
          </p15:clr>
        </p15:guide>
        <p15:guide id="3" orient="horz" pos="595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vysoke-skolstvi/analyz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2" Type="http://schemas.openxmlformats.org/officeDocument/2006/relationships/hyperlink" Target="http://svp.pedf.cuni.cz/svp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trediskovzdelavacipolitiky.info/download/Reflexe%20vzdelani%20a%20uplatneni%20absolventu.%20Vysledky%20setreni%20REFLEX%202013.pdf" TargetMode="External"/><Relationship Id="rId3" Type="http://schemas.openxmlformats.org/officeDocument/2006/relationships/hyperlink" Target="https://dropout.pef.czu.cz/Info.aspx" TargetMode="External"/><Relationship Id="rId7" Type="http://schemas.openxmlformats.org/officeDocument/2006/relationships/hyperlink" Target="http://www.strediskovzdelavacipolitiky.info/" TargetMode="External"/><Relationship Id="rId2" Type="http://schemas.openxmlformats.org/officeDocument/2006/relationships/hyperlink" Target="http://www.msmt.cz/vzdelavani/vysoke-skolstvi/analyticke-material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smt.cz/uploads/odbor_30/TF/Analyticke_materialy/Eurostudent/E_VI_zaverecna_zprava.pdf" TargetMode="External"/><Relationship Id="rId11" Type="http://schemas.openxmlformats.org/officeDocument/2006/relationships/hyperlink" Target="http://www.msmt.cz/vzdelavani/vysoke-skolstvi/aktualni-informace-2" TargetMode="External"/><Relationship Id="rId5" Type="http://schemas.openxmlformats.org/officeDocument/2006/relationships/hyperlink" Target="http://www.msmt.cz/vzdelavani/vysoke-skolstvi/monitorovaci-ukazatele" TargetMode="External"/><Relationship Id="rId10" Type="http://schemas.openxmlformats.org/officeDocument/2006/relationships/hyperlink" Target="http://www.msmt.cz/uploads/odbor_30/Jakub/Zprava_OECD_EAG_2015.pdf" TargetMode="External"/><Relationship Id="rId4" Type="http://schemas.openxmlformats.org/officeDocument/2006/relationships/hyperlink" Target="https://www.databazeknih.cz/knihy/studijni-neuspesnost-na-vysokych-skolach-teoreticka-vychodiska-empiricke-poznatky-a-doporuceni-355059" TargetMode="External"/><Relationship Id="rId9" Type="http://schemas.openxmlformats.org/officeDocument/2006/relationships/hyperlink" Target="http://svp.pedf.cuni.cz/svp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z/maps/place/Karmelitsk%C3%A1+529/5,+118+00+Praha+1-Mal%C3%A1+Strana/@50.0852785,14.401439,17z/data=!3m1!4b1!4m5!3m4!1s0x470b94e3028a6d63:0xc245e5c6bd645e50!8m2!3d50.0852785!4d14.4036277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regvssp.msmt.cz/registrvssp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sz="3600" b="1" dirty="0">
                <a:latin typeface="+mn-lt"/>
              </a:rPr>
              <a:t>„Povinné minimum” pro budoucí studenty a studentky vysoké školy</a:t>
            </a:r>
            <a:endParaRPr lang="cs-CZ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6000" y="6022799"/>
            <a:ext cx="3886272" cy="646941"/>
          </a:xfrm>
        </p:spPr>
        <p:txBody>
          <a:bodyPr>
            <a:normAutofit fontScale="55000" lnSpcReduction="20000"/>
          </a:bodyPr>
          <a:lstStyle/>
          <a:p>
            <a:r>
              <a:rPr lang="cs-CZ" sz="3000" spc="300" dirty="0"/>
              <a:t>Odbor vysokých škol</a:t>
            </a:r>
          </a:p>
          <a:p>
            <a:r>
              <a:rPr lang="cs-CZ" sz="3000" spc="300" dirty="0" err="1"/>
              <a:t>Gaudeamus</a:t>
            </a:r>
            <a:r>
              <a:rPr lang="cs-CZ" sz="3000" spc="300" dirty="0"/>
              <a:t> 2018, Brno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162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Poplatky za studium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99" y="1825624"/>
            <a:ext cx="7886700" cy="4400363"/>
          </a:xfrm>
        </p:spPr>
        <p:txBody>
          <a:bodyPr/>
          <a:lstStyle/>
          <a:p>
            <a:pPr marL="457200" indent="-457200">
              <a:buFont typeface="+mj-lt"/>
              <a:buAutoNum type="alphaUcPeriod"/>
            </a:pPr>
            <a:r>
              <a:rPr lang="cs-CZ" dirty="0"/>
              <a:t>Soukromé vysoké školy</a:t>
            </a:r>
          </a:p>
          <a:p>
            <a:pPr marL="857250" lvl="1" indent="-457200"/>
            <a:r>
              <a:rPr lang="cs-CZ" sz="1700" dirty="0"/>
              <a:t>Volnost při stanovování poplatků za studium (de facto </a:t>
            </a:r>
            <a:r>
              <a:rPr lang="cs-CZ" sz="1700" b="1" dirty="0"/>
              <a:t>školného</a:t>
            </a:r>
            <a:r>
              <a:rPr lang="cs-CZ" sz="1700" dirty="0"/>
              <a:t>)</a:t>
            </a:r>
          </a:p>
          <a:p>
            <a:pPr marL="457200" indent="-457200">
              <a:buFont typeface="+mj-lt"/>
              <a:buAutoNum type="alphaUcPeriod"/>
            </a:pPr>
            <a:r>
              <a:rPr lang="cs-CZ" dirty="0"/>
              <a:t>Veřejné vysoké školy</a:t>
            </a:r>
          </a:p>
          <a:p>
            <a:pPr marL="857250" lvl="1" indent="-457200"/>
            <a:r>
              <a:rPr lang="cs-CZ" sz="1700" dirty="0"/>
              <a:t>Standardní studium bezplatné </a:t>
            </a:r>
            <a:r>
              <a:rPr lang="cs-CZ" sz="1700" b="1" dirty="0"/>
              <a:t>bez ohledu na věk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dirty="0"/>
              <a:t>Poplatek za studium v </a:t>
            </a:r>
            <a:r>
              <a:rPr lang="cs-CZ" sz="1700" b="1" dirty="0"/>
              <a:t>cizojazyčném studijním programu</a:t>
            </a:r>
          </a:p>
          <a:p>
            <a:pPr marL="1257300" lvl="2" indent="-360363"/>
            <a:r>
              <a:rPr lang="cs-CZ" sz="1700" dirty="0"/>
              <a:t>V řádu tisíců EUR za akademický rok</a:t>
            </a:r>
          </a:p>
          <a:p>
            <a:pPr marL="857250" lvl="1" indent="-457200">
              <a:buFont typeface="+mj-lt"/>
              <a:buAutoNum type="arabicPeriod"/>
            </a:pPr>
            <a:r>
              <a:rPr lang="cs-CZ" sz="1700" b="1" u="sng" dirty="0"/>
              <a:t>Poplatek za delší studium</a:t>
            </a:r>
            <a:r>
              <a:rPr lang="cs-CZ" sz="1700" dirty="0"/>
              <a:t> (za prodlouženou dobu studia)</a:t>
            </a:r>
            <a:endParaRPr lang="cs-CZ" sz="1700" b="1" u="sng" dirty="0"/>
          </a:p>
          <a:p>
            <a:pPr marL="1257300" lvl="2" indent="-360363"/>
            <a:r>
              <a:rPr lang="cs-CZ" sz="1700" dirty="0"/>
              <a:t>Při překročení standardní doby studia </a:t>
            </a:r>
            <a:r>
              <a:rPr lang="cs-CZ" sz="1700" b="1" dirty="0"/>
              <a:t>o více než 1 rok</a:t>
            </a:r>
            <a:r>
              <a:rPr lang="cs-CZ" sz="1700" dirty="0"/>
              <a:t>.</a:t>
            </a:r>
          </a:p>
          <a:p>
            <a:pPr marL="1257300" lvl="2" indent="-360363"/>
            <a:r>
              <a:rPr lang="cs-CZ" sz="1700" dirty="0"/>
              <a:t>Do doby studia se započítávají </a:t>
            </a:r>
            <a:r>
              <a:rPr lang="cs-CZ" sz="1700" b="1" dirty="0"/>
              <a:t>doby předchozích neúspěšně ukončených studií</a:t>
            </a:r>
            <a:r>
              <a:rPr lang="cs-CZ" sz="1700" dirty="0"/>
              <a:t> (souběžné studium se započítává jen jednou), s tím, že úspěšné absolvování studia v určitém typu (Bc., Mgr.) ruší doby předchozích neúspěšně ukončených studií v tomto typu.</a:t>
            </a:r>
          </a:p>
          <a:p>
            <a:pPr marL="1257300" lvl="2" indent="-360363"/>
            <a:r>
              <a:rPr lang="cs-CZ" sz="1700" b="1" dirty="0"/>
              <a:t>Věková hranice 26 let nehraje žádnou roli.</a:t>
            </a:r>
          </a:p>
          <a:p>
            <a:pPr marL="1257300" lvl="2" indent="-360363"/>
            <a:r>
              <a:rPr lang="cs-CZ" sz="1700" dirty="0"/>
              <a:t>Pozor na vícenásobné zápisy spojené s neúspěšným ukončováním!</a:t>
            </a:r>
          </a:p>
          <a:p>
            <a:pPr marL="1257300" lvl="2" indent="-360363"/>
            <a:r>
              <a:rPr lang="cs-CZ" sz="1700" dirty="0"/>
              <a:t>Výše poplatku v průměru </a:t>
            </a:r>
            <a:r>
              <a:rPr lang="cs-CZ" sz="1700" b="1" dirty="0"/>
              <a:t>14 tis. Kč </a:t>
            </a:r>
            <a:r>
              <a:rPr lang="cs-CZ" sz="1700" dirty="0"/>
              <a:t>za započatých 6 měsíců (velké rozdíly mezi školami a programy, může být i přes 30 tis. Kč.)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8287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Stipendia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/>
            <a:r>
              <a:rPr lang="cs-CZ" b="1" dirty="0"/>
              <a:t>Ze zákona </a:t>
            </a:r>
          </a:p>
          <a:p>
            <a:pPr marL="630900" lvl="2" indent="-342900"/>
            <a:r>
              <a:rPr lang="cs-CZ" sz="1700" b="1" dirty="0"/>
              <a:t>Sociální stipendium </a:t>
            </a:r>
            <a:r>
              <a:rPr lang="cs-CZ" sz="1700" dirty="0"/>
              <a:t>(zákonné), v roce 2018 </a:t>
            </a:r>
            <a:r>
              <a:rPr lang="cs-CZ" sz="1700" b="1" dirty="0"/>
              <a:t>3 050 Kč </a:t>
            </a:r>
            <a:r>
              <a:rPr lang="cs-CZ" sz="1700" dirty="0"/>
              <a:t>měsíčně (pro studenty ze sociálně nejslabších rodin– 1,5 násobek životního minima)</a:t>
            </a:r>
          </a:p>
          <a:p>
            <a:pPr marL="288000" lvl="2" indent="0">
              <a:buNone/>
            </a:pPr>
            <a:endParaRPr lang="cs-CZ" sz="1700" dirty="0"/>
          </a:p>
          <a:p>
            <a:pPr marL="285750" indent="-285750"/>
            <a:r>
              <a:rPr lang="cs-CZ" b="1" dirty="0"/>
              <a:t>Z rozhodnutí VŠ</a:t>
            </a:r>
          </a:p>
          <a:p>
            <a:pPr marL="573750" lvl="2" indent="-285750"/>
            <a:r>
              <a:rPr lang="cs-CZ" sz="1700" b="1" dirty="0"/>
              <a:t>Ubytovací stipendium </a:t>
            </a:r>
            <a:r>
              <a:rPr lang="cs-CZ" sz="1700" dirty="0"/>
              <a:t>– výše v řádu stokorun/</a:t>
            </a:r>
            <a:r>
              <a:rPr lang="cs-CZ" sz="1700" dirty="0" err="1"/>
              <a:t>měs</a:t>
            </a:r>
            <a:r>
              <a:rPr lang="cs-CZ" sz="1700" dirty="0"/>
              <a:t>.</a:t>
            </a:r>
          </a:p>
          <a:p>
            <a:pPr marL="573750" lvl="2" indent="-285750"/>
            <a:r>
              <a:rPr lang="cs-CZ" sz="1700" b="1" dirty="0"/>
              <a:t>Další stipendia </a:t>
            </a:r>
            <a:r>
              <a:rPr lang="cs-CZ" sz="1700" dirty="0"/>
              <a:t>– prospěchové, mimořádné, při úspěšném ukončení prvního ročníku atp.</a:t>
            </a:r>
            <a:r>
              <a:rPr lang="cs-CZ" sz="1700" b="1" dirty="0"/>
              <a:t> </a:t>
            </a:r>
          </a:p>
          <a:p>
            <a:pPr marL="288000" lvl="2" indent="0">
              <a:buNone/>
            </a:pPr>
            <a:endParaRPr lang="cs-CZ" sz="1800" b="1" dirty="0"/>
          </a:p>
          <a:p>
            <a:pPr marL="285750" indent="-285750"/>
            <a:r>
              <a:rPr lang="cs-CZ" sz="1800" b="1" dirty="0"/>
              <a:t>Na podporu studia v zahraničí</a:t>
            </a:r>
          </a:p>
          <a:p>
            <a:pPr marL="457200" indent="-457200">
              <a:buFont typeface="+mj-lt"/>
              <a:buAutoNum type="arabicPeriod"/>
            </a:pPr>
            <a:endParaRPr lang="cs-CZ" sz="1800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690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III. ÚSPĚŠNOST STUDIA A UPLATNĚNÍ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5809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pc="300" dirty="0">
                <a:solidFill>
                  <a:srgbClr val="418E96"/>
                </a:solidFill>
              </a:rPr>
              <a:t>Šance na ukončení: studijní neúspěšnost</a:t>
            </a: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600" dirty="0"/>
              <a:t>K neúspěšnému ukončení dochází </a:t>
            </a:r>
            <a:r>
              <a:rPr lang="cs-CZ" sz="1600" b="1" dirty="0"/>
              <a:t>zejména v prvním ročníku </a:t>
            </a:r>
            <a:r>
              <a:rPr lang="cs-CZ" sz="1600" dirty="0"/>
              <a:t>studia (situace u bakalářských studií viz graf a publikace o studijní neúspěšnosti).</a:t>
            </a:r>
          </a:p>
          <a:p>
            <a:r>
              <a:rPr lang="cs-CZ" sz="1600" b="1" dirty="0"/>
              <a:t>Příčiny</a:t>
            </a:r>
            <a:r>
              <a:rPr lang="cs-CZ" sz="1600" dirty="0"/>
              <a:t> podle studentů: zejména </a:t>
            </a:r>
            <a:r>
              <a:rPr lang="cs-CZ" sz="1600" b="1" dirty="0"/>
              <a:t>nespokojenost s náplní studia </a:t>
            </a:r>
            <a:r>
              <a:rPr lang="cs-CZ" sz="1600" dirty="0"/>
              <a:t>(polovina neúspěšných studuje později jinde), vysoká náročnost, nízká kvalita výuky.</a:t>
            </a:r>
          </a:p>
          <a:p>
            <a:r>
              <a:rPr lang="cs-CZ" sz="1600" dirty="0"/>
              <a:t>Velké rozdíly mezi disciplínami a vysokými školami, podrobnosti </a:t>
            </a:r>
            <a:r>
              <a:rPr lang="cs-CZ" sz="1600" dirty="0">
                <a:hlinkClick r:id="rId3"/>
              </a:rPr>
              <a:t>zde</a:t>
            </a:r>
            <a:r>
              <a:rPr lang="cs-CZ" sz="1600" dirty="0"/>
              <a:t>, (např. fenomén „prodlouženého přijímacího řízení“ na technických VŠ)</a:t>
            </a:r>
          </a:p>
          <a:p>
            <a:endParaRPr lang="cs-CZ" dirty="0"/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930958282"/>
              </p:ext>
            </p:extLst>
          </p:nvPr>
        </p:nvGraphicFramePr>
        <p:xfrm>
          <a:off x="794629" y="3429000"/>
          <a:ext cx="6336704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08955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Uplatnění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Neexistuje jednoduchý ukazatel uplatnitelnosti absolventů vysokých škol.</a:t>
            </a:r>
          </a:p>
          <a:p>
            <a:r>
              <a:rPr lang="cs-CZ" dirty="0"/>
              <a:t>Obecně je ale situace absolventů VŠ na trhu práce </a:t>
            </a:r>
            <a:r>
              <a:rPr lang="cs-CZ" b="1" dirty="0"/>
              <a:t>velmi dobrá.</a:t>
            </a:r>
          </a:p>
          <a:p>
            <a:r>
              <a:rPr lang="cs-CZ" dirty="0"/>
              <a:t>Nezaměstnanost čerstvých absolventů se pohybuje u bakalářů kolem </a:t>
            </a:r>
            <a:r>
              <a:rPr lang="cs-CZ" b="1" dirty="0"/>
              <a:t>2,2 %, </a:t>
            </a:r>
            <a:r>
              <a:rPr lang="cs-CZ" dirty="0"/>
              <a:t>a u magistrů kolem </a:t>
            </a:r>
            <a:r>
              <a:rPr lang="cs-CZ" b="1" dirty="0"/>
              <a:t>1,3 %</a:t>
            </a:r>
            <a:r>
              <a:rPr lang="cs-CZ" dirty="0"/>
              <a:t>.</a:t>
            </a:r>
          </a:p>
          <a:p>
            <a:r>
              <a:rPr lang="cs-CZ" dirty="0"/>
              <a:t>Vysoká </a:t>
            </a:r>
            <a:r>
              <a:rPr lang="cs-CZ" b="1" dirty="0"/>
              <a:t>spokojenost</a:t>
            </a:r>
            <a:r>
              <a:rPr lang="cs-CZ" dirty="0"/>
              <a:t> s vykonávanou prací. Částečně přesun na pozice zvykově považované za pozice pro středoškoláky.</a:t>
            </a:r>
          </a:p>
          <a:p>
            <a:r>
              <a:rPr lang="cs-CZ" dirty="0"/>
              <a:t>Rozdíly v uplatnění absolventů </a:t>
            </a:r>
            <a:r>
              <a:rPr lang="cs-CZ" b="1" dirty="0"/>
              <a:t>různých disciplín </a:t>
            </a:r>
            <a:r>
              <a:rPr lang="cs-CZ" dirty="0"/>
              <a:t>(výše platu, nezaměstnanost, práce v oboru), nejsou dramatické (často skloňovaní absolventi „humanitních oborů“ se uplatňují průměrně dobře).</a:t>
            </a:r>
          </a:p>
          <a:p>
            <a:r>
              <a:rPr lang="cs-CZ" dirty="0"/>
              <a:t>Zdroje: </a:t>
            </a:r>
            <a:r>
              <a:rPr lang="cs-CZ" dirty="0">
                <a:hlinkClick r:id="rId2"/>
              </a:rPr>
              <a:t>Databáze SVP UK</a:t>
            </a:r>
            <a:r>
              <a:rPr lang="cs-CZ" dirty="0"/>
              <a:t>, </a:t>
            </a:r>
            <a:r>
              <a:rPr lang="cs-CZ" dirty="0">
                <a:hlinkClick r:id="rId3"/>
              </a:rPr>
              <a:t>šetření REFLEX</a:t>
            </a:r>
            <a:r>
              <a:rPr lang="cs-CZ" dirty="0"/>
              <a:t>. </a:t>
            </a:r>
          </a:p>
          <a:p>
            <a:r>
              <a:rPr lang="cs-CZ" dirty="0"/>
              <a:t>Aktuálně probíhá národní </a:t>
            </a:r>
            <a:r>
              <a:rPr lang="cs-CZ" b="1" dirty="0"/>
              <a:t>šetření Absolvent 2018</a:t>
            </a:r>
            <a:r>
              <a:rPr lang="cs-CZ" dirty="0"/>
              <a:t>, který sleduje přechod na trh práce a další profesní dráhu 1-5 let po studiu – výsledky na jaře 2019.</a:t>
            </a:r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4465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IV. AKTUÁLNÍ INFORMACE</a:t>
            </a:r>
            <a:endParaRPr lang="cs-CZ" sz="3600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2894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Novela zákona o vysokých školách</a:t>
            </a: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Novela účinná od 1. září 2016</a:t>
            </a:r>
          </a:p>
          <a:p>
            <a:pPr algn="just"/>
            <a:r>
              <a:rPr lang="cs-CZ" dirty="0"/>
              <a:t>Zavedeny </a:t>
            </a:r>
            <a:r>
              <a:rPr lang="cs-CZ" b="1" dirty="0"/>
              <a:t>profily studijních programů</a:t>
            </a:r>
            <a:r>
              <a:rPr lang="cs-CZ" dirty="0"/>
              <a:t>:</a:t>
            </a:r>
          </a:p>
          <a:p>
            <a:pPr lvl="2" algn="just"/>
            <a:r>
              <a:rPr lang="cs-CZ" sz="1800" dirty="0"/>
              <a:t>Profesně zaměřený (povinná praxe, výuka odborníky z praxe)</a:t>
            </a:r>
          </a:p>
          <a:p>
            <a:pPr lvl="2" algn="just"/>
            <a:r>
              <a:rPr lang="cs-CZ" sz="1800" dirty="0"/>
              <a:t>Akademicky zaměřený</a:t>
            </a:r>
          </a:p>
          <a:p>
            <a:pPr algn="just"/>
            <a:r>
              <a:rPr lang="cs-CZ" dirty="0"/>
              <a:t>Ustaven </a:t>
            </a:r>
            <a:r>
              <a:rPr lang="cs-CZ" b="1" dirty="0"/>
              <a:t>Národní akreditační úřad pro vysoké školství </a:t>
            </a:r>
            <a:r>
              <a:rPr lang="cs-CZ" dirty="0"/>
              <a:t>– nezávislý orgán rozhodující o akreditacích, nahrazující Akreditační komisi</a:t>
            </a:r>
          </a:p>
          <a:p>
            <a:pPr algn="just"/>
            <a:r>
              <a:rPr lang="cs-CZ" b="1" dirty="0"/>
              <a:t>Zvýšení sociálního stipendia </a:t>
            </a:r>
            <a:r>
              <a:rPr lang="cs-CZ" dirty="0"/>
              <a:t>(1/4 minimální mzdy)</a:t>
            </a:r>
          </a:p>
          <a:p>
            <a:pPr algn="just"/>
            <a:r>
              <a:rPr lang="cs-CZ" b="1" dirty="0"/>
              <a:t>Zrušen poplatek za další studium </a:t>
            </a:r>
            <a:r>
              <a:rPr lang="cs-CZ" dirty="0"/>
              <a:t>(studium stejného typu – Bc., Mgr. - po jeho absolvování) – zpřehlednění systému poplatků</a:t>
            </a:r>
          </a:p>
          <a:p>
            <a:pPr algn="just"/>
            <a:r>
              <a:rPr lang="cs-CZ" b="1" dirty="0"/>
              <a:t>Institucionální akreditace </a:t>
            </a:r>
            <a:r>
              <a:rPr lang="cs-CZ" dirty="0"/>
              <a:t>– zatím udělena Univerzitě Karlově (UK), Masarykově univerzitě (MU), Univerzitě Palackého v Olomouci (UP), Univerzitě Pardubice a Vysoké škole ekonomické v Praze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207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pc="300" dirty="0">
                <a:solidFill>
                  <a:srgbClr val="418E96"/>
                </a:solidFill>
              </a:rPr>
              <a:t>Dopady demografického poklesu</a:t>
            </a: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Zvýšení šancí na přijetí</a:t>
            </a:r>
          </a:p>
          <a:p>
            <a:r>
              <a:rPr lang="cs-CZ" dirty="0"/>
              <a:t>Větší konkurence vysokých škol, silný marketing</a:t>
            </a:r>
          </a:p>
          <a:p>
            <a:endParaRPr lang="cs-CZ" dirty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200308"/>
              </p:ext>
            </p:extLst>
          </p:nvPr>
        </p:nvGraphicFramePr>
        <p:xfrm>
          <a:off x="1546412" y="2780928"/>
          <a:ext cx="6625988" cy="3396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5463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</a:rPr>
              <a:t>Zdroje informací</a:t>
            </a: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8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Web MŠMT, VŠ vzdělávání, </a:t>
            </a:r>
            <a:r>
              <a:rPr lang="cs-CZ" dirty="0">
                <a:hlinkClick r:id="rId2"/>
              </a:rPr>
              <a:t>sekce Analytické materiály</a:t>
            </a:r>
            <a:r>
              <a:rPr lang="cs-CZ" dirty="0"/>
              <a:t> </a:t>
            </a:r>
            <a:r>
              <a:rPr lang="cs-CZ" i="1" dirty="0"/>
              <a:t>(vč. Materiálu ke studijní neúspěšnosti)</a:t>
            </a:r>
          </a:p>
          <a:p>
            <a:r>
              <a:rPr lang="cs-CZ" dirty="0">
                <a:hlinkClick r:id="rId3"/>
              </a:rPr>
              <a:t>Aplikace pro monitoring studijní neúspěšnosti</a:t>
            </a:r>
            <a:endParaRPr lang="cs-CZ" dirty="0"/>
          </a:p>
          <a:p>
            <a:r>
              <a:rPr lang="cs-CZ" dirty="0"/>
              <a:t>Publikace „</a:t>
            </a:r>
            <a:r>
              <a:rPr lang="cs-CZ" dirty="0">
                <a:hlinkClick r:id="rId4"/>
              </a:rPr>
              <a:t>Studijní neúspěšnost na vysokých školách: Teoretická východiska, empirické poznatky a doporučení</a:t>
            </a:r>
            <a:r>
              <a:rPr lang="cs-CZ" dirty="0"/>
              <a:t>“</a:t>
            </a:r>
            <a:endParaRPr lang="cs-CZ" i="1" dirty="0"/>
          </a:p>
          <a:p>
            <a:r>
              <a:rPr lang="cs-CZ" dirty="0">
                <a:hlinkClick r:id="rId5"/>
              </a:rPr>
              <a:t>Základní monitorovací ukazatele vysokého školství</a:t>
            </a:r>
            <a:r>
              <a:rPr lang="cs-CZ" dirty="0"/>
              <a:t>: </a:t>
            </a:r>
            <a:r>
              <a:rPr lang="cs-CZ" i="1" dirty="0"/>
              <a:t>kolik maturantů jde studovat VŠ, kolik vyjede na zahraniční studijní pobyt, nezaměstnanost atp.</a:t>
            </a:r>
          </a:p>
          <a:p>
            <a:r>
              <a:rPr lang="cs-CZ" dirty="0"/>
              <a:t>Šetření </a:t>
            </a:r>
            <a:r>
              <a:rPr lang="cs-CZ" dirty="0" err="1">
                <a:hlinkClick r:id="rId6"/>
              </a:rPr>
              <a:t>Eurostudent</a:t>
            </a:r>
            <a:r>
              <a:rPr lang="cs-CZ" dirty="0">
                <a:hlinkClick r:id="rId6"/>
              </a:rPr>
              <a:t> VI </a:t>
            </a:r>
            <a:r>
              <a:rPr lang="cs-CZ" dirty="0"/>
              <a:t>z roku 2016: podmínky studentů VŠ</a:t>
            </a:r>
          </a:p>
          <a:p>
            <a:r>
              <a:rPr lang="cs-CZ" dirty="0">
                <a:hlinkClick r:id="rId7"/>
              </a:rPr>
              <a:t>Středisko vzdělávací politiky </a:t>
            </a:r>
            <a:r>
              <a:rPr lang="cs-CZ" dirty="0" err="1">
                <a:hlinkClick r:id="rId7"/>
              </a:rPr>
              <a:t>PedF</a:t>
            </a:r>
            <a:r>
              <a:rPr lang="cs-CZ" dirty="0">
                <a:hlinkClick r:id="rId7"/>
              </a:rPr>
              <a:t> UK </a:t>
            </a:r>
            <a:r>
              <a:rPr lang="cs-CZ" dirty="0"/>
              <a:t>(</a:t>
            </a:r>
            <a:r>
              <a:rPr lang="cs-CZ" dirty="0">
                <a:hlinkClick r:id="rId8"/>
              </a:rPr>
              <a:t>REFLEX</a:t>
            </a:r>
            <a:r>
              <a:rPr lang="cs-CZ" dirty="0"/>
              <a:t>, </a:t>
            </a:r>
            <a:r>
              <a:rPr lang="cs-CZ" dirty="0">
                <a:hlinkClick r:id="rId9"/>
              </a:rPr>
              <a:t>nezaměstnanost</a:t>
            </a:r>
            <a:r>
              <a:rPr lang="cs-CZ" dirty="0"/>
              <a:t>)</a:t>
            </a:r>
          </a:p>
          <a:p>
            <a:r>
              <a:rPr lang="cs-CZ" dirty="0">
                <a:hlinkClick r:id="rId10"/>
              </a:rPr>
              <a:t>Zpráva o stavu českého vysokého školství v mezinárodním srovnání OECD</a:t>
            </a:r>
            <a:endParaRPr lang="cs-CZ" dirty="0"/>
          </a:p>
          <a:p>
            <a:r>
              <a:rPr lang="cs-CZ" dirty="0"/>
              <a:t>Prezentace bude uveřejněna na stránkách MŠMT zde: </a:t>
            </a:r>
            <a:r>
              <a:rPr lang="cs-CZ" dirty="0">
                <a:hlinkClick r:id="rId11"/>
              </a:rPr>
              <a:t>http://www.msmt.cz/vzdelavani/vysoke-skolstvi/aktualni-informace-2</a:t>
            </a:r>
            <a:r>
              <a:rPr lang="cs-CZ" dirty="0"/>
              <a:t> </a:t>
            </a:r>
          </a:p>
          <a:p>
            <a:pPr marL="108000" indent="0" algn="just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8423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863" y="5429351"/>
            <a:ext cx="373569" cy="37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939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Cíl prezentace</a:t>
            </a: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Představit pedagogickým pracovníkům majícím vliv na výběr studijní dráhy středoškoláka: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Základní (a přitom mnohdy nejasné) podmínky studia na vysokých školách,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Ukázku zdrojů dat v oblastech, které budoucí studenty zajímají (např. uplatnitelnost, finanční dostupnost),</a:t>
            </a:r>
          </a:p>
          <a:p>
            <a:pPr marL="800100" lvl="1">
              <a:lnSpc>
                <a:spcPct val="150000"/>
              </a:lnSpc>
              <a:buFont typeface="+mj-lt"/>
              <a:buAutoNum type="arabicPeriod"/>
            </a:pPr>
            <a:r>
              <a:rPr lang="cs-CZ" sz="1800" dirty="0"/>
              <a:t>Aktuální informace o vysokém školství.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880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Co žáky při výběru studia zajímá?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Na co se žáci ptají pedagogů či výchovných poradců, když si vybírají studium?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Praktické: Jak se přihlásit, kolik studium stojí atp.?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Studijní: Jakou školu a obor si vybrat?</a:t>
            </a:r>
          </a:p>
          <a:p>
            <a:pPr marL="108000" indent="0" algn="ctr">
              <a:buNone/>
            </a:pPr>
            <a:r>
              <a:rPr lang="cs-CZ" sz="1800" i="1" u="sng" dirty="0"/>
              <a:t>Jakou roli hrály níže uvedené aspekty při výběru školy, na které studujete? (%)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3</a:t>
            </a:fld>
            <a:endParaRPr lang="cs-CZ" dirty="0"/>
          </a:p>
        </p:txBody>
      </p:sp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50746125"/>
              </p:ext>
            </p:extLst>
          </p:nvPr>
        </p:nvGraphicFramePr>
        <p:xfrm>
          <a:off x="1210234" y="3191726"/>
          <a:ext cx="6954361" cy="2985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bdélník 5"/>
          <p:cNvSpPr/>
          <p:nvPr/>
        </p:nvSpPr>
        <p:spPr>
          <a:xfrm>
            <a:off x="1008529" y="6198228"/>
            <a:ext cx="16786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i="1" dirty="0"/>
              <a:t>zdroj: šetření </a:t>
            </a:r>
            <a:r>
              <a:rPr lang="cs-CZ" sz="1000" i="1" dirty="0" err="1"/>
              <a:t>Eurostudent</a:t>
            </a:r>
            <a:r>
              <a:rPr lang="cs-CZ" sz="1000" i="1" dirty="0"/>
              <a:t>  VI</a:t>
            </a:r>
          </a:p>
        </p:txBody>
      </p:sp>
    </p:spTree>
    <p:extLst>
      <p:ext uri="{BB962C8B-B14F-4D97-AF65-F5344CB8AC3E}">
        <p14:creationId xmlns:p14="http://schemas.microsoft.com/office/powerpoint/2010/main" val="107914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I. ZÁKLADNÍ PODMÍNKY STUDIA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0690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Vysoké školy</a:t>
            </a:r>
            <a:br>
              <a:rPr lang="cs-CZ" sz="2700" b="1" spc="300" dirty="0">
                <a:solidFill>
                  <a:srgbClr val="418E96"/>
                </a:solidFill>
                <a:latin typeface="+mn-lt"/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Typy vysokých škol: </a:t>
            </a:r>
            <a:r>
              <a:rPr lang="cs-CZ" dirty="0"/>
              <a:t>veřejné (26), soukromé (35), státní (2) a nově i zahraniční vysoké školy a jejich pobočky (13)</a:t>
            </a:r>
          </a:p>
          <a:p>
            <a:r>
              <a:rPr lang="cs-CZ" b="1" dirty="0"/>
              <a:t>Studium podle zákona o vysokých školách:</a:t>
            </a:r>
            <a:endParaRPr lang="cs-CZ" dirty="0"/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akreditace studijního programu,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státní souhlas pro soukromé VŠ,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sz="1800" dirty="0"/>
              <a:t>povolení k působení zahraniční VŠ.</a:t>
            </a:r>
          </a:p>
          <a:p>
            <a:pPr marL="457200" lvl="1" indent="0">
              <a:buNone/>
            </a:pPr>
            <a:endParaRPr lang="cs-CZ" sz="1800" dirty="0"/>
          </a:p>
          <a:p>
            <a:pPr lvl="1"/>
            <a:r>
              <a:rPr lang="cs-CZ" sz="1800" dirty="0"/>
              <a:t>Všechny informace v </a:t>
            </a:r>
            <a:r>
              <a:rPr lang="cs-CZ" sz="1800" dirty="0">
                <a:hlinkClick r:id="rId2"/>
              </a:rPr>
              <a:t>Registru vysokých škol a uskutečňovaných studijních programů</a:t>
            </a:r>
            <a:endParaRPr lang="cs-CZ" sz="1800" dirty="0"/>
          </a:p>
          <a:p>
            <a:pPr marL="108000" lvl="1" indent="0">
              <a:buNone/>
            </a:pPr>
            <a:endParaRPr lang="cs-CZ" sz="1800" dirty="0">
              <a:solidFill>
                <a:srgbClr val="FF0000"/>
              </a:solidFill>
            </a:endParaRPr>
          </a:p>
          <a:p>
            <a:pPr lvl="1"/>
            <a:r>
              <a:rPr lang="cs-CZ" sz="1800" dirty="0"/>
              <a:t>Na </a:t>
            </a:r>
            <a:r>
              <a:rPr lang="cs-CZ" sz="1800" b="1" dirty="0"/>
              <a:t>zahraniční vysoké škole nikdy nemůže být udělen český titul</a:t>
            </a:r>
            <a:r>
              <a:rPr lang="cs-CZ" sz="1800" dirty="0"/>
              <a:t>! U zahraničního vzdělání může být pro další studium či pracovní uplatnění atd. vyžadováno uznání, tzv. nostrifikace – nelze však udělit český titul.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009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Zákon a předpisy upravující studium na VŠ</a:t>
            </a:r>
            <a:br>
              <a:rPr lang="cs-CZ" sz="2400" b="1" spc="300" dirty="0">
                <a:solidFill>
                  <a:srgbClr val="418E96"/>
                </a:solidFill>
                <a:latin typeface="Calibri Light" panose="020F0302020204030204" pitchFamily="34" charset="0"/>
              </a:rPr>
            </a:br>
            <a:br>
              <a:rPr lang="cs-CZ" sz="2400" b="1" spc="300" dirty="0">
                <a:solidFill>
                  <a:srgbClr val="418E96"/>
                </a:solidFill>
                <a:latin typeface="Calibri Light" panose="020F0302020204030204" pitchFamily="34" charset="0"/>
              </a:rPr>
            </a:br>
            <a:endParaRPr lang="cs-CZ" dirty="0">
              <a:latin typeface="Calibri Light" panose="020F030202020403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Vysoké školy se řídí zákonem č. 111/1998 Sb., o vysokých školách</a:t>
            </a:r>
          </a:p>
          <a:p>
            <a:r>
              <a:rPr lang="cs-CZ" dirty="0"/>
              <a:t>Každá vysoká škola si stanovuje</a:t>
            </a:r>
            <a:r>
              <a:rPr lang="cs-CZ" b="1" dirty="0"/>
              <a:t> </a:t>
            </a:r>
            <a:r>
              <a:rPr lang="cs-CZ" dirty="0"/>
              <a:t>vlastní </a:t>
            </a:r>
            <a:r>
              <a:rPr lang="cs-CZ" b="1" dirty="0"/>
              <a:t>vnitřní předpisy</a:t>
            </a:r>
          </a:p>
          <a:p>
            <a:pPr lvl="2"/>
            <a:r>
              <a:rPr lang="cs-CZ" sz="1800" b="1" dirty="0"/>
              <a:t>Závazné právní předpisy</a:t>
            </a:r>
            <a:r>
              <a:rPr lang="cs-CZ" sz="1800" dirty="0"/>
              <a:t>, které upravují podrobné podmínky důležité pro činnost školy, práva a povinnosti studentů, stanovují postupy pro řešení konkrétních záležitostí (např. odvolání proti rozhodnutí o vyměření poplatku spojeného se studiem), otázky </a:t>
            </a:r>
            <a:r>
              <a:rPr lang="cs-CZ" sz="1800"/>
              <a:t>týkající se zápisu </a:t>
            </a:r>
            <a:r>
              <a:rPr lang="cs-CZ" sz="1800" dirty="0"/>
              <a:t>do studia, případně ukončení studia a další.</a:t>
            </a:r>
          </a:p>
          <a:p>
            <a:pPr lvl="2"/>
            <a:r>
              <a:rPr lang="cs-CZ" sz="1800" dirty="0"/>
              <a:t>Musí být </a:t>
            </a:r>
            <a:r>
              <a:rPr lang="cs-CZ" sz="1800" b="1" dirty="0"/>
              <a:t>v souladu se zákonem</a:t>
            </a:r>
            <a:r>
              <a:rPr lang="cs-CZ" sz="1800" dirty="0"/>
              <a:t> o vysokých školách</a:t>
            </a:r>
          </a:p>
          <a:p>
            <a:pPr lvl="2"/>
            <a:r>
              <a:rPr lang="cs-CZ" sz="1800" dirty="0"/>
              <a:t>Jedná se zejména o: Statut vysoké školy, </a:t>
            </a:r>
            <a:r>
              <a:rPr lang="cs-CZ" sz="1800" b="1" dirty="0"/>
              <a:t>Studijní a zkušební řád</a:t>
            </a:r>
            <a:r>
              <a:rPr lang="cs-CZ" sz="1800" dirty="0"/>
              <a:t>, Disciplinární řád, Stipendijní řád aj. </a:t>
            </a:r>
          </a:p>
          <a:p>
            <a:pPr lvl="2"/>
            <a:endParaRPr lang="cs-CZ" b="1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9728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99" y="949448"/>
            <a:ext cx="8128627" cy="622138"/>
          </a:xfrm>
        </p:spPr>
        <p:txBody>
          <a:bodyPr>
            <a:normAutofit fontScale="90000"/>
          </a:bodyPr>
          <a:lstStyle/>
          <a:p>
            <a:r>
              <a:rPr lang="cs-CZ" sz="2700" b="1" spc="300" dirty="0">
                <a:solidFill>
                  <a:srgbClr val="418E96"/>
                </a:solidFill>
                <a:latin typeface="+mn-lt"/>
              </a:rPr>
              <a:t>Přechod SŠ-VŠ, zápis, status studenta </a:t>
            </a:r>
            <a:br>
              <a:rPr lang="cs-CZ" sz="2400" b="1" spc="300" dirty="0">
                <a:solidFill>
                  <a:srgbClr val="418E96"/>
                </a:solidFill>
              </a:rPr>
            </a:br>
            <a:br>
              <a:rPr lang="cs-CZ" sz="2400" b="1" spc="300" dirty="0">
                <a:solidFill>
                  <a:srgbClr val="418E96"/>
                </a:solidFill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Osobě do dovršení 26. roku věku zůstávají </a:t>
            </a:r>
            <a:r>
              <a:rPr lang="cs-CZ" b="1" dirty="0"/>
              <a:t>výhody žáka/studenta i v době mezi ukončením SŠ studia a VŠ studia</a:t>
            </a:r>
            <a:r>
              <a:rPr lang="cs-CZ" dirty="0"/>
              <a:t>, jestliže žák pokračuje bez přerušení v dalším studiu </a:t>
            </a:r>
            <a:r>
              <a:rPr lang="cs-CZ" i="1" dirty="0"/>
              <a:t>(zákon č. 117/1995 Sb., o státní sociální podpoře, § 14, odst. 2, bod a).</a:t>
            </a:r>
          </a:p>
          <a:p>
            <a:pPr lvl="2"/>
            <a:r>
              <a:rPr lang="cs-CZ" sz="1700" dirty="0"/>
              <a:t>zdravotní pojištění hrazené státem (nikoliv tzv. sociální pojištění),</a:t>
            </a:r>
          </a:p>
          <a:p>
            <a:pPr lvl="2"/>
            <a:r>
              <a:rPr lang="cs-CZ" sz="1700" dirty="0"/>
              <a:t>daňové zvýhodnění pro rodiče,</a:t>
            </a:r>
          </a:p>
          <a:p>
            <a:pPr lvl="2"/>
            <a:r>
              <a:rPr lang="cs-CZ" sz="1700" dirty="0"/>
              <a:t>sleva na dani z příjmu pro žáka/studenta.</a:t>
            </a:r>
          </a:p>
          <a:p>
            <a:pPr marL="432000" lvl="2" indent="0">
              <a:buNone/>
            </a:pPr>
            <a:endParaRPr lang="cs-CZ" sz="1700" dirty="0"/>
          </a:p>
          <a:p>
            <a:r>
              <a:rPr lang="cs-CZ" b="1" dirty="0"/>
              <a:t>Studentem</a:t>
            </a:r>
            <a:r>
              <a:rPr lang="cs-CZ" dirty="0"/>
              <a:t> vysoké školy se osoba stává </a:t>
            </a:r>
            <a:r>
              <a:rPr lang="cs-CZ" b="1" dirty="0"/>
              <a:t>dnem</a:t>
            </a:r>
            <a:r>
              <a:rPr lang="cs-CZ" dirty="0"/>
              <a:t> </a:t>
            </a:r>
            <a:r>
              <a:rPr lang="cs-CZ" b="1" dirty="0"/>
              <a:t>zápisu ke studiu</a:t>
            </a:r>
            <a:r>
              <a:rPr lang="cs-CZ" dirty="0"/>
              <a:t>.</a:t>
            </a:r>
          </a:p>
          <a:p>
            <a:pPr lvl="2">
              <a:spcAft>
                <a:spcPts val="800"/>
              </a:spcAft>
            </a:pPr>
            <a:r>
              <a:rPr lang="cs-CZ" sz="1700" dirty="0"/>
              <a:t>Pozor na vícenásobné zápisy: doba všech studií se započítává a v případě neúspěšného studia hrozí v dalším studiu poplatky (viz dále).</a:t>
            </a:r>
          </a:p>
          <a:p>
            <a:r>
              <a:rPr lang="cs-CZ" b="1" dirty="0"/>
              <a:t>Status studenta</a:t>
            </a:r>
          </a:p>
          <a:p>
            <a:pPr lvl="2">
              <a:spcAft>
                <a:spcPts val="800"/>
              </a:spcAft>
            </a:pPr>
            <a:r>
              <a:rPr lang="cs-CZ" sz="1700" dirty="0"/>
              <a:t>Matoucí pojem: studentem je kdokoliv, kdo je zapsán na VŠ a nemá přerušené studium, nárok na výhody (viz výše + další) je však podmíněn dodržením věkové hranice </a:t>
            </a:r>
            <a:r>
              <a:rPr lang="cs-CZ" sz="1700" b="1" dirty="0">
                <a:sym typeface="Symbol" panose="05050102010706020507" pitchFamily="18" charset="2"/>
              </a:rPr>
              <a:t></a:t>
            </a:r>
            <a:r>
              <a:rPr lang="cs-CZ" sz="1700" b="1" dirty="0"/>
              <a:t>26 let</a:t>
            </a:r>
            <a:r>
              <a:rPr lang="cs-CZ" sz="17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892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cs-CZ" sz="2400" b="1" spc="300" dirty="0">
                <a:solidFill>
                  <a:srgbClr val="418E96"/>
                </a:solidFill>
                <a:latin typeface="+mn-lt"/>
              </a:rPr>
              <a:t>Podmínky přijetí na vysokou školu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 dirty="0"/>
          </a:p>
        </p:txBody>
      </p:sp>
      <p:pic>
        <p:nvPicPr>
          <p:cNvPr id="6" name="tabl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7199" y="1445950"/>
            <a:ext cx="7839272" cy="2653292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552334" y="4104759"/>
            <a:ext cx="22488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400" i="1" dirty="0">
                <a:latin typeface="+mj-lt"/>
              </a:rPr>
              <a:t>zdroj: šetření </a:t>
            </a:r>
            <a:r>
              <a:rPr lang="cs-CZ" sz="1400" i="1" dirty="0" err="1">
                <a:latin typeface="+mj-lt"/>
              </a:rPr>
              <a:t>Eurostudent</a:t>
            </a:r>
            <a:r>
              <a:rPr lang="cs-CZ" sz="1400" i="1" dirty="0">
                <a:latin typeface="+mj-lt"/>
              </a:rPr>
              <a:t>  VI</a:t>
            </a:r>
          </a:p>
        </p:txBody>
      </p:sp>
    </p:spTree>
    <p:extLst>
      <p:ext uri="{BB962C8B-B14F-4D97-AF65-F5344CB8AC3E}">
        <p14:creationId xmlns:p14="http://schemas.microsoft.com/office/powerpoint/2010/main" val="3570098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lvl="1" indent="0" algn="ctr">
              <a:buNone/>
            </a:pPr>
            <a:r>
              <a:rPr lang="cs-CZ" sz="3400" b="1" spc="300" dirty="0">
                <a:solidFill>
                  <a:srgbClr val="418E96"/>
                </a:solidFill>
                <a:latin typeface="+mn-lt"/>
              </a:rPr>
              <a:t>II. STUDIUM A FINANCE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592007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</TotalTime>
  <Words>1202</Words>
  <Application>Microsoft Office PowerPoint</Application>
  <PresentationFormat>Předvádění na obrazovce (4:3)</PresentationFormat>
  <Paragraphs>124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Vlastní návrh</vt:lpstr>
      <vt:lpstr>„Povinné minimum” pro budoucí studenty a studentky vysoké školy</vt:lpstr>
      <vt:lpstr>Cíl prezentace </vt:lpstr>
      <vt:lpstr>Co žáky při výběru studia zajímá?</vt:lpstr>
      <vt:lpstr>I. ZÁKLADNÍ PODMÍNKY STUDIA</vt:lpstr>
      <vt:lpstr>Vysoké školy  </vt:lpstr>
      <vt:lpstr>Zákon a předpisy upravující studium na VŠ  </vt:lpstr>
      <vt:lpstr>Přechod SŠ-VŠ, zápis, status studenta   </vt:lpstr>
      <vt:lpstr>Podmínky přijetí na vysokou školu</vt:lpstr>
      <vt:lpstr>II. STUDIUM A FINANCE</vt:lpstr>
      <vt:lpstr>Poplatky za studium   </vt:lpstr>
      <vt:lpstr>Stipendia  </vt:lpstr>
      <vt:lpstr>III. ÚSPĚŠNOST STUDIA A UPLATNĚNÍ</vt:lpstr>
      <vt:lpstr>Šance na ukončení: studijní neúspěšnost </vt:lpstr>
      <vt:lpstr>Uplatnění  </vt:lpstr>
      <vt:lpstr>IV. AKTUÁLNÍ INFORMACE</vt:lpstr>
      <vt:lpstr>Novela zákona o vysokých školách   </vt:lpstr>
      <vt:lpstr>Dopady demografického poklesu </vt:lpstr>
      <vt:lpstr>Zdroje informací    </vt:lpstr>
      <vt:lpstr>Prezentace aplikace PowerPoint</vt:lpstr>
    </vt:vector>
  </TitlesOfParts>
  <Company>Ministerstvo školství, mládeže a tělovýchovy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Kuchařová Veronika</dc:creator>
  <cp:lastModifiedBy>Tomáš</cp:lastModifiedBy>
  <cp:revision>71</cp:revision>
  <dcterms:created xsi:type="dcterms:W3CDTF">2018-05-30T11:05:07Z</dcterms:created>
  <dcterms:modified xsi:type="dcterms:W3CDTF">2018-10-22T20:58:26Z</dcterms:modified>
</cp:coreProperties>
</file>