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3">
  <p:sldMasterIdLst>
    <p:sldMasterId id="2147483648" r:id="rId1"/>
  </p:sldMasterIdLst>
  <p:notesMasterIdLst>
    <p:notesMasterId r:id="rId24"/>
  </p:notesMasterIdLst>
  <p:sldIdLst>
    <p:sldId id="256" r:id="rId2"/>
    <p:sldId id="318" r:id="rId3"/>
    <p:sldId id="319" r:id="rId4"/>
    <p:sldId id="320" r:id="rId5"/>
    <p:sldId id="322" r:id="rId6"/>
    <p:sldId id="332" r:id="rId7"/>
    <p:sldId id="321" r:id="rId8"/>
    <p:sldId id="323" r:id="rId9"/>
    <p:sldId id="325" r:id="rId10"/>
    <p:sldId id="326" r:id="rId11"/>
    <p:sldId id="328" r:id="rId12"/>
    <p:sldId id="327" r:id="rId13"/>
    <p:sldId id="330" r:id="rId14"/>
    <p:sldId id="329" r:id="rId15"/>
    <p:sldId id="333" r:id="rId16"/>
    <p:sldId id="331" r:id="rId17"/>
    <p:sldId id="261" r:id="rId18"/>
    <p:sldId id="262" r:id="rId19"/>
    <p:sldId id="334" r:id="rId20"/>
    <p:sldId id="335" r:id="rId21"/>
    <p:sldId id="263" r:id="rId22"/>
    <p:sldId id="264" r:id="rId23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FBFC0"/>
    <a:srgbClr val="F88A78"/>
    <a:srgbClr val="F58F7B"/>
    <a:srgbClr val="418E9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1158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683C53-209C-40A5-8BC7-2A222E9E8B5F}" type="datetimeFigureOut">
              <a:rPr lang="cs-CZ" smtClean="0"/>
              <a:t>29.05.2019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0AC157-68E0-4F13-9BFD-18D668B6640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047203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1"/>
          <p:cNvSpPr>
            <a:spLocks noGrp="1"/>
          </p:cNvSpPr>
          <p:nvPr>
            <p:ph type="ctrTitle"/>
          </p:nvPr>
        </p:nvSpPr>
        <p:spPr>
          <a:xfrm>
            <a:off x="2987824" y="3356992"/>
            <a:ext cx="5470376" cy="1944216"/>
          </a:xfrm>
          <a:prstGeom prst="rect">
            <a:avLst/>
          </a:prstGeom>
        </p:spPr>
        <p:txBody>
          <a:bodyPr>
            <a:noAutofit/>
          </a:bodyPr>
          <a:lstStyle/>
          <a:p>
            <a:pPr algn="l"/>
            <a:r>
              <a:rPr lang="pl-PL" b="1" dirty="0">
                <a:latin typeface="+mn-lt"/>
              </a:rPr>
              <a:t>Státní podpora sportu </a:t>
            </a:r>
            <a:br>
              <a:rPr lang="pl-PL" b="1" dirty="0">
                <a:latin typeface="+mn-lt"/>
              </a:rPr>
            </a:br>
            <a:r>
              <a:rPr lang="pl-PL" b="1" dirty="0">
                <a:latin typeface="+mn-lt"/>
              </a:rPr>
              <a:t>pro rok 2013</a:t>
            </a:r>
            <a:endParaRPr lang="cs-CZ" b="1" dirty="0">
              <a:latin typeface="+mn-lt"/>
            </a:endParaRPr>
          </a:p>
        </p:txBody>
      </p:sp>
      <p:sp>
        <p:nvSpPr>
          <p:cNvPr id="8" name="Podnadpis 2"/>
          <p:cNvSpPr>
            <a:spLocks noGrp="1"/>
          </p:cNvSpPr>
          <p:nvPr>
            <p:ph type="subTitle" idx="1"/>
          </p:nvPr>
        </p:nvSpPr>
        <p:spPr>
          <a:xfrm>
            <a:off x="2987824" y="5949280"/>
            <a:ext cx="4784576" cy="432048"/>
          </a:xfrm>
        </p:spPr>
        <p:txBody>
          <a:bodyPr>
            <a:normAutofit fontScale="77500" lnSpcReduction="20000"/>
          </a:bodyPr>
          <a:lstStyle>
            <a:lvl1pPr marL="0" indent="0">
              <a:buNone/>
              <a:defRPr/>
            </a:lvl1pPr>
          </a:lstStyle>
          <a:p>
            <a:pPr algn="l"/>
            <a:r>
              <a:rPr lang="cs-CZ" sz="900" dirty="0"/>
              <a:t>Ministerstvo školství, mládeže a tělovýchovy</a:t>
            </a:r>
          </a:p>
          <a:p>
            <a:pPr algn="l"/>
            <a:r>
              <a:rPr lang="cs-CZ" sz="900" dirty="0"/>
              <a:t>Karmelitská 7, 118 12 Praha 1 • tel.:: +420 234 811 111</a:t>
            </a:r>
          </a:p>
          <a:p>
            <a:pPr algn="l"/>
            <a:r>
              <a:rPr lang="cs-CZ" sz="900" dirty="0"/>
              <a:t>msmt@msmt.cz • www.msmt.cz</a:t>
            </a:r>
          </a:p>
        </p:txBody>
      </p:sp>
      <p:sp>
        <p:nvSpPr>
          <p:cNvPr id="9" name="TextovéPole 8"/>
          <p:cNvSpPr txBox="1"/>
          <p:nvPr userDrawn="1"/>
        </p:nvSpPr>
        <p:spPr>
          <a:xfrm>
            <a:off x="323528" y="6093296"/>
            <a:ext cx="1872208" cy="64807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51074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42B30BC-CCD8-4378-88BC-430872E484EC}" type="datetime1">
              <a:rPr lang="cs-CZ" smtClean="0"/>
              <a:t>29.05.2019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7FF043-C0B2-4D5E-9D2E-6F925F59FA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15594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60CB82B-603D-4E52-A075-E2D552D01AC5}" type="datetime1">
              <a:rPr lang="cs-CZ" smtClean="0"/>
              <a:t>29.05.2019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7FF043-C0B2-4D5E-9D2E-6F925F59FA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66005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7199" y="1825625"/>
            <a:ext cx="7886700" cy="4351338"/>
          </a:xfrm>
        </p:spPr>
        <p:txBody>
          <a:bodyPr>
            <a:noAutofit/>
          </a:bodyPr>
          <a:lstStyle/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13418968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sah sablony MS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symbol pro obsah 2"/>
          <p:cNvSpPr>
            <a:spLocks noGrp="1"/>
          </p:cNvSpPr>
          <p:nvPr>
            <p:ph idx="1"/>
          </p:nvPr>
        </p:nvSpPr>
        <p:spPr>
          <a:xfrm>
            <a:off x="1115616" y="1556792"/>
            <a:ext cx="7571184" cy="50405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500" b="1" dirty="0">
                <a:solidFill>
                  <a:srgbClr val="418E96"/>
                </a:solidFill>
              </a:rPr>
              <a:t>Státní podpora sportu pro rok 2013</a:t>
            </a:r>
          </a:p>
          <a:p>
            <a:pPr marL="0" indent="0">
              <a:buNone/>
            </a:pPr>
            <a:r>
              <a:rPr lang="cs-CZ" sz="2000" b="1" dirty="0"/>
              <a:t>Státní podpora sportu pro rok 2013 byla projednána poradou vedení MŠMT dne 19. června 2012. </a:t>
            </a:r>
            <a:r>
              <a:rPr lang="cs-CZ" sz="2000" dirty="0"/>
              <a:t>Jedná se o veřejné vyhlášení programů neinvestičního charakteru a charakteru programového financování reprodukce majetku v oblasti sportu. </a:t>
            </a:r>
          </a:p>
          <a:p>
            <a:pPr marL="0" indent="0">
              <a:buNone/>
            </a:pPr>
            <a:r>
              <a:rPr lang="cs-CZ" sz="2000" dirty="0"/>
              <a:t>Státní finanční prostředky pro oblast sportu jsou z pozice státního rozpočtu vedeny ve dvou závazných ukazatelích, které pro rok 2013 jsou navrhovány s označením: </a:t>
            </a:r>
          </a:p>
          <a:p>
            <a:endParaRPr lang="cs-CZ" sz="2000" dirty="0"/>
          </a:p>
          <a:p>
            <a:r>
              <a:rPr lang="cs-CZ" sz="2000" dirty="0"/>
              <a:t>a) výdajový okruh: „Sportovní reprezentace“ </a:t>
            </a:r>
          </a:p>
          <a:p>
            <a:r>
              <a:rPr lang="cs-CZ" sz="2000" dirty="0"/>
              <a:t>b) výdajový okruh: „Všeobecná sportovní činnost“ </a:t>
            </a:r>
          </a:p>
        </p:txBody>
      </p:sp>
    </p:spTree>
    <p:extLst>
      <p:ext uri="{BB962C8B-B14F-4D97-AF65-F5344CB8AC3E}">
        <p14:creationId xmlns:p14="http://schemas.microsoft.com/office/powerpoint/2010/main" val="3693081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9B32F09-55A8-4CD1-800E-DE1F37E16F05}" type="datetime1">
              <a:rPr lang="cs-CZ" smtClean="0"/>
              <a:t>29.05.2019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7FF043-C0B2-4D5E-9D2E-6F925F59FA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4127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C4738B8-AF64-4FE4-B405-ED8BCA522024}" type="datetime1">
              <a:rPr lang="cs-CZ" smtClean="0"/>
              <a:t>29.05.2019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7FF043-C0B2-4D5E-9D2E-6F925F59FA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29242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9CD8058-F576-4074-B136-4DCC072DDC84}" type="datetime1">
              <a:rPr lang="cs-CZ" smtClean="0"/>
              <a:t>29.05.2019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7FF043-C0B2-4D5E-9D2E-6F925F59FA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435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C822AEC-62FD-44ED-A00D-A24AEE9FD083}" type="datetime1">
              <a:rPr lang="cs-CZ" smtClean="0"/>
              <a:t>29.05.2019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7FF043-C0B2-4D5E-9D2E-6F925F59FA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27763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8011B5A-1E28-4D66-A5E1-E485A822FC52}" type="datetime1">
              <a:rPr lang="cs-CZ" smtClean="0"/>
              <a:t>29.05.2019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7FF043-C0B2-4D5E-9D2E-6F925F59FA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6041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BBC10FC-2AAA-47B9-B9B2-B0B97568D014}" type="datetime1">
              <a:rPr lang="cs-CZ" smtClean="0"/>
              <a:t>29.05.2019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7FF043-C0B2-4D5E-9D2E-6F925F59FA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42929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BDB8E4B-2AB7-4C74-93BC-179C3E3648DF}" type="datetime1">
              <a:rPr lang="cs-CZ" smtClean="0"/>
              <a:t>29.05.2019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7FF043-C0B2-4D5E-9D2E-6F925F59FA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97184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115616" y="1628800"/>
            <a:ext cx="7571184" cy="44973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7" name="Zástupný symbol pro číslo snímku 5"/>
          <p:cNvSpPr txBox="1">
            <a:spLocks/>
          </p:cNvSpPr>
          <p:nvPr userDrawn="1"/>
        </p:nvSpPr>
        <p:spPr>
          <a:xfrm>
            <a:off x="251520" y="6356350"/>
            <a:ext cx="648072" cy="365125"/>
          </a:xfrm>
          <a:prstGeom prst="rect">
            <a:avLst/>
          </a:prstGeom>
        </p:spPr>
        <p:txBody>
          <a:bodyPr/>
          <a:lstStyle>
            <a:defPPr>
              <a:defRPr lang="cs-CZ"/>
            </a:defPPr>
            <a:lvl1pPr marL="0" algn="l" defTabSz="914400" rtl="0" eaLnBrk="1" latinLnBrk="0" hangingPunct="1"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D07FF043-C0B2-4D5E-9D2E-6F925F59FAFC}" type="slidenum">
              <a:rPr lang="cs-CZ" smtClean="0"/>
              <a:pPr algn="r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91227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5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3059832" y="3284984"/>
            <a:ext cx="5904656" cy="2376264"/>
          </a:xfrm>
          <a:prstGeom prst="rect">
            <a:avLst/>
          </a:prstGeom>
        </p:spPr>
        <p:txBody>
          <a:bodyPr>
            <a:noAutofit/>
          </a:bodyPr>
          <a:lstStyle/>
          <a:p>
            <a:pPr algn="l"/>
            <a:r>
              <a:rPr lang="cs-CZ" b="1" dirty="0"/>
              <a:t>Analýza implementace inkluzívního vzdělávání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4294967295"/>
          </p:nvPr>
        </p:nvSpPr>
        <p:spPr>
          <a:xfrm>
            <a:off x="2987824" y="5949280"/>
            <a:ext cx="4784576" cy="432048"/>
          </a:xfrm>
        </p:spPr>
        <p:txBody>
          <a:bodyPr>
            <a:noAutofit/>
          </a:bodyPr>
          <a:lstStyle/>
          <a:p>
            <a:pPr marL="0" indent="0" algn="l">
              <a:buNone/>
            </a:pPr>
            <a:r>
              <a:rPr lang="cs-CZ" sz="700" dirty="0"/>
              <a:t>Ministerstvo školství, mládeže a tělovýchovy</a:t>
            </a:r>
          </a:p>
          <a:p>
            <a:pPr marL="0" indent="0">
              <a:buNone/>
            </a:pPr>
            <a:r>
              <a:rPr lang="cs-CZ" sz="700" dirty="0"/>
              <a:t>Karmelitská 529/5, 118 12 Praha 1 • tel.: +420 234 811 111</a:t>
            </a:r>
          </a:p>
          <a:p>
            <a:pPr marL="0" indent="0" algn="l">
              <a:buNone/>
            </a:pPr>
            <a:r>
              <a:rPr lang="cs-CZ" sz="700" dirty="0"/>
              <a:t>posta@msmt.cz • www.msmt.cz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00391" y="4653137"/>
            <a:ext cx="1043609" cy="2204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0358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12360" y="4653136"/>
            <a:ext cx="1331640" cy="2214601"/>
          </a:xfrm>
          <a:prstGeom prst="rect">
            <a:avLst/>
          </a:prstGeom>
        </p:spPr>
      </p:pic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1043608" y="260648"/>
            <a:ext cx="7920880" cy="6597352"/>
          </a:xfrm>
        </p:spPr>
        <p:txBody>
          <a:bodyPr>
            <a:normAutofit/>
          </a:bodyPr>
          <a:lstStyle/>
          <a:p>
            <a:pPr marL="0" indent="0" fontAlgn="t">
              <a:buNone/>
            </a:pPr>
            <a:r>
              <a:rPr lang="cs-CZ" sz="3200" b="1" dirty="0">
                <a:solidFill>
                  <a:srgbClr val="418E96"/>
                </a:solidFill>
              </a:rPr>
              <a:t>	</a:t>
            </a:r>
            <a:r>
              <a:rPr lang="cs-CZ" sz="3200" b="1" dirty="0">
                <a:solidFill>
                  <a:schemeClr val="bg1"/>
                </a:solidFill>
              </a:rPr>
              <a:t>      Počet a podíl žáků se Z16/9 v ZŠ </a:t>
            </a:r>
          </a:p>
          <a:p>
            <a:pPr marL="0" indent="0" fontAlgn="t">
              <a:buNone/>
            </a:pPr>
            <a:endParaRPr lang="cs-CZ" sz="3200" b="1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xmlns="" id="{EF6027CA-50AD-491F-BAA1-6BEB612CCC17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1556792"/>
            <a:ext cx="9144000" cy="2952328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259757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lash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12360" y="4653136"/>
            <a:ext cx="1331640" cy="2214601"/>
          </a:xfrm>
          <a:prstGeom prst="rect">
            <a:avLst/>
          </a:prstGeom>
        </p:spPr>
      </p:pic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1043608" y="116632"/>
            <a:ext cx="7920880" cy="6741368"/>
          </a:xfrm>
        </p:spPr>
        <p:txBody>
          <a:bodyPr>
            <a:normAutofit/>
          </a:bodyPr>
          <a:lstStyle/>
          <a:p>
            <a:pPr marL="0" indent="0" fontAlgn="t">
              <a:buNone/>
            </a:pPr>
            <a:r>
              <a:rPr lang="cs-CZ" sz="3200" b="1" dirty="0">
                <a:solidFill>
                  <a:srgbClr val="418E96"/>
                </a:solidFill>
              </a:rPr>
              <a:t>	  </a:t>
            </a:r>
            <a:r>
              <a:rPr lang="cs-CZ" sz="3200" b="1" dirty="0">
                <a:solidFill>
                  <a:schemeClr val="bg1"/>
                </a:solidFill>
              </a:rPr>
              <a:t>Žáci se SVP a mimořádně nadaní 		            2016/17 - 2018/19 </a:t>
            </a:r>
          </a:p>
          <a:p>
            <a:pPr marL="0" indent="0" fontAlgn="t">
              <a:buNone/>
            </a:pPr>
            <a:endParaRPr lang="cs-CZ" sz="3200" b="1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xmlns="" id="{23C00B8B-F075-4D3D-AC90-9A40D718AD4C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1196752"/>
            <a:ext cx="9144000" cy="2592288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4" name="Obdélník 3">
            <a:extLst>
              <a:ext uri="{FF2B5EF4-FFF2-40B4-BE49-F238E27FC236}">
                <a16:creationId xmlns:a16="http://schemas.microsoft.com/office/drawing/2014/main" xmlns="" id="{07704501-791C-4210-8E62-E3C3808AF45E}"/>
              </a:ext>
            </a:extLst>
          </p:cNvPr>
          <p:cNvSpPr/>
          <p:nvPr/>
        </p:nvSpPr>
        <p:spPr>
          <a:xfrm>
            <a:off x="1043608" y="4130496"/>
            <a:ext cx="792088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/>
              <a:t>Implementací SV dochází k</a:t>
            </a:r>
            <a:r>
              <a:rPr lang="cs-CZ"/>
              <a:t> </a:t>
            </a:r>
            <a:r>
              <a:rPr lang="cs-CZ" smtClean="0"/>
              <a:t>nárůstu </a:t>
            </a:r>
            <a:r>
              <a:rPr lang="cs-CZ" dirty="0"/>
              <a:t>počtu žáků se SVP:</a:t>
            </a:r>
          </a:p>
          <a:p>
            <a:r>
              <a:rPr lang="cs-CZ" dirty="0"/>
              <a:t>Od roku 2016/17 narostl jejich počet o 41 % z 85 716 na 120 845 žáků.</a:t>
            </a:r>
          </a:p>
          <a:p>
            <a:endParaRPr lang="cs-CZ" dirty="0">
              <a:highlight>
                <a:srgbClr val="FFFF00"/>
              </a:highligh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cs-CZ" dirty="0"/>
              <a:t>Narůstají počty žáků ve všech kategoriích SVP, včetně sociálního znevýhodnění (odlišné kulturní prostředí, odlišné životní podmínky, kombinace obou).</a:t>
            </a:r>
          </a:p>
          <a:p>
            <a:endParaRPr lang="cs-CZ" dirty="0"/>
          </a:p>
          <a:p>
            <a:r>
              <a:rPr lang="cs-CZ" dirty="0"/>
              <a:t>Pokles počtu mimořádně nadaných o 20 % oproti roku 2017/18.</a:t>
            </a:r>
          </a:p>
        </p:txBody>
      </p:sp>
    </p:spTree>
    <p:extLst>
      <p:ext uri="{BB962C8B-B14F-4D97-AF65-F5344CB8AC3E}">
        <p14:creationId xmlns:p14="http://schemas.microsoft.com/office/powerpoint/2010/main" val="4219136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lash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12360" y="4653136"/>
            <a:ext cx="1331640" cy="2214601"/>
          </a:xfrm>
          <a:prstGeom prst="rect">
            <a:avLst/>
          </a:prstGeom>
        </p:spPr>
      </p:pic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1043608" y="116632"/>
            <a:ext cx="7920880" cy="6741368"/>
          </a:xfrm>
        </p:spPr>
        <p:txBody>
          <a:bodyPr>
            <a:normAutofit/>
          </a:bodyPr>
          <a:lstStyle/>
          <a:p>
            <a:pPr marL="0" indent="0" fontAlgn="t">
              <a:buNone/>
            </a:pPr>
            <a:r>
              <a:rPr lang="cs-CZ" sz="3200" b="1" dirty="0">
                <a:solidFill>
                  <a:srgbClr val="418E96"/>
                </a:solidFill>
              </a:rPr>
              <a:t>          </a:t>
            </a:r>
            <a:r>
              <a:rPr lang="cs-CZ" sz="3200" b="1" dirty="0">
                <a:solidFill>
                  <a:schemeClr val="bg1"/>
                </a:solidFill>
              </a:rPr>
              <a:t>Žáci v ZŠ podle převažujícího stupně 	      		podpory 2016/17 - 2018/19 </a:t>
            </a:r>
          </a:p>
          <a:p>
            <a:pPr marL="0" indent="0" fontAlgn="t">
              <a:buNone/>
            </a:pPr>
            <a:endParaRPr lang="cs-CZ" sz="3200" b="1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xmlns="" id="{CB6DD694-FDE9-4EF5-9167-63544E91DF44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1196752"/>
            <a:ext cx="9144000" cy="2808312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4" name="Obdélník 3">
            <a:extLst>
              <a:ext uri="{FF2B5EF4-FFF2-40B4-BE49-F238E27FC236}">
                <a16:creationId xmlns:a16="http://schemas.microsoft.com/office/drawing/2014/main" xmlns="" id="{56CE7D10-F9BA-45AC-92AA-3E627BCC63EB}"/>
              </a:ext>
            </a:extLst>
          </p:cNvPr>
          <p:cNvSpPr/>
          <p:nvPr/>
        </p:nvSpPr>
        <p:spPr>
          <a:xfrm>
            <a:off x="1133364" y="4371340"/>
            <a:ext cx="7920880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 ZŠ i SŠ převažuje 2. stupeň (ZŠ - 45,1 % žáků, loni 40,0 %).</a:t>
            </a:r>
          </a:p>
          <a:p>
            <a:pPr marL="285750" indent="-2857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 MŠ převažuje 3. stupeň.</a:t>
            </a:r>
          </a:p>
          <a:p>
            <a:pPr marL="285750" indent="-2857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 3. stupně podpory žáci integrováni především v běžných třídách.</a:t>
            </a:r>
          </a:p>
          <a:p>
            <a:pPr marL="285750" indent="-2857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Speciální třídy charakteristické především pro 4. a 5. stupeň podpory.</a:t>
            </a:r>
          </a:p>
        </p:txBody>
      </p:sp>
    </p:spTree>
    <p:extLst>
      <p:ext uri="{BB962C8B-B14F-4D97-AF65-F5344CB8AC3E}">
        <p14:creationId xmlns:p14="http://schemas.microsoft.com/office/powerpoint/2010/main" val="1319409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lash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12360" y="4653136"/>
            <a:ext cx="1331640" cy="2214601"/>
          </a:xfrm>
          <a:prstGeom prst="rect">
            <a:avLst/>
          </a:prstGeom>
        </p:spPr>
      </p:pic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1043608" y="188640"/>
            <a:ext cx="7920880" cy="6669360"/>
          </a:xfrm>
        </p:spPr>
        <p:txBody>
          <a:bodyPr>
            <a:normAutofit/>
          </a:bodyPr>
          <a:lstStyle/>
          <a:p>
            <a:pPr marL="0" indent="0" fontAlgn="t">
              <a:buNone/>
            </a:pPr>
            <a:r>
              <a:rPr lang="cs-CZ" sz="3200" b="1" dirty="0">
                <a:solidFill>
                  <a:srgbClr val="418E96"/>
                </a:solidFill>
              </a:rPr>
              <a:t>             	 </a:t>
            </a:r>
            <a:r>
              <a:rPr lang="cs-CZ" sz="3200" b="1" dirty="0">
                <a:solidFill>
                  <a:schemeClr val="bg1"/>
                </a:solidFill>
              </a:rPr>
              <a:t>Podpůrná opatření - ZŠ</a:t>
            </a:r>
          </a:p>
          <a:p>
            <a:pPr marL="0" indent="0" fontAlgn="t">
              <a:buNone/>
            </a:pPr>
            <a:endParaRPr lang="cs-CZ" sz="3200" b="1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Obdélník 3">
            <a:extLst>
              <a:ext uri="{FF2B5EF4-FFF2-40B4-BE49-F238E27FC236}">
                <a16:creationId xmlns:a16="http://schemas.microsoft.com/office/drawing/2014/main" xmlns="" id="{A90C0C15-814B-4615-895A-31EFABB196B5}"/>
              </a:ext>
            </a:extLst>
          </p:cNvPr>
          <p:cNvSpPr/>
          <p:nvPr/>
        </p:nvSpPr>
        <p:spPr>
          <a:xfrm>
            <a:off x="1115616" y="1772816"/>
            <a:ext cx="813690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ZŠ vykázaly i ve školním roce 2017/18 nejvíce PO - více než 90 tisíc PO.</a:t>
            </a:r>
          </a:p>
          <a:p>
            <a:pPr marL="285750" indent="-285750">
              <a:buFontTx/>
              <a:buChar char="-"/>
            </a:pPr>
            <a:r>
              <a:rPr lang="cs-CZ" dirty="0">
                <a:solidFill>
                  <a:schemeClr val="accent2">
                    <a:lumMod val="75000"/>
                  </a:schemeClr>
                </a:solidFill>
              </a:rPr>
              <a:t>tj. 84 % ze všech školami a školskými zařízeními vykázaných PO</a:t>
            </a:r>
          </a:p>
          <a:p>
            <a:pPr marL="285750" indent="-285750">
              <a:buFontTx/>
              <a:buChar char="-"/>
            </a:pPr>
            <a:r>
              <a:rPr lang="cs-CZ" dirty="0">
                <a:solidFill>
                  <a:schemeClr val="accent2">
                    <a:lumMod val="75000"/>
                  </a:schemeClr>
                </a:solidFill>
              </a:rPr>
              <a:t>z toho více než 67 tisíc (74 %) s požadavkem na finanční prostředky</a:t>
            </a:r>
          </a:p>
          <a:p>
            <a:endParaRPr lang="cs-CZ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Počty vykázaných PO s požadavky na finanční prostředky se zvýšily.</a:t>
            </a:r>
          </a:p>
          <a:p>
            <a:pPr marL="285750" indent="-285750">
              <a:buFontTx/>
              <a:buChar char="-"/>
            </a:pPr>
            <a:r>
              <a:rPr lang="cs-CZ" dirty="0">
                <a:solidFill>
                  <a:schemeClr val="accent2">
                    <a:lumMod val="75000"/>
                  </a:schemeClr>
                </a:solidFill>
              </a:rPr>
              <a:t>ze 46,5 tisíce v roce 2016/17 na 67 tisíc v roce  2017/18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Nejčastějším PO v 1. i 2. roce SV Pedagogická intervence ve škole (1 hodina). Celkem 13 060 a 9 417 případů, z nichž 6 487 (49,7), resp. 7 502 (79,7 %) bylo spojeno s požadavkem na finanční prostředky.  S velkým odstupem následuje v obou sledovaných obdobích Předmět speciálně pedagogické péče (1 hodina) (8 820/3 839, resp. 4 045/2 896).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ve školním roce 2017/18 začaly školy po intenzivní osvětě ve větší míře ukončovat ty druhy podpůrných opatření s požadavkem na finance, které měly být ve skutečnosti sdíleny mezi více žáky a finance tak požadovány pouze jedenkrát </a:t>
            </a:r>
          </a:p>
        </p:txBody>
      </p:sp>
    </p:spTree>
    <p:extLst>
      <p:ext uri="{BB962C8B-B14F-4D97-AF65-F5344CB8AC3E}">
        <p14:creationId xmlns:p14="http://schemas.microsoft.com/office/powerpoint/2010/main" val="3187692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lash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12360" y="4653136"/>
            <a:ext cx="1331640" cy="2214601"/>
          </a:xfrm>
          <a:prstGeom prst="rect">
            <a:avLst/>
          </a:prstGeom>
        </p:spPr>
      </p:pic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1043608" y="188640"/>
            <a:ext cx="7920880" cy="6669360"/>
          </a:xfrm>
        </p:spPr>
        <p:txBody>
          <a:bodyPr>
            <a:normAutofit/>
          </a:bodyPr>
          <a:lstStyle/>
          <a:p>
            <a:pPr marL="0" indent="0" fontAlgn="t">
              <a:buNone/>
            </a:pPr>
            <a:r>
              <a:rPr lang="cs-CZ" sz="3200" b="1" dirty="0">
                <a:solidFill>
                  <a:srgbClr val="418E96"/>
                </a:solidFill>
              </a:rPr>
              <a:t>              </a:t>
            </a:r>
            <a:r>
              <a:rPr lang="cs-CZ" sz="3200" b="1" dirty="0">
                <a:solidFill>
                  <a:schemeClr val="bg1"/>
                </a:solidFill>
              </a:rPr>
              <a:t>20 nejčastějších PO v ZŠ (2017/18) </a:t>
            </a:r>
          </a:p>
          <a:p>
            <a:pPr marL="0" indent="0" fontAlgn="t">
              <a:buNone/>
            </a:pPr>
            <a:endParaRPr lang="cs-CZ" sz="3200" b="1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xmlns="" id="{C1BA32A3-F424-4DDD-874A-6B8AB160DF23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1412776"/>
            <a:ext cx="9144000" cy="4824536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278424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lash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12360" y="4653136"/>
            <a:ext cx="1331640" cy="2214601"/>
          </a:xfrm>
          <a:prstGeom prst="rect">
            <a:avLst/>
          </a:prstGeom>
        </p:spPr>
      </p:pic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1043608" y="188640"/>
            <a:ext cx="7920880" cy="6669360"/>
          </a:xfrm>
        </p:spPr>
        <p:txBody>
          <a:bodyPr>
            <a:normAutofit/>
          </a:bodyPr>
          <a:lstStyle/>
          <a:p>
            <a:pPr marL="0" indent="0" fontAlgn="t">
              <a:buNone/>
            </a:pPr>
            <a:r>
              <a:rPr lang="cs-CZ" sz="3200" b="1" dirty="0">
                <a:solidFill>
                  <a:srgbClr val="418E96"/>
                </a:solidFill>
              </a:rPr>
              <a:t>              </a:t>
            </a:r>
            <a:r>
              <a:rPr lang="cs-CZ" sz="3200" b="1" dirty="0">
                <a:solidFill>
                  <a:schemeClr val="bg1"/>
                </a:solidFill>
              </a:rPr>
              <a:t>20 nejčastějších PO v ZŠ (2016/17) </a:t>
            </a:r>
          </a:p>
          <a:p>
            <a:pPr marL="0" indent="0" fontAlgn="t">
              <a:buNone/>
            </a:pPr>
            <a:endParaRPr lang="cs-CZ" sz="3200" b="1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xmlns="" id="{0E4B0195-C6F1-4C80-95ED-076E552D1BFE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1484784"/>
            <a:ext cx="9144000" cy="4464496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726612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lash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12360" y="4653136"/>
            <a:ext cx="1331640" cy="2214601"/>
          </a:xfrm>
          <a:prstGeom prst="rect">
            <a:avLst/>
          </a:prstGeom>
        </p:spPr>
      </p:pic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1043608" y="188640"/>
            <a:ext cx="7920880" cy="6669360"/>
          </a:xfrm>
        </p:spPr>
        <p:txBody>
          <a:bodyPr>
            <a:normAutofit/>
          </a:bodyPr>
          <a:lstStyle/>
          <a:p>
            <a:pPr marL="0" indent="0" fontAlgn="t">
              <a:buNone/>
            </a:pPr>
            <a:r>
              <a:rPr lang="cs-CZ" sz="3200" b="1" dirty="0">
                <a:solidFill>
                  <a:srgbClr val="418E96"/>
                </a:solidFill>
              </a:rPr>
              <a:t>             	 </a:t>
            </a:r>
            <a:r>
              <a:rPr lang="cs-CZ" sz="3200" b="1" dirty="0">
                <a:solidFill>
                  <a:schemeClr val="bg1"/>
                </a:solidFill>
              </a:rPr>
              <a:t>Podpůrná opatření - ZŠ</a:t>
            </a:r>
          </a:p>
          <a:p>
            <a:pPr marL="0" indent="0" fontAlgn="t">
              <a:buNone/>
            </a:pPr>
            <a:endParaRPr lang="cs-CZ" sz="3200" b="1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Obdélník 3">
            <a:extLst>
              <a:ext uri="{FF2B5EF4-FFF2-40B4-BE49-F238E27FC236}">
                <a16:creationId xmlns:a16="http://schemas.microsoft.com/office/drawing/2014/main" xmlns="" id="{A90C0C15-814B-4615-895A-31EFABB196B5}"/>
              </a:ext>
            </a:extLst>
          </p:cNvPr>
          <p:cNvSpPr/>
          <p:nvPr/>
        </p:nvSpPr>
        <p:spPr>
          <a:xfrm>
            <a:off x="1115616" y="1772816"/>
            <a:ext cx="8136904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Nejčastějším PO v 1. i 2. roce SV Pedagogická intervence ve škole (1 hodina).</a:t>
            </a:r>
          </a:p>
          <a:p>
            <a:pPr marL="285750" indent="-285750">
              <a:buFontTx/>
              <a:buChar char="-"/>
            </a:pPr>
            <a:r>
              <a:rPr lang="cs-CZ" dirty="0"/>
              <a:t>celkem 13 060 a 9 417 případů</a:t>
            </a:r>
          </a:p>
          <a:p>
            <a:pPr marL="285750" indent="-285750">
              <a:buFontTx/>
              <a:buChar char="-"/>
            </a:pPr>
            <a:r>
              <a:rPr lang="cs-CZ" dirty="0"/>
              <a:t>z toho 6 487 (50 %) a 7 502 (80 %) s požadavkem na finanční prostředky</a:t>
            </a:r>
          </a:p>
          <a:p>
            <a:endParaRPr lang="cs-CZ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2. nejčastějším PO v obou rocích Předmět speciálně pedagogické péče (1 hodina).</a:t>
            </a:r>
          </a:p>
          <a:p>
            <a:pPr marL="285750" indent="-285750">
              <a:buFontTx/>
              <a:buChar char="-"/>
            </a:pPr>
            <a:r>
              <a:rPr lang="cs-CZ" dirty="0"/>
              <a:t>(8 820/3 839 a 4 045/2 896).</a:t>
            </a:r>
          </a:p>
          <a:p>
            <a:endParaRPr lang="cs-CZ" dirty="0"/>
          </a:p>
          <a:p>
            <a:endParaRPr lang="cs-CZ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Ve školním roce 2017/18 začaly školy po intenzivní osvětě ve větší míře ukončovat ty druhy podpůrných opatření s požadavkem na finance, které měly být ve skutečnosti sdíleny mezi více žáky a finance tak požadovány pouze jedenkrát.</a:t>
            </a:r>
          </a:p>
        </p:txBody>
      </p:sp>
    </p:spTree>
    <p:extLst>
      <p:ext uri="{BB962C8B-B14F-4D97-AF65-F5344CB8AC3E}">
        <p14:creationId xmlns:p14="http://schemas.microsoft.com/office/powerpoint/2010/main" val="2635929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lash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47199" y="260648"/>
            <a:ext cx="8128627" cy="783293"/>
          </a:xfrm>
        </p:spPr>
        <p:txBody>
          <a:bodyPr>
            <a:normAutofit/>
          </a:bodyPr>
          <a:lstStyle/>
          <a:p>
            <a:pPr algn="ctr"/>
            <a:r>
              <a:rPr lang="cs-CZ" sz="3000" b="1" dirty="0">
                <a:solidFill>
                  <a:schemeClr val="bg1"/>
                </a:solidFill>
              </a:rPr>
              <a:t>Ekonomický pohled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112520" y="1397000"/>
            <a:ext cx="7886700" cy="4980623"/>
          </a:xfrm>
        </p:spPr>
        <p:txBody>
          <a:bodyPr/>
          <a:lstStyle/>
          <a:p>
            <a:pPr lvl="0"/>
            <a:endParaRPr lang="cs-CZ" dirty="0"/>
          </a:p>
          <a:p>
            <a:pPr lvl="0"/>
            <a:endParaRPr lang="cs-CZ" dirty="0"/>
          </a:p>
          <a:p>
            <a:pPr lvl="0"/>
            <a:endParaRPr lang="cs-CZ" dirty="0"/>
          </a:p>
          <a:p>
            <a:pPr lvl="0"/>
            <a:endParaRPr lang="cs-CZ" dirty="0"/>
          </a:p>
          <a:p>
            <a:pPr lvl="0">
              <a:buFont typeface="Wingdings" panose="05000000000000000000" pitchFamily="2" charset="2"/>
              <a:buChar char="§"/>
            </a:pPr>
            <a:r>
              <a:rPr lang="cs-CZ" sz="1800" dirty="0"/>
              <a:t>zahrnuty výdaje na NFN podpůrných opatření 2. až 5. stupně vykázaných ve výkazech R 44-99, resp. R 43-01</a:t>
            </a:r>
          </a:p>
          <a:p>
            <a:pPr lvl="0">
              <a:buFont typeface="Wingdings" panose="05000000000000000000" pitchFamily="2" charset="2"/>
              <a:buChar char="§"/>
            </a:pPr>
            <a:r>
              <a:rPr lang="cs-CZ" sz="1800" dirty="0"/>
              <a:t>2016 – 2018 - postupné překlopení dosavadních výdajů na „individuální integraci“ do běžných škol a tříd z režimu příplatků na druh a závažnost hendikepu do režimu NFN podpůrných opatření v rámci </a:t>
            </a:r>
            <a:r>
              <a:rPr lang="cs-CZ" sz="1800" dirty="0" err="1"/>
              <a:t>rediagnostiky</a:t>
            </a:r>
            <a:r>
              <a:rPr lang="cs-CZ" sz="1800" dirty="0"/>
              <a:t> + výrazné navýšení rozsahu i finančního zajištění podpory</a:t>
            </a:r>
          </a:p>
          <a:p>
            <a:pPr lvl="0">
              <a:buFont typeface="Wingdings" panose="05000000000000000000" pitchFamily="2" charset="2"/>
              <a:buChar char="§"/>
            </a:pPr>
            <a:r>
              <a:rPr lang="cs-CZ" sz="1800" dirty="0"/>
              <a:t>změna vyhlášky č. 27/2016 Sb. účinná od 1. ledna 2018 (č. 416/2017 Sb.) – úprava NFN asistentů pedagoga a dalších personálních PO (úspora cca 1 mld. Kč pro rok 2018)</a:t>
            </a:r>
          </a:p>
          <a:p>
            <a:pPr lvl="0">
              <a:buFont typeface="Wingdings" panose="05000000000000000000" pitchFamily="2" charset="2"/>
              <a:buChar char="§"/>
            </a:pPr>
            <a:r>
              <a:rPr lang="cs-CZ" sz="1800" dirty="0"/>
              <a:t>zahrnuty i výdaje na podpůrná opatření ve speciálních školách a třídách – k 1. lednu 2019 činí </a:t>
            </a:r>
            <a:r>
              <a:rPr lang="cs-CZ" sz="1800" b="1" dirty="0">
                <a:solidFill>
                  <a:schemeClr val="accent1">
                    <a:lumMod val="75000"/>
                  </a:schemeClr>
                </a:solidFill>
              </a:rPr>
              <a:t>16,85%</a:t>
            </a:r>
            <a:r>
              <a:rPr lang="cs-CZ" sz="1800" dirty="0"/>
              <a:t> celkového objemu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17</a:t>
            </a:fld>
            <a:endParaRPr lang="cs-CZ" dirty="0"/>
          </a:p>
        </p:txBody>
      </p:sp>
      <p:graphicFrame>
        <p:nvGraphicFramePr>
          <p:cNvPr id="5" name="Tabulka 4">
            <a:extLst>
              <a:ext uri="{FF2B5EF4-FFF2-40B4-BE49-F238E27FC236}">
                <a16:creationId xmlns:a16="http://schemas.microsoft.com/office/drawing/2014/main" xmlns="" id="{6DB3B49C-A30F-459F-9F68-280BC67C712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51844494"/>
              </p:ext>
            </p:extLst>
          </p:nvPr>
        </p:nvGraphicFramePr>
        <p:xfrm>
          <a:off x="547198" y="1268760"/>
          <a:ext cx="7886700" cy="15121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71675">
                  <a:extLst>
                    <a:ext uri="{9D8B030D-6E8A-4147-A177-3AD203B41FA5}">
                      <a16:colId xmlns:a16="http://schemas.microsoft.com/office/drawing/2014/main" xmlns="" val="3118898563"/>
                    </a:ext>
                  </a:extLst>
                </a:gridCol>
                <a:gridCol w="1971675">
                  <a:extLst>
                    <a:ext uri="{9D8B030D-6E8A-4147-A177-3AD203B41FA5}">
                      <a16:colId xmlns:a16="http://schemas.microsoft.com/office/drawing/2014/main" xmlns="" val="3008290004"/>
                    </a:ext>
                  </a:extLst>
                </a:gridCol>
                <a:gridCol w="1971675">
                  <a:extLst>
                    <a:ext uri="{9D8B030D-6E8A-4147-A177-3AD203B41FA5}">
                      <a16:colId xmlns:a16="http://schemas.microsoft.com/office/drawing/2014/main" xmlns="" val="1727081237"/>
                    </a:ext>
                  </a:extLst>
                </a:gridCol>
                <a:gridCol w="1971675">
                  <a:extLst>
                    <a:ext uri="{9D8B030D-6E8A-4147-A177-3AD203B41FA5}">
                      <a16:colId xmlns:a16="http://schemas.microsoft.com/office/drawing/2014/main" xmlns="" val="949445313"/>
                    </a:ext>
                  </a:extLst>
                </a:gridCol>
              </a:tblGrid>
              <a:tr h="504056">
                <a:tc>
                  <a:txBody>
                    <a:bodyPr/>
                    <a:lstStyle/>
                    <a:p>
                      <a:r>
                        <a:rPr lang="cs-CZ" dirty="0"/>
                        <a:t>2016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2017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2018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predikce 2019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587687116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r>
                        <a:rPr lang="cs-CZ" b="1" dirty="0"/>
                        <a:t>58 734 347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b="1" dirty="0"/>
                        <a:t>2 304 638 177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b="1" dirty="0">
                          <a:solidFill>
                            <a:srgbClr val="7030A0"/>
                          </a:solidFill>
                        </a:rPr>
                        <a:t>5 423 815 415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b="1" dirty="0"/>
                        <a:t>7 282 636 639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14910909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r>
                        <a:rPr lang="cs-CZ" dirty="0"/>
                        <a:t>září - prosinec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2732231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9534619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xmlns="" id="{0154758C-A88E-473A-A1F3-0739D3B629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87623" y="1556792"/>
            <a:ext cx="7632849" cy="5184576"/>
          </a:xfrm>
        </p:spPr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cs-CZ" sz="2000" b="1" dirty="0">
                <a:solidFill>
                  <a:schemeClr val="accent1">
                    <a:lumMod val="75000"/>
                  </a:schemeClr>
                </a:solidFill>
              </a:rPr>
              <a:t>predikce 2019 </a:t>
            </a:r>
            <a:r>
              <a:rPr lang="cs-CZ" sz="2000" dirty="0"/>
              <a:t>– zvýšení platů pedagogických pracovníků od 1. ledna 2019 + navýšení objemu finančních prostředků státního rozpočtu pro speciální školství (800 mil. Kč + 100 mil. Kč) </a:t>
            </a:r>
          </a:p>
          <a:p>
            <a:pPr>
              <a:buFont typeface="Wingdings" panose="05000000000000000000" pitchFamily="2" charset="2"/>
              <a:buChar char="§"/>
            </a:pPr>
            <a:endParaRPr lang="cs-CZ" b="1" dirty="0">
              <a:solidFill>
                <a:schemeClr val="accent1">
                  <a:lumMod val="75000"/>
                </a:schemeClr>
              </a:solidFill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cs-CZ" b="1" dirty="0">
                <a:solidFill>
                  <a:schemeClr val="accent1">
                    <a:lumMod val="75000"/>
                  </a:schemeClr>
                </a:solidFill>
              </a:rPr>
              <a:t>speciální školy a třídy </a:t>
            </a:r>
            <a:r>
              <a:rPr lang="cs-CZ" dirty="0"/>
              <a:t>– nesystémový způsob financování umožněný stávajícím systémem financování </a:t>
            </a:r>
            <a:r>
              <a:rPr lang="cs-CZ" dirty="0" err="1"/>
              <a:t>RgŠ</a:t>
            </a:r>
            <a:r>
              <a:rPr lang="cs-CZ" dirty="0"/>
              <a:t> – kombinace normativního financování + NFN podpůrných opatření (v každém kraji jiný přístup)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b="1" dirty="0">
                <a:solidFill>
                  <a:schemeClr val="accent1">
                    <a:lumMod val="75000"/>
                  </a:schemeClr>
                </a:solidFill>
              </a:rPr>
              <a:t>1 227 465 902 Kč </a:t>
            </a:r>
            <a:r>
              <a:rPr lang="cs-CZ" dirty="0"/>
              <a:t>– výdaje na NFN podpůrných opatření personálního charakteru ve speciálních školách a třídách k 1. lednu 2019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dirty="0"/>
              <a:t>návrh systémové změny </a:t>
            </a:r>
            <a:r>
              <a:rPr lang="cs-CZ" b="1" dirty="0">
                <a:solidFill>
                  <a:schemeClr val="accent1">
                    <a:lumMod val="75000"/>
                  </a:schemeClr>
                </a:solidFill>
              </a:rPr>
              <a:t>od 1. ledna 2020</a:t>
            </a:r>
          </a:p>
          <a:p>
            <a:pPr lvl="4">
              <a:buFont typeface="Wingdings" panose="05000000000000000000" pitchFamily="2" charset="2"/>
              <a:buChar char="§"/>
            </a:pPr>
            <a:r>
              <a:rPr lang="cs-CZ" dirty="0"/>
              <a:t>personální stabilizace a standardizace speciálních škol a tříd</a:t>
            </a:r>
          </a:p>
          <a:p>
            <a:pPr lvl="4">
              <a:buFont typeface="Wingdings" panose="05000000000000000000" pitchFamily="2" charset="2"/>
              <a:buChar char="§"/>
            </a:pPr>
            <a:r>
              <a:rPr lang="cs-CZ" dirty="0"/>
              <a:t>snížení zátěže školských poradenských zařízení</a:t>
            </a:r>
          </a:p>
          <a:p>
            <a:pPr lvl="4">
              <a:buFont typeface="Wingdings" panose="05000000000000000000" pitchFamily="2" charset="2"/>
              <a:buChar char="§"/>
            </a:pPr>
            <a:r>
              <a:rPr lang="cs-CZ" dirty="0"/>
              <a:t>převedení daného objemu finančních prostředků do standardního financování </a:t>
            </a:r>
            <a:r>
              <a:rPr lang="cs-CZ" dirty="0" err="1"/>
              <a:t>RgŠ</a:t>
            </a:r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xmlns="" id="{B3AC1176-74FA-4CC0-97DD-8C7B25D7AE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18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7037908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47199" y="395223"/>
            <a:ext cx="8128627" cy="577598"/>
          </a:xfrm>
        </p:spPr>
        <p:txBody>
          <a:bodyPr>
            <a:normAutofit/>
          </a:bodyPr>
          <a:lstStyle/>
          <a:p>
            <a:pPr algn="ctr"/>
            <a:r>
              <a:rPr lang="cs-CZ" sz="2800" b="1" dirty="0"/>
              <a:t>Legislativní pohled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331639" y="1483360"/>
            <a:ext cx="7102259" cy="4693603"/>
          </a:xfrm>
        </p:spPr>
        <p:txBody>
          <a:bodyPr/>
          <a:lstStyle/>
          <a:p>
            <a:pPr lvl="0"/>
            <a:r>
              <a:rPr lang="cs-CZ" dirty="0"/>
              <a:t>Novela školského zákona č. 82/2015 Sb., účinná od 1. 9. 2016</a:t>
            </a:r>
          </a:p>
          <a:p>
            <a:pPr lvl="0"/>
            <a:r>
              <a:rPr lang="cs-CZ" dirty="0"/>
              <a:t>Vyhláška č. 27/2016 Sb., účinná od 1. 9. 2016</a:t>
            </a:r>
          </a:p>
          <a:p>
            <a:pPr lvl="0"/>
            <a:r>
              <a:rPr lang="cs-CZ" dirty="0"/>
              <a:t>Novely vyhlášky </a:t>
            </a:r>
          </a:p>
          <a:p>
            <a:pPr lvl="0"/>
            <a:endParaRPr lang="cs-CZ" dirty="0"/>
          </a:p>
          <a:p>
            <a:pPr marL="738900" lvl="2" indent="-34290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cs-CZ" dirty="0"/>
              <a:t>č. 270/2017 Sb., účinná od 1. 9. 2017 (část 1. 12. 2017 a 1. 9. 2018)</a:t>
            </a:r>
          </a:p>
          <a:p>
            <a:pPr marL="738900" lvl="2" indent="-34290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cs-CZ" dirty="0"/>
              <a:t>č. 416/2017 Sb., účinná od 1. 1. 2018</a:t>
            </a:r>
          </a:p>
          <a:p>
            <a:pPr marL="738900" lvl="2" indent="-34290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cs-CZ" dirty="0"/>
              <a:t>č. 244/2018 Sb., účinná od 1. 11. 2018 (přijímací řízení)</a:t>
            </a:r>
          </a:p>
          <a:p>
            <a:pPr marL="738900" lvl="2" indent="-34290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cs-CZ" dirty="0"/>
              <a:t>připravovaná novela vyhlášky aktuálně projednávána LRV s navrhovanou účinností od 1. 10. 2019</a:t>
            </a:r>
          </a:p>
          <a:p>
            <a:pPr>
              <a:lnSpc>
                <a:spcPct val="150000"/>
              </a:lnSpc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19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616569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12360" y="4653136"/>
            <a:ext cx="1331640" cy="2214601"/>
          </a:xfrm>
          <a:prstGeom prst="rect">
            <a:avLst/>
          </a:prstGeom>
        </p:spPr>
      </p:pic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1115616" y="332656"/>
            <a:ext cx="7920880" cy="6480720"/>
          </a:xfrm>
        </p:spPr>
        <p:txBody>
          <a:bodyPr>
            <a:normAutofit/>
          </a:bodyPr>
          <a:lstStyle/>
          <a:p>
            <a:pPr marL="0" indent="0" fontAlgn="t">
              <a:buNone/>
            </a:pPr>
            <a:r>
              <a:rPr lang="cs-CZ" sz="2400" b="1" dirty="0">
                <a:solidFill>
                  <a:srgbClr val="418E96"/>
                </a:solidFill>
              </a:rPr>
              <a:t>	            </a:t>
            </a:r>
            <a:r>
              <a:rPr lang="cs-CZ" sz="3200" b="1" dirty="0">
                <a:solidFill>
                  <a:schemeClr val="bg1"/>
                </a:solidFill>
              </a:rPr>
              <a:t>Předškolní vzdělávání</a:t>
            </a:r>
          </a:p>
          <a:p>
            <a:pPr marL="0" indent="0" fontAlgn="t">
              <a:buNone/>
            </a:pPr>
            <a:endParaRPr lang="cs-CZ" sz="3200" b="1" dirty="0">
              <a:solidFill>
                <a:schemeClr val="bg1"/>
              </a:solidFill>
            </a:endParaRPr>
          </a:p>
          <a:p>
            <a:r>
              <a:rPr lang="cs-CZ" dirty="0"/>
              <a:t>Ve školním roce 2018/19 celkem 5 287 MŠ</a:t>
            </a:r>
          </a:p>
          <a:p>
            <a:pPr marL="0" indent="0">
              <a:buNone/>
            </a:pPr>
            <a:r>
              <a:rPr lang="cs-CZ" dirty="0"/>
              <a:t>	(5 175 běžných, 112 speciálních)</a:t>
            </a:r>
          </a:p>
          <a:p>
            <a:r>
              <a:rPr lang="cs-CZ" dirty="0">
                <a:solidFill>
                  <a:schemeClr val="accent2">
                    <a:lumMod val="75000"/>
                  </a:schemeClr>
                </a:solidFill>
              </a:rPr>
              <a:t>Oproti 2017/18 zvýšení počtu o 18 MŠ, počet speciálních o 2 MŠ</a:t>
            </a:r>
          </a:p>
          <a:p>
            <a:r>
              <a:rPr lang="cs-CZ" dirty="0"/>
              <a:t>Počet dětí v MŠ meziročně vzrostl na 363 776</a:t>
            </a:r>
          </a:p>
          <a:p>
            <a:pPr marL="0" indent="0">
              <a:buNone/>
            </a:pPr>
            <a:r>
              <a:rPr lang="cs-CZ" dirty="0"/>
              <a:t>	(362 653 - 2016/17, 362 756 - 2017/18)</a:t>
            </a:r>
          </a:p>
          <a:p>
            <a:r>
              <a:rPr lang="cs-CZ" dirty="0">
                <a:solidFill>
                  <a:schemeClr val="accent2">
                    <a:lumMod val="75000"/>
                  </a:schemeClr>
                </a:solidFill>
              </a:rPr>
              <a:t>Nárůst hlavně v běžných MŠ (meziročně o 1 006 dětí),                              ve speciálních MŠ nepatrný nárůst (o 14 dětí)</a:t>
            </a:r>
          </a:p>
          <a:p>
            <a:r>
              <a:rPr lang="cs-CZ" dirty="0"/>
              <a:t>Podíl dětí ve speciálních MŠ téměř neměnný                                          (</a:t>
            </a:r>
            <a:r>
              <a:rPr lang="cs-CZ" dirty="0">
                <a:solidFill>
                  <a:schemeClr val="accent2">
                    <a:lumMod val="75000"/>
                  </a:schemeClr>
                </a:solidFill>
              </a:rPr>
              <a:t>0,78 %  2018/19, </a:t>
            </a:r>
            <a:r>
              <a:rPr lang="cs-CZ" dirty="0"/>
              <a:t>0,77 %  2017/18, </a:t>
            </a:r>
            <a:r>
              <a:rPr lang="cs-CZ" dirty="0">
                <a:solidFill>
                  <a:schemeClr val="accent2">
                    <a:lumMod val="75000"/>
                  </a:schemeClr>
                </a:solidFill>
              </a:rPr>
              <a:t>0,79 % 2016/17</a:t>
            </a:r>
            <a:r>
              <a:rPr lang="cs-CZ" dirty="0"/>
              <a:t>)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>
                <a:solidFill>
                  <a:schemeClr val="accent2">
                    <a:lumMod val="75000"/>
                  </a:schemeClr>
                </a:solidFill>
              </a:rPr>
              <a:t>Trend nárůstu počtu dětí se SVP v běžných MŠ je dlouhodobý.</a:t>
            </a:r>
          </a:p>
          <a:p>
            <a:pPr marL="0" indent="0">
              <a:buNone/>
            </a:pPr>
            <a:r>
              <a:rPr lang="cs-CZ" dirty="0">
                <a:solidFill>
                  <a:schemeClr val="accent2">
                    <a:lumMod val="75000"/>
                  </a:schemeClr>
                </a:solidFill>
              </a:rPr>
              <a:t>    (mezi 2016/17 a 2017/18 o 382 dětí, mezi 2017/18 a 2018/19 o 423 dětí)</a:t>
            </a:r>
          </a:p>
          <a:p>
            <a:r>
              <a:rPr lang="cs-CZ" dirty="0"/>
              <a:t>Celkem 8 408 dětí se SVP v běžných MŠ.</a:t>
            </a:r>
          </a:p>
        </p:txBody>
      </p:sp>
    </p:spTree>
    <p:extLst>
      <p:ext uri="{BB962C8B-B14F-4D97-AF65-F5344CB8AC3E}">
        <p14:creationId xmlns:p14="http://schemas.microsoft.com/office/powerpoint/2010/main" val="2372325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lash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AE845F78-839E-4BF4-ACF7-0099743127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 </a:t>
            </a:r>
          </a:p>
        </p:txBody>
      </p:sp>
      <p:sp>
        <p:nvSpPr>
          <p:cNvPr id="5" name="Zástupný symbol pro obsah 4">
            <a:extLst>
              <a:ext uri="{FF2B5EF4-FFF2-40B4-BE49-F238E27FC236}">
                <a16:creationId xmlns:a16="http://schemas.microsoft.com/office/drawing/2014/main" xmlns="" id="{CFD25ADC-885F-43B2-80B2-AD4796AF09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3567" y="1340768"/>
            <a:ext cx="7750331" cy="5184576"/>
          </a:xfrm>
        </p:spPr>
        <p:txBody>
          <a:bodyPr/>
          <a:lstStyle/>
          <a:p>
            <a:pPr marL="0" indent="0">
              <a:buNone/>
            </a:pPr>
            <a:r>
              <a:rPr lang="cs-CZ" sz="3000" b="1" dirty="0"/>
              <a:t>        Novela účinná od 1. 9. 2017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sz="2000" dirty="0"/>
              <a:t>§10: vymezuje práci s Plánem pedagogické podpory ve školách; </a:t>
            </a:r>
          </a:p>
          <a:p>
            <a:r>
              <a:rPr lang="cs-CZ" sz="2000" dirty="0"/>
              <a:t>§13: umožňuje, aby zpráva z vyšetření a Doporučení pro vzdělávání byla zákonným zástupcům zaslána poštou;</a:t>
            </a:r>
          </a:p>
          <a:p>
            <a:r>
              <a:rPr lang="cs-CZ" sz="2000" dirty="0"/>
              <a:t>na dobu 1 roku vrátila lhůta 4 měsíců pro poskytnutí školské poradenské služby;</a:t>
            </a:r>
          </a:p>
          <a:p>
            <a:r>
              <a:rPr lang="cs-CZ" sz="2000" dirty="0"/>
              <a:t>další úpravy se vztahovaly k vydávání Doporučení pro žáky s lehkým mentálním postižením, které mají zpřesnit postup kontroly a vyhodnocování zařazení žáka do vzdělávání ve škole;</a:t>
            </a:r>
          </a:p>
          <a:p>
            <a:r>
              <a:rPr lang="cs-CZ" sz="2000" dirty="0"/>
              <a:t>došlo ke změně velikosti skupiny, ve které může být poskytováno podpůrné opatření v podobě pedagogické intervence (ze 4 žáků na 6);</a:t>
            </a:r>
          </a:p>
          <a:p>
            <a:r>
              <a:rPr lang="cs-CZ" sz="2000" dirty="0"/>
              <a:t>došlo i k úpravě formulářů tak, aby lépe vyhovovaly zaběhnuté praxi;</a:t>
            </a:r>
          </a:p>
          <a:p>
            <a:r>
              <a:rPr lang="cs-CZ" sz="2000" dirty="0"/>
              <a:t>změny uvedené v přílohách pak nabyly společně účinnosti až 1. prosince 2017. </a:t>
            </a:r>
          </a:p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xmlns="" id="{B3AC1176-74FA-4CC0-97DD-8C7B25D7AE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20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3690317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>
            <a:extLst>
              <a:ext uri="{FF2B5EF4-FFF2-40B4-BE49-F238E27FC236}">
                <a16:creationId xmlns:a16="http://schemas.microsoft.com/office/drawing/2014/main" xmlns="" id="{FBD180AE-DE75-45FB-8DC9-CEC53BFA89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xmlns="" id="{8E12D63B-0772-41D3-BC67-63FEFD5746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5615" y="1484784"/>
            <a:ext cx="7318283" cy="4692179"/>
          </a:xfrm>
        </p:spPr>
        <p:txBody>
          <a:bodyPr/>
          <a:lstStyle/>
          <a:p>
            <a:pPr marL="0" indent="0">
              <a:buNone/>
            </a:pPr>
            <a:r>
              <a:rPr lang="cs-CZ" sz="3200" b="1" dirty="0"/>
              <a:t>Novela účinná od 1. 1. 2018</a:t>
            </a:r>
          </a:p>
          <a:p>
            <a:endParaRPr lang="cs-CZ" dirty="0"/>
          </a:p>
          <a:p>
            <a:endParaRPr lang="cs-CZ" dirty="0"/>
          </a:p>
          <a:p>
            <a:r>
              <a:rPr lang="cs-CZ" dirty="0"/>
              <a:t>rozdělení asistenta pedagoga na dvojí typ podpory: 1. vykonávající složitější vzdělávací asistenci, 2. zaměřující se na pomocnou a obslužnou činnost</a:t>
            </a:r>
          </a:p>
          <a:p>
            <a:r>
              <a:rPr lang="cs-CZ" dirty="0"/>
              <a:t>zohlednění nepřímé pedagogické činnosti AP v normované finanční náročnosti</a:t>
            </a:r>
          </a:p>
          <a:p>
            <a:r>
              <a:rPr lang="cs-CZ" dirty="0"/>
              <a:t>úprava normované finanční náročnosti asistentů (podle reálných výdajů vyplývajících ze sesbíraných údajů)</a:t>
            </a:r>
          </a:p>
          <a:p>
            <a:r>
              <a:rPr lang="cs-CZ" dirty="0"/>
              <a:t>rozšíření rozvrstvení úvazků asistentů pedagoga, které doporučuje ŠPZ </a:t>
            </a:r>
          </a:p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xmlns="" id="{30EEF935-C216-4454-AFF5-7773CA2764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21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9205850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F842BD90-DB3F-49CC-88CC-405209B834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7199" y="681037"/>
            <a:ext cx="8128627" cy="528003"/>
          </a:xfrm>
        </p:spPr>
        <p:txBody>
          <a:bodyPr/>
          <a:lstStyle/>
          <a:p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xmlns="" id="{0D6CFB96-FD0D-4A75-BAA5-87B71DEB63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9632" y="188640"/>
            <a:ext cx="7416193" cy="6141040"/>
          </a:xfrm>
        </p:spPr>
        <p:txBody>
          <a:bodyPr/>
          <a:lstStyle/>
          <a:p>
            <a:pPr marL="0" indent="0">
              <a:buNone/>
            </a:pPr>
            <a:r>
              <a:rPr lang="cs-CZ" sz="2800" b="1" dirty="0"/>
              <a:t>                    Aktuálně navrhovaná novela účinná 			od 1. 10. 2019</a:t>
            </a:r>
          </a:p>
          <a:p>
            <a:r>
              <a:rPr lang="cs-CZ" dirty="0"/>
              <a:t>IVP není zpravidla třeba doporučovat, pokud informace o vzdělávání žáka v doporučení;</a:t>
            </a:r>
          </a:p>
          <a:p>
            <a:r>
              <a:rPr lang="cs-CZ" dirty="0"/>
              <a:t>úprava poskytování podpůrných opatření prvního stupně školou – fakultativní plán pedagogické podpory</a:t>
            </a:r>
          </a:p>
          <a:p>
            <a:r>
              <a:rPr lang="cs-CZ" dirty="0"/>
              <a:t>Výsledky vyšetření, na jejichž základě se vyhodnocuje doporučení, nesmí být starší 6 měsíců (prodlouženo z dosavadních 3)</a:t>
            </a:r>
          </a:p>
          <a:p>
            <a:r>
              <a:rPr lang="cs-CZ" dirty="0"/>
              <a:t>Platnost doporučení nepřesáhne 2 roky, v odůvodněných případech 4 roky (pro LMP první doporučení 1 rok, dále pak nejvýše 2 roky) a prodloužení i dalších lhůt</a:t>
            </a:r>
          </a:p>
          <a:p>
            <a:r>
              <a:rPr lang="cs-CZ" dirty="0"/>
              <a:t>Pouze 1 doporučení na 1 období (pokud nedošlo ke změně poměrů)</a:t>
            </a:r>
          </a:p>
          <a:p>
            <a:r>
              <a:rPr lang="cs-CZ" dirty="0"/>
              <a:t>Ve třídě vykonávají přímou pedagogickou činnost souběžně nejvýše 3 pedagogičtí pracovníci, z toho nejvýše 1 asistent pedagoga (výjimka pro školy podle § 16 odst. 9 a spádové školy)</a:t>
            </a:r>
          </a:p>
          <a:p>
            <a:r>
              <a:rPr lang="cs-CZ" dirty="0"/>
              <a:t>Zrušení povinnosti </a:t>
            </a:r>
            <a:r>
              <a:rPr lang="cs-CZ" dirty="0" err="1"/>
              <a:t>jednodruhovosti</a:t>
            </a:r>
            <a:r>
              <a:rPr lang="cs-CZ" dirty="0"/>
              <a:t> škol (kromě mentálního postižení)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xmlns="" id="{8F1AB8D6-DEE7-4156-A935-4B6D15ED2C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22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685681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12360" y="4653136"/>
            <a:ext cx="1331640" cy="2214601"/>
          </a:xfrm>
          <a:prstGeom prst="rect">
            <a:avLst/>
          </a:prstGeom>
        </p:spPr>
      </p:pic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1043608" y="332656"/>
            <a:ext cx="7920880" cy="6480720"/>
          </a:xfrm>
        </p:spPr>
        <p:txBody>
          <a:bodyPr>
            <a:normAutofit fontScale="92500"/>
          </a:bodyPr>
          <a:lstStyle/>
          <a:p>
            <a:pPr marL="0" indent="0" fontAlgn="t">
              <a:buNone/>
            </a:pPr>
            <a:r>
              <a:rPr lang="cs-CZ" sz="2400" b="1" dirty="0">
                <a:solidFill>
                  <a:srgbClr val="418E96"/>
                </a:solidFill>
              </a:rPr>
              <a:t>	              </a:t>
            </a:r>
            <a:r>
              <a:rPr lang="cs-CZ" sz="3200" b="1" dirty="0">
                <a:solidFill>
                  <a:schemeClr val="bg1"/>
                </a:solidFill>
              </a:rPr>
              <a:t>Předškolní vzdělávání</a:t>
            </a:r>
          </a:p>
          <a:p>
            <a:pPr marL="0" indent="0" fontAlgn="t">
              <a:buNone/>
            </a:pPr>
            <a:endParaRPr lang="cs-CZ" sz="3200" b="1" dirty="0">
              <a:solidFill>
                <a:schemeClr val="bg1"/>
              </a:solidFill>
            </a:endParaRPr>
          </a:p>
          <a:p>
            <a:r>
              <a:rPr lang="cs-CZ" dirty="0"/>
              <a:t>Celkový počet dětí se Z16/9 ve školním roce 2018/19 je 11 245                     (o 457 více než v roce 2017/18, o 759 více než v roce 2016/17).</a:t>
            </a:r>
          </a:p>
          <a:p>
            <a:r>
              <a:rPr lang="cs-CZ" dirty="0">
                <a:solidFill>
                  <a:schemeClr val="accent2">
                    <a:lumMod val="75000"/>
                  </a:schemeClr>
                </a:solidFill>
              </a:rPr>
              <a:t>Pokračoval dlouhodobý trend klesajícího podílu dětí se Z16/9 ve speciálních třídách MŠ. Od 2015/16 pokles z 74 % na 61 %. </a:t>
            </a:r>
          </a:p>
          <a:p>
            <a:r>
              <a:rPr lang="cs-CZ" dirty="0"/>
              <a:t>Podíly dětí v ryze speciálních MŠ od roku 2015/16  z 30 % na 25 %.</a:t>
            </a:r>
          </a:p>
          <a:p>
            <a:endParaRPr lang="cs-CZ" dirty="0"/>
          </a:p>
          <a:p>
            <a:r>
              <a:rPr lang="cs-CZ" dirty="0">
                <a:solidFill>
                  <a:schemeClr val="accent2">
                    <a:lumMod val="75000"/>
                  </a:schemeClr>
                </a:solidFill>
              </a:rPr>
              <a:t>Podíl dětí se Z16/9 v běžných třídách MŠ mezi roky 2015/16 a 2018/19 rostl - z 26 % na 39 %.</a:t>
            </a:r>
          </a:p>
          <a:p>
            <a:r>
              <a:rPr lang="cs-CZ" dirty="0"/>
              <a:t>V roce 2018/19 počet dětí se Z16/9 v běžných třídách převýšil počet těchto dětí ve speciálních třídách běžných MŠ (4 367 vs. 4 041).</a:t>
            </a:r>
          </a:p>
          <a:p>
            <a:r>
              <a:rPr lang="cs-CZ" dirty="0">
                <a:solidFill>
                  <a:schemeClr val="accent2">
                    <a:lumMod val="75000"/>
                  </a:schemeClr>
                </a:solidFill>
              </a:rPr>
              <a:t>Dlouhodobě postupný nárůst počtů dětí téměř u všech Z16/9 s výjimkou zrakového postižení a souběžného postižení více vadami (například PAS).</a:t>
            </a:r>
          </a:p>
          <a:p>
            <a:r>
              <a:rPr lang="cs-CZ" dirty="0"/>
              <a:t>Nejvyšší nárůst u vývojových poruch a vad řeči.</a:t>
            </a:r>
          </a:p>
          <a:p>
            <a:r>
              <a:rPr lang="cs-CZ" dirty="0"/>
              <a:t>Meziročně se zvýšily počty dětí s mentálním postižením:</a:t>
            </a:r>
          </a:p>
          <a:p>
            <a:pPr lvl="1"/>
            <a:r>
              <a:rPr lang="cs-CZ" dirty="0"/>
              <a:t>u lehkého meziročně o 8,3 % (z 348 na 377 dětí)</a:t>
            </a:r>
          </a:p>
          <a:p>
            <a:pPr lvl="1"/>
            <a:r>
              <a:rPr lang="cs-CZ" dirty="0"/>
              <a:t>u středně těžkého o 19,7 % (z 233 na 279 dětí)</a:t>
            </a:r>
          </a:p>
          <a:p>
            <a:pPr lvl="1"/>
            <a:r>
              <a:rPr lang="cs-CZ" dirty="0"/>
              <a:t>u těžkého a hlubokého o 32,7 % (ze 49 na 65 dětí)</a:t>
            </a:r>
          </a:p>
        </p:txBody>
      </p:sp>
    </p:spTree>
    <p:extLst>
      <p:ext uri="{BB962C8B-B14F-4D97-AF65-F5344CB8AC3E}">
        <p14:creationId xmlns:p14="http://schemas.microsoft.com/office/powerpoint/2010/main" val="2676817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lash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12360" y="4653136"/>
            <a:ext cx="1331640" cy="2214601"/>
          </a:xfrm>
          <a:prstGeom prst="rect">
            <a:avLst/>
          </a:prstGeom>
        </p:spPr>
      </p:pic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1043608" y="260648"/>
            <a:ext cx="7920880" cy="6597352"/>
          </a:xfrm>
        </p:spPr>
        <p:txBody>
          <a:bodyPr>
            <a:normAutofit/>
          </a:bodyPr>
          <a:lstStyle/>
          <a:p>
            <a:pPr marL="0" indent="0" fontAlgn="t">
              <a:buNone/>
            </a:pPr>
            <a:r>
              <a:rPr lang="cs-CZ" sz="3200" b="1" dirty="0">
                <a:solidFill>
                  <a:srgbClr val="418E96"/>
                </a:solidFill>
              </a:rPr>
              <a:t>	</a:t>
            </a:r>
            <a:r>
              <a:rPr lang="cs-CZ" sz="3200" b="1" dirty="0">
                <a:solidFill>
                  <a:schemeClr val="bg1"/>
                </a:solidFill>
              </a:rPr>
              <a:t>      Počet a podíl dětí se Z16/9 v MŠ </a:t>
            </a:r>
          </a:p>
          <a:p>
            <a:pPr marL="0" indent="0" fontAlgn="t">
              <a:buNone/>
            </a:pPr>
            <a:endParaRPr lang="cs-CZ" sz="3200" b="1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xmlns="" id="{B4255EDF-0A6A-4513-B936-8418036840E6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1664026"/>
            <a:ext cx="9144000" cy="288032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715008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lash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12360" y="4653136"/>
            <a:ext cx="1331640" cy="2214601"/>
          </a:xfrm>
          <a:prstGeom prst="rect">
            <a:avLst/>
          </a:prstGeom>
        </p:spPr>
      </p:pic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1043608" y="260648"/>
            <a:ext cx="7920880" cy="6597352"/>
          </a:xfrm>
        </p:spPr>
        <p:txBody>
          <a:bodyPr>
            <a:normAutofit/>
          </a:bodyPr>
          <a:lstStyle/>
          <a:p>
            <a:pPr marL="0" indent="0" fontAlgn="t">
              <a:buNone/>
            </a:pPr>
            <a:r>
              <a:rPr lang="cs-CZ" sz="3200" b="1" dirty="0">
                <a:solidFill>
                  <a:srgbClr val="418E96"/>
                </a:solidFill>
              </a:rPr>
              <a:t>	</a:t>
            </a:r>
            <a:r>
              <a:rPr lang="cs-CZ" sz="3200" b="1" dirty="0">
                <a:solidFill>
                  <a:schemeClr val="bg1"/>
                </a:solidFill>
              </a:rPr>
              <a:t>  20 nejčastějších PO v MŠ (2017/18)</a:t>
            </a:r>
          </a:p>
          <a:p>
            <a:pPr marL="0" indent="0" fontAlgn="t">
              <a:buNone/>
            </a:pPr>
            <a:endParaRPr lang="cs-CZ" sz="3200" b="1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xmlns="" id="{FEF70F7F-AD57-4271-9EF1-F7DFC6B21081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-15078" y="1556792"/>
            <a:ext cx="9144000" cy="432048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049782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lash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12360" y="4653136"/>
            <a:ext cx="1331640" cy="2214601"/>
          </a:xfrm>
          <a:prstGeom prst="rect">
            <a:avLst/>
          </a:prstGeom>
        </p:spPr>
      </p:pic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1043608" y="260648"/>
            <a:ext cx="7920880" cy="6597352"/>
          </a:xfrm>
        </p:spPr>
        <p:txBody>
          <a:bodyPr>
            <a:normAutofit/>
          </a:bodyPr>
          <a:lstStyle/>
          <a:p>
            <a:pPr marL="0" indent="0" fontAlgn="t">
              <a:buNone/>
            </a:pPr>
            <a:r>
              <a:rPr lang="cs-CZ" sz="3200" b="1" dirty="0">
                <a:solidFill>
                  <a:srgbClr val="418E96"/>
                </a:solidFill>
              </a:rPr>
              <a:t>	</a:t>
            </a:r>
            <a:r>
              <a:rPr lang="cs-CZ" sz="3200" b="1" dirty="0">
                <a:solidFill>
                  <a:schemeClr val="bg1"/>
                </a:solidFill>
              </a:rPr>
              <a:t>  20 nejčastějších PO v MŠ (2016/17)</a:t>
            </a:r>
          </a:p>
          <a:p>
            <a:pPr marL="0" indent="0" fontAlgn="t">
              <a:buNone/>
            </a:pPr>
            <a:endParaRPr lang="cs-CZ" sz="3200" b="1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xmlns="" id="{75329057-8FCE-4020-B5B4-5AF828A55AE0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1556792"/>
            <a:ext cx="9144000" cy="4392488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721639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lash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12360" y="4653136"/>
            <a:ext cx="1331640" cy="2214601"/>
          </a:xfrm>
          <a:prstGeom prst="rect">
            <a:avLst/>
          </a:prstGeom>
        </p:spPr>
      </p:pic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1043608" y="332656"/>
            <a:ext cx="7920880" cy="6480720"/>
          </a:xfrm>
        </p:spPr>
        <p:txBody>
          <a:bodyPr>
            <a:normAutofit/>
          </a:bodyPr>
          <a:lstStyle/>
          <a:p>
            <a:pPr marL="0" indent="0" fontAlgn="t">
              <a:buNone/>
            </a:pPr>
            <a:r>
              <a:rPr lang="cs-CZ" sz="2400" b="1" dirty="0">
                <a:solidFill>
                  <a:srgbClr val="418E96"/>
                </a:solidFill>
              </a:rPr>
              <a:t>	              </a:t>
            </a:r>
            <a:r>
              <a:rPr lang="cs-CZ" sz="3200" b="1" dirty="0">
                <a:solidFill>
                  <a:schemeClr val="bg1"/>
                </a:solidFill>
              </a:rPr>
              <a:t>Základní vzdělávání</a:t>
            </a:r>
          </a:p>
          <a:p>
            <a:pPr marL="0" indent="0" fontAlgn="t">
              <a:buNone/>
            </a:pPr>
            <a:endParaRPr lang="cs-CZ" sz="3200" b="1" dirty="0">
              <a:solidFill>
                <a:schemeClr val="bg1"/>
              </a:solidFill>
            </a:endParaRPr>
          </a:p>
          <a:p>
            <a:r>
              <a:rPr lang="cs-CZ" dirty="0">
                <a:solidFill>
                  <a:schemeClr val="accent2">
                    <a:lumMod val="75000"/>
                  </a:schemeClr>
                </a:solidFill>
              </a:rPr>
              <a:t>Ve školním roce 2018/19 celkem 4 172 ZŠ (o 17 více než loni).</a:t>
            </a:r>
          </a:p>
          <a:p>
            <a:r>
              <a:rPr lang="cs-CZ" dirty="0"/>
              <a:t>Z celkového počtu ZŠ  3 843 běžných, 329 ryze speciálních.</a:t>
            </a:r>
          </a:p>
          <a:p>
            <a:r>
              <a:rPr lang="cs-CZ" dirty="0">
                <a:solidFill>
                  <a:schemeClr val="accent2">
                    <a:lumMod val="75000"/>
                  </a:schemeClr>
                </a:solidFill>
              </a:rPr>
              <a:t>V roce 2017/18 oproti roku 2016/17 pokles o 17 speciálních ZŠ                (5 ukončilo činnost, ostatní sloučeny s jinou školou nebo zřídily nově i běžné třídy).</a:t>
            </a:r>
          </a:p>
          <a:p>
            <a:r>
              <a:rPr lang="cs-CZ" dirty="0"/>
              <a:t>Pokles počtu ryze speciálních ZŠ zaznamenán již mezi 2015/16 a 2016/17 - o 39, dominantně důsledek toho, že od 1. 9. 2016 přestaly být školy při ZÚOV považovány za speciální.)</a:t>
            </a:r>
          </a:p>
          <a:p>
            <a:endParaRPr lang="cs-CZ" dirty="0"/>
          </a:p>
          <a:p>
            <a:r>
              <a:rPr lang="cs-CZ" dirty="0"/>
              <a:t>I v roce 2018/19 pokračuje dlouhodobý trend nárůstu počtu tříd v ZŠ vyvolaný hlavně vstupem populačně silných ročníků do ZV.</a:t>
            </a:r>
          </a:p>
          <a:p>
            <a:r>
              <a:rPr lang="cs-CZ" dirty="0">
                <a:solidFill>
                  <a:schemeClr val="accent2">
                    <a:lumMod val="75000"/>
                  </a:schemeClr>
                </a:solidFill>
              </a:rPr>
              <a:t>Mezi roky 2016/17 a 2018/19 vzrostl počet tříd ZŠ z 45 116 na 46 774 (tj. o 3,7 %).</a:t>
            </a:r>
          </a:p>
          <a:p>
            <a:r>
              <a:rPr lang="cs-CZ" dirty="0">
                <a:solidFill>
                  <a:schemeClr val="accent2">
                    <a:lumMod val="75000"/>
                  </a:schemeClr>
                </a:solidFill>
              </a:rPr>
              <a:t>Ve speciálních ZŠ mezi roky 2016/17 a 2017/18 počet tříd klesl o 80.</a:t>
            </a:r>
          </a:p>
        </p:txBody>
      </p:sp>
    </p:spTree>
    <p:extLst>
      <p:ext uri="{BB962C8B-B14F-4D97-AF65-F5344CB8AC3E}">
        <p14:creationId xmlns:p14="http://schemas.microsoft.com/office/powerpoint/2010/main" val="2751554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lash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12360" y="4653136"/>
            <a:ext cx="1331640" cy="2214601"/>
          </a:xfrm>
          <a:prstGeom prst="rect">
            <a:avLst/>
          </a:prstGeom>
        </p:spPr>
      </p:pic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1043608" y="332656"/>
            <a:ext cx="7920880" cy="6480720"/>
          </a:xfrm>
        </p:spPr>
        <p:txBody>
          <a:bodyPr>
            <a:normAutofit/>
          </a:bodyPr>
          <a:lstStyle/>
          <a:p>
            <a:pPr marL="0" indent="0" fontAlgn="t">
              <a:buNone/>
            </a:pPr>
            <a:r>
              <a:rPr lang="cs-CZ" sz="2400" b="1" dirty="0">
                <a:solidFill>
                  <a:srgbClr val="418E96"/>
                </a:solidFill>
              </a:rPr>
              <a:t>	              </a:t>
            </a:r>
            <a:r>
              <a:rPr lang="cs-CZ" sz="3200" b="1" dirty="0">
                <a:solidFill>
                  <a:schemeClr val="bg1"/>
                </a:solidFill>
              </a:rPr>
              <a:t>Základní vzdělávání</a:t>
            </a:r>
          </a:p>
          <a:p>
            <a:endParaRPr lang="cs-CZ" dirty="0"/>
          </a:p>
          <a:p>
            <a:endParaRPr lang="cs-CZ" dirty="0"/>
          </a:p>
          <a:p>
            <a:r>
              <a:rPr lang="cs-CZ" dirty="0"/>
              <a:t>Počet žáků všech ZŠ mezi školními roky 2016/17 a 2018/19 vzrostl          o 34 740 žáků (3,8 %) - z  906 188  na 940 928.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Počet žáků ryze speciálních ZŠ ve stejném období poklesl o 764 (3,3 %).</a:t>
            </a:r>
          </a:p>
          <a:p>
            <a:r>
              <a:rPr lang="cs-CZ" dirty="0"/>
              <a:t>V roce 2018/19 počet žáků speciálních ZŠ mírně narostl (o 44 žáků).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Změny počtů žáků speciálních ZŠ - podíly na celkovém počtu žáků ZŠ: 2015/16  až  2018/19   </a:t>
            </a:r>
            <a:r>
              <a:rPr lang="cs-CZ" dirty="0">
                <a:solidFill>
                  <a:schemeClr val="accent2">
                    <a:lumMod val="75000"/>
                  </a:schemeClr>
                </a:solidFill>
              </a:rPr>
              <a:t>2,8 %,</a:t>
            </a:r>
            <a:r>
              <a:rPr lang="cs-CZ" dirty="0"/>
              <a:t>  2,5 %,  </a:t>
            </a:r>
            <a:r>
              <a:rPr lang="cs-CZ" dirty="0">
                <a:solidFill>
                  <a:schemeClr val="accent2">
                    <a:lumMod val="75000"/>
                  </a:schemeClr>
                </a:solidFill>
              </a:rPr>
              <a:t>2,4 %,</a:t>
            </a:r>
            <a:r>
              <a:rPr lang="cs-CZ" dirty="0"/>
              <a:t>  2,2 %. </a:t>
            </a:r>
          </a:p>
        </p:txBody>
      </p:sp>
    </p:spTree>
    <p:extLst>
      <p:ext uri="{BB962C8B-B14F-4D97-AF65-F5344CB8AC3E}">
        <p14:creationId xmlns:p14="http://schemas.microsoft.com/office/powerpoint/2010/main" val="1098016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lash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12360" y="4653136"/>
            <a:ext cx="1331640" cy="2214601"/>
          </a:xfrm>
          <a:prstGeom prst="rect">
            <a:avLst/>
          </a:prstGeom>
        </p:spPr>
      </p:pic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1043608" y="332656"/>
            <a:ext cx="7920880" cy="6480720"/>
          </a:xfrm>
        </p:spPr>
        <p:txBody>
          <a:bodyPr>
            <a:normAutofit/>
          </a:bodyPr>
          <a:lstStyle/>
          <a:p>
            <a:pPr marL="0" indent="0" fontAlgn="t">
              <a:buNone/>
            </a:pPr>
            <a:r>
              <a:rPr lang="cs-CZ" sz="2400" b="1" dirty="0">
                <a:solidFill>
                  <a:srgbClr val="418E96"/>
                </a:solidFill>
              </a:rPr>
              <a:t>	           	</a:t>
            </a:r>
            <a:r>
              <a:rPr lang="cs-CZ" sz="4300" b="1" dirty="0">
                <a:solidFill>
                  <a:srgbClr val="418E96"/>
                </a:solidFill>
              </a:rPr>
              <a:t> </a:t>
            </a:r>
            <a:r>
              <a:rPr lang="cs-CZ" sz="3000" b="1" dirty="0">
                <a:solidFill>
                  <a:schemeClr val="bg1"/>
                </a:solidFill>
              </a:rPr>
              <a:t>Základní vzdělávání</a:t>
            </a:r>
          </a:p>
          <a:p>
            <a:endParaRPr lang="cs-CZ" dirty="0"/>
          </a:p>
          <a:p>
            <a:endParaRPr lang="cs-CZ" dirty="0"/>
          </a:p>
          <a:p>
            <a:r>
              <a:rPr lang="cs-CZ" dirty="0"/>
              <a:t>Dlouhodobý trend zvyšování počtu žáků se Z16/9.</a:t>
            </a:r>
          </a:p>
          <a:p>
            <a:r>
              <a:rPr lang="cs-CZ" dirty="0">
                <a:solidFill>
                  <a:schemeClr val="accent2">
                    <a:lumMod val="75000"/>
                  </a:schemeClr>
                </a:solidFill>
              </a:rPr>
              <a:t>Od 2016/17 do 2018/19 došlo k nárůstu o 20 339 žáků se Z16/9.</a:t>
            </a:r>
          </a:p>
          <a:p>
            <a:r>
              <a:rPr lang="cs-CZ" dirty="0">
                <a:solidFill>
                  <a:schemeClr val="accent2">
                    <a:lumMod val="75000"/>
                  </a:schemeClr>
                </a:solidFill>
              </a:rPr>
              <a:t>Mezi 2016/17 a 2017/18 došlo k nárůstu o 13 987 žáků se Z16/9.</a:t>
            </a:r>
          </a:p>
          <a:p>
            <a:r>
              <a:rPr lang="cs-CZ" dirty="0"/>
              <a:t>Nárůst od počátku SV zejména: vývojové poruchy učení a chování, vady řeči a souběžná postižení více vadami. </a:t>
            </a:r>
          </a:p>
          <a:p>
            <a:r>
              <a:rPr lang="cs-CZ" dirty="0">
                <a:solidFill>
                  <a:schemeClr val="accent2">
                    <a:lumMod val="75000"/>
                  </a:schemeClr>
                </a:solidFill>
              </a:rPr>
              <a:t>Poklesy v počtech žáků s PAS, které je možné zaznamenat od roku 2017/18 lze nejspíše vysvětlit jejich přesunem do kategorie souběžného postižení více vadami a nejedná se tak o skutečný pokles žáků s touto diagnózou.</a:t>
            </a:r>
          </a:p>
          <a:p>
            <a:r>
              <a:rPr lang="cs-CZ" dirty="0"/>
              <a:t>Od 2017/18 dramatický nárůst počtu žáků s diagnostikovanými vývojovými poruchami chování (aktuálně 23 %, loni 40 %).</a:t>
            </a:r>
            <a:endParaRPr lang="cs-CZ" sz="3200" b="1" dirty="0">
              <a:solidFill>
                <a:schemeClr val="bg1"/>
              </a:solidFill>
            </a:endParaRPr>
          </a:p>
          <a:p>
            <a:endParaRPr lang="cs-CZ" dirty="0"/>
          </a:p>
          <a:p>
            <a:r>
              <a:rPr lang="cs-CZ" dirty="0"/>
              <a:t>Dlouhodobý trend snižování podílu žáků se Z16/9 ve speciálních ZŠ: </a:t>
            </a:r>
            <a:r>
              <a:rPr lang="cs-CZ" dirty="0">
                <a:solidFill>
                  <a:schemeClr val="accent2">
                    <a:lumMod val="75000"/>
                  </a:schemeClr>
                </a:solidFill>
              </a:rPr>
              <a:t>2015/16  30 %,  </a:t>
            </a:r>
            <a:r>
              <a:rPr lang="cs-CZ" dirty="0"/>
              <a:t>2016/17 28 %,  </a:t>
            </a:r>
            <a:r>
              <a:rPr lang="cs-CZ" dirty="0">
                <a:solidFill>
                  <a:schemeClr val="accent2">
                    <a:lumMod val="75000"/>
                  </a:schemeClr>
                </a:solidFill>
              </a:rPr>
              <a:t>2017/18 23 %,  </a:t>
            </a:r>
            <a:r>
              <a:rPr lang="cs-CZ" dirty="0"/>
              <a:t>2018/19 21 %</a:t>
            </a:r>
          </a:p>
        </p:txBody>
      </p:sp>
    </p:spTree>
    <p:extLst>
      <p:ext uri="{BB962C8B-B14F-4D97-AF65-F5344CB8AC3E}">
        <p14:creationId xmlns:p14="http://schemas.microsoft.com/office/powerpoint/2010/main" val="4097504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lash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Motiv systému Office">
  <a:themeElements>
    <a:clrScheme name="MSMT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18E96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Nadpis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11070</TotalTime>
  <Words>879</Words>
  <Application>Microsoft Office PowerPoint</Application>
  <PresentationFormat>Předvádění na obrazovce (4:3)</PresentationFormat>
  <Paragraphs>166</Paragraphs>
  <Slides>22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22</vt:i4>
      </vt:variant>
    </vt:vector>
  </HeadingPairs>
  <TitlesOfParts>
    <vt:vector size="27" baseType="lpstr">
      <vt:lpstr>Arial</vt:lpstr>
      <vt:lpstr>Calibri</vt:lpstr>
      <vt:lpstr>Times New Roman</vt:lpstr>
      <vt:lpstr>Wingdings</vt:lpstr>
      <vt:lpstr>Motiv systému Office</vt:lpstr>
      <vt:lpstr>Analýza implementace inkluzívního vzdělávání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Ekonomický pohled</vt:lpstr>
      <vt:lpstr>Prezentace aplikace PowerPoint</vt:lpstr>
      <vt:lpstr>Legislativní pohled</vt:lpstr>
      <vt:lpstr> 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Státní podpora sportu  pro rok 2013</dc:title>
  <dc:creator>User</dc:creator>
  <cp:lastModifiedBy>Holíková Jana</cp:lastModifiedBy>
  <cp:revision>341</cp:revision>
  <dcterms:created xsi:type="dcterms:W3CDTF">2013-10-09T10:41:53Z</dcterms:created>
  <dcterms:modified xsi:type="dcterms:W3CDTF">2019-05-29T12:10:39Z</dcterms:modified>
</cp:coreProperties>
</file>