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23" r:id="rId1"/>
  </p:sldMasterIdLst>
  <p:notesMasterIdLst>
    <p:notesMasterId r:id="rId15"/>
  </p:notesMasterIdLst>
  <p:sldIdLst>
    <p:sldId id="257" r:id="rId2"/>
    <p:sldId id="366" r:id="rId3"/>
    <p:sldId id="365" r:id="rId4"/>
    <p:sldId id="361" r:id="rId5"/>
    <p:sldId id="363" r:id="rId6"/>
    <p:sldId id="351" r:id="rId7"/>
    <p:sldId id="345" r:id="rId8"/>
    <p:sldId id="346" r:id="rId9"/>
    <p:sldId id="347" r:id="rId10"/>
    <p:sldId id="349" r:id="rId11"/>
    <p:sldId id="367" r:id="rId12"/>
    <p:sldId id="368" r:id="rId13"/>
    <p:sldId id="315" r:id="rId14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43"/>
    <p:restoredTop sz="94851"/>
  </p:normalViewPr>
  <p:slideViewPr>
    <p:cSldViewPr snapToGrid="0" snapToObjects="1">
      <p:cViewPr varScale="1">
        <p:scale>
          <a:sx n="118" d="100"/>
          <a:sy n="118" d="100"/>
        </p:scale>
        <p:origin x="248" y="28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163F86-0B37-8346-B808-47F208C380EC}" type="datetimeFigureOut">
              <a:rPr lang="cs-CZ" smtClean="0"/>
              <a:t>08.11.19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4CB1DA-5731-5242-B918-FA0EAD79C005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25385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78CF7-2E40-5344-BEE2-785C1AD695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F9B106-B88B-9449-ADBD-8E23FB1DB1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cs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751CC5-A5AA-4C49-A4F0-6B6834ECEA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EE49B-C7CC-384A-8A9D-FA40A4FCE332}" type="datetimeFigureOut">
              <a:rPr lang="cs-CZ" smtClean="0"/>
              <a:t>08.11.19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AF4160-A5D4-5242-BEDB-56FB03D36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251166-F2E8-AB40-9E3F-70B4DFDCC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28C58-BF3F-C94D-B85E-9D021230F5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595140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C81DD5-B53E-FC4E-AE05-21D60FBCE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195535-863E-6847-94D5-8D5461FBF1A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7559D-9D1A-454A-B208-2B6A43657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EE49B-C7CC-384A-8A9D-FA40A4FCE332}" type="datetimeFigureOut">
              <a:rPr lang="cs-CZ" smtClean="0"/>
              <a:t>08.11.19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CA401C-D61B-A048-816E-45536C0289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AE0451-C5E8-B44C-97D6-8082FFA8F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28C58-BF3F-C94D-B85E-9D021230F5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91635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F902F50-CBAB-8846-B74A-492E2267D74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57EBFE-499E-3C44-97B3-133CA7C838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7770EA-6CF0-FF45-B42C-440A4252C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EE49B-C7CC-384A-8A9D-FA40A4FCE332}" type="datetimeFigureOut">
              <a:rPr lang="cs-CZ" smtClean="0"/>
              <a:t>08.11.19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35352C-394F-F748-A64D-CBBC2FA6C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715591-FA54-E14D-969C-466135685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28C58-BF3F-C94D-B85E-9D021230F5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466689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3B87D-C105-F242-82CD-CED4297BA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1755AD-D3AB-F941-8475-1D159BF103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01ED63-C060-644D-AB20-248A1F4D7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EE49B-C7CC-384A-8A9D-FA40A4FCE332}" type="datetimeFigureOut">
              <a:rPr lang="cs-CZ" smtClean="0"/>
              <a:t>08.11.19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8907C6-572B-5D4D-95E1-1387EC464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DE746E-FE42-F849-B95D-94E85884B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28C58-BF3F-C94D-B85E-9D021230F5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50688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5329D-007B-E84C-863D-CE70D151CF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7E6182-08F7-5A42-8B91-1B6A161073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E1597E-5B0E-6E4D-A9CB-EB63CA5F8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EE49B-C7CC-384A-8A9D-FA40A4FCE332}" type="datetimeFigureOut">
              <a:rPr lang="cs-CZ" smtClean="0"/>
              <a:t>08.11.19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5DB1DF-3AF3-9641-960C-FCBF62FFC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007DC8-CCBF-8044-B25B-5AF28F44A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28C58-BF3F-C94D-B85E-9D021230F5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4111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6B9992-1118-8C49-B51D-8C99D2475E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08ADE-A825-0340-B18F-00DF7590F1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ACCACD-13FE-5745-A794-901DC9972C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5DE399-AAE3-DD4D-91F3-23A16FB3E9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EE49B-C7CC-384A-8A9D-FA40A4FCE332}" type="datetimeFigureOut">
              <a:rPr lang="cs-CZ" smtClean="0"/>
              <a:t>08.11.19</a:t>
            </a:fld>
            <a:endParaRPr lang="cs-C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515966-7A5F-454C-9B7F-2C36BCCA68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CB79848-2460-644B-9AD3-6703CB3A0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28C58-BF3F-C94D-B85E-9D021230F5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19175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B0CE6-1E48-2E40-8E52-C9E023B1E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D0BADC-1260-A546-A4C2-8DAE544D84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2A51AE-EF73-6C4E-800D-E2FA10DDD7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769CB2F-910F-7D41-9A38-F2D2E86853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D3D0DFA-60D9-A64E-90AF-809E97A779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A8C4AE6-B12D-F049-997C-210C735424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EE49B-C7CC-384A-8A9D-FA40A4FCE332}" type="datetimeFigureOut">
              <a:rPr lang="cs-CZ" smtClean="0"/>
              <a:t>08.11.19</a:t>
            </a:fld>
            <a:endParaRPr lang="cs-CZ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7F3409-5EB4-AF43-8510-77D5E4E83C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73D6E0A-81E0-8642-B0BC-0A061ECED2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28C58-BF3F-C94D-B85E-9D021230F5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98531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0BCBA-52C7-AD46-A9FF-3F6696280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59508C7-E107-554F-B8F7-2DED586E4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EE49B-C7CC-384A-8A9D-FA40A4FCE332}" type="datetimeFigureOut">
              <a:rPr lang="cs-CZ" smtClean="0"/>
              <a:t>08.11.19</a:t>
            </a:fld>
            <a:endParaRPr lang="cs-CZ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087F79-7595-084B-8232-A300CCF7E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10501E1-07EE-C94C-B165-B588255CEE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28C58-BF3F-C94D-B85E-9D021230F5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1844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ACD346-06E3-694C-8364-08B32CE9C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EE49B-C7CC-384A-8A9D-FA40A4FCE332}" type="datetimeFigureOut">
              <a:rPr lang="cs-CZ" smtClean="0"/>
              <a:t>08.11.19</a:t>
            </a:fld>
            <a:endParaRPr lang="cs-CZ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76FD01-3D38-C442-9107-2FF6C0CE0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5DC10C-16F7-624E-8F11-4EB2838B31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28C58-BF3F-C94D-B85E-9D021230F5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76797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3983F-83BE-A540-A0CD-A8E858E74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23978-2A2C-C642-B721-C42375F496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2487C6-F918-8B41-A093-9FD6C2F695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43731CD-334F-BA4F-B134-BA271D6D4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EE49B-C7CC-384A-8A9D-FA40A4FCE332}" type="datetimeFigureOut">
              <a:rPr lang="cs-CZ" smtClean="0"/>
              <a:t>08.11.19</a:t>
            </a:fld>
            <a:endParaRPr lang="cs-C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83B1DC-39B4-514C-93ED-E420C75316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752C11-5A1F-E142-ACB5-C76AC9AF6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28C58-BF3F-C94D-B85E-9D021230F5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20938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AC9691-9D7C-F04B-8F6F-F38BA81671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45F120-FCC1-2542-A049-33584DBADA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AAB27B-149F-714F-A54B-B6AABD94758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83058EB-534D-6D4A-83E0-DFE3E4701D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8EE49B-C7CC-384A-8A9D-FA40A4FCE332}" type="datetimeFigureOut">
              <a:rPr lang="cs-CZ" smtClean="0"/>
              <a:t>08.11.19</a:t>
            </a:fld>
            <a:endParaRPr lang="cs-CZ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8855DF-6D02-F143-810A-37B6593E8D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C7CB81C-9BC6-D04F-8CF8-CC4538B8A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28C58-BF3F-C94D-B85E-9D021230F5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8826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BA76289-C8D3-834B-BC97-3471D71D1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cs-CZ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0ED0D3-DE13-8C4B-B9A1-9E00700F27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A711E7-C231-C345-A774-FB19B54086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8EE49B-C7CC-384A-8A9D-FA40A4FCE332}" type="datetimeFigureOut">
              <a:rPr lang="cs-CZ" smtClean="0"/>
              <a:t>08.11.19</a:t>
            </a:fld>
            <a:endParaRPr lang="cs-CZ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B6F19E-4823-A643-8129-39969599D6C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A7F701-EA43-9942-9DBC-1AA8564277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28C58-BF3F-C94D-B85E-9D021230F5A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24625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4" r:id="rId1"/>
    <p:sldLayoutId id="2147483925" r:id="rId2"/>
    <p:sldLayoutId id="2147483926" r:id="rId3"/>
    <p:sldLayoutId id="2147483927" r:id="rId4"/>
    <p:sldLayoutId id="2147483928" r:id="rId5"/>
    <p:sldLayoutId id="2147483929" r:id="rId6"/>
    <p:sldLayoutId id="2147483930" r:id="rId7"/>
    <p:sldLayoutId id="2147483931" r:id="rId8"/>
    <p:sldLayoutId id="2147483932" r:id="rId9"/>
    <p:sldLayoutId id="2147483933" r:id="rId10"/>
    <p:sldLayoutId id="214748393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4FDCBBE-BA1C-884B-A8B1-82E5FFE068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573"/>
            <a:ext cx="12192000" cy="68364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3D48520-1D6A-1946-9177-48798D0D3BA0}"/>
              </a:ext>
            </a:extLst>
          </p:cNvPr>
          <p:cNvSpPr txBox="1"/>
          <p:nvPr/>
        </p:nvSpPr>
        <p:spPr>
          <a:xfrm>
            <a:off x="398671" y="3294166"/>
            <a:ext cx="11515034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cs-CZ" sz="2000" b="1" dirty="0">
                <a:latin typeface="Lucida Console" panose="020B0609040504020204" pitchFamily="49" charset="0"/>
              </a:rPr>
              <a:t>Session 4 </a:t>
            </a:r>
          </a:p>
          <a:p>
            <a:r>
              <a:rPr lang="cs-CZ" sz="2000" b="1" dirty="0" err="1">
                <a:latin typeface="Lucida Console" panose="020B0609040504020204" pitchFamily="49" charset="0"/>
              </a:rPr>
              <a:t>Clustering</a:t>
            </a:r>
            <a:r>
              <a:rPr lang="cs-CZ" sz="2000" b="1" dirty="0">
                <a:latin typeface="Lucida Console" panose="020B0609040504020204" pitchFamily="49" charset="0"/>
              </a:rPr>
              <a:t> </a:t>
            </a:r>
            <a:r>
              <a:rPr lang="cs-CZ" sz="2000" b="1" dirty="0" err="1">
                <a:latin typeface="Lucida Console" panose="020B0609040504020204" pitchFamily="49" charset="0"/>
              </a:rPr>
              <a:t>of</a:t>
            </a:r>
            <a:r>
              <a:rPr lang="cs-CZ" sz="2000" b="1" dirty="0">
                <a:latin typeface="Lucida Console" panose="020B0609040504020204" pitchFamily="49" charset="0"/>
              </a:rPr>
              <a:t> </a:t>
            </a:r>
            <a:r>
              <a:rPr lang="cs-CZ" sz="2000" b="1" dirty="0" err="1">
                <a:latin typeface="Lucida Console" panose="020B0609040504020204" pitchFamily="49" charset="0"/>
              </a:rPr>
              <a:t>large</a:t>
            </a:r>
            <a:r>
              <a:rPr lang="cs-CZ" sz="2000" b="1" dirty="0">
                <a:latin typeface="Lucida Console" panose="020B0609040504020204" pitchFamily="49" charset="0"/>
              </a:rPr>
              <a:t> </a:t>
            </a:r>
            <a:r>
              <a:rPr lang="cs-CZ" sz="2000" b="1" dirty="0" err="1">
                <a:latin typeface="Lucida Console" panose="020B0609040504020204" pitchFamily="49" charset="0"/>
              </a:rPr>
              <a:t>research</a:t>
            </a:r>
            <a:r>
              <a:rPr lang="cs-CZ" sz="2000" b="1" dirty="0">
                <a:latin typeface="Lucida Console" panose="020B0609040504020204" pitchFamily="49" charset="0"/>
              </a:rPr>
              <a:t> </a:t>
            </a:r>
            <a:r>
              <a:rPr lang="cs-CZ" sz="2000" b="1" dirty="0" err="1">
                <a:latin typeface="Lucida Console" panose="020B0609040504020204" pitchFamily="49" charset="0"/>
              </a:rPr>
              <a:t>infrastructures</a:t>
            </a:r>
            <a:r>
              <a:rPr lang="cs-CZ" sz="2000" b="1" dirty="0">
                <a:latin typeface="Lucida Console" panose="020B0609040504020204" pitchFamily="49" charset="0"/>
              </a:rPr>
              <a:t> </a:t>
            </a:r>
            <a:r>
              <a:rPr lang="cs-CZ" sz="2000" b="1" dirty="0" err="1">
                <a:latin typeface="Lucida Console" panose="020B0609040504020204" pitchFamily="49" charset="0"/>
              </a:rPr>
              <a:t>of</a:t>
            </a:r>
            <a:r>
              <a:rPr lang="cs-CZ" sz="2000" b="1" dirty="0">
                <a:latin typeface="Lucida Console" panose="020B0609040504020204" pitchFamily="49" charset="0"/>
              </a:rPr>
              <a:t> </a:t>
            </a:r>
            <a:r>
              <a:rPr lang="cs-CZ" sz="2000" b="1" dirty="0" err="1">
                <a:latin typeface="Lucida Console" panose="020B0609040504020204" pitchFamily="49" charset="0"/>
              </a:rPr>
              <a:t>the</a:t>
            </a:r>
            <a:r>
              <a:rPr lang="cs-CZ" sz="2000" b="1" dirty="0">
                <a:latin typeface="Lucida Console" panose="020B0609040504020204" pitchFamily="49" charset="0"/>
              </a:rPr>
              <a:t> Czech Republic</a:t>
            </a:r>
            <a:r>
              <a:rPr lang="cs-CZ" sz="1400" b="1" dirty="0">
                <a:latin typeface="Lucida Console" panose="020B0609040504020204" pitchFamily="49" charset="0"/>
              </a:rPr>
              <a:t> </a:t>
            </a:r>
            <a:endParaRPr lang="cs-CZ" sz="4400" dirty="0">
              <a:effectLst/>
              <a:latin typeface="Lucida Console" panose="020B0609040504020204" pitchFamily="49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294335-61B0-9D49-A9DC-A54AD1CFD558}"/>
              </a:ext>
            </a:extLst>
          </p:cNvPr>
          <p:cNvSpPr/>
          <p:nvPr/>
        </p:nvSpPr>
        <p:spPr>
          <a:xfrm>
            <a:off x="0" y="4015409"/>
            <a:ext cx="3816626" cy="26901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BFD9837-D9AE-954C-8B99-7838FE24BA4D}"/>
              </a:ext>
            </a:extLst>
          </p:cNvPr>
          <p:cNvSpPr/>
          <p:nvPr/>
        </p:nvSpPr>
        <p:spPr>
          <a:xfrm>
            <a:off x="8388626" y="5440258"/>
            <a:ext cx="3627824" cy="126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F425CB1-0A1E-F643-AB13-FA3CFCEC8E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270" y="4814046"/>
            <a:ext cx="2157896" cy="168283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3735567-A8B4-614E-920E-7E42D5301B3D}"/>
              </a:ext>
            </a:extLst>
          </p:cNvPr>
          <p:cNvSpPr txBox="1"/>
          <p:nvPr/>
        </p:nvSpPr>
        <p:spPr>
          <a:xfrm>
            <a:off x="8871625" y="5360504"/>
            <a:ext cx="26420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i="1" dirty="0" err="1"/>
              <a:t>Jiri</a:t>
            </a:r>
            <a:r>
              <a:rPr lang="cs-CZ" i="1" dirty="0"/>
              <a:t> </a:t>
            </a:r>
            <a:r>
              <a:rPr lang="cs-CZ" i="1" dirty="0" err="1"/>
              <a:t>Vondrasek</a:t>
            </a:r>
            <a:r>
              <a:rPr lang="cs-CZ" i="1" dirty="0"/>
              <a:t>, IOCB AS CR</a:t>
            </a:r>
          </a:p>
          <a:p>
            <a:r>
              <a:rPr lang="cs-CZ" i="1" dirty="0" err="1"/>
              <a:t>Head</a:t>
            </a:r>
            <a:r>
              <a:rPr lang="cs-CZ" i="1" dirty="0"/>
              <a:t> </a:t>
            </a:r>
            <a:r>
              <a:rPr lang="cs-CZ" i="1" dirty="0" err="1"/>
              <a:t>of</a:t>
            </a:r>
            <a:r>
              <a:rPr lang="cs-CZ" i="1" dirty="0"/>
              <a:t> </a:t>
            </a:r>
            <a:r>
              <a:rPr lang="cs-CZ" b="1" i="1" dirty="0"/>
              <a:t>ELIXIR CZ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0ED9D93-D65B-AC42-A82C-5934C6F702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9896" y="5232187"/>
            <a:ext cx="2538343" cy="9203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9C9DF0-E9AC-454D-8755-48BE3BD71938}"/>
              </a:ext>
            </a:extLst>
          </p:cNvPr>
          <p:cNvSpPr txBox="1"/>
          <p:nvPr/>
        </p:nvSpPr>
        <p:spPr>
          <a:xfrm>
            <a:off x="458858" y="4358112"/>
            <a:ext cx="11394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latin typeface="Lucida Console" panose="020B0609040504020204" pitchFamily="49" charset="0"/>
                <a:ea typeface="Geneva" panose="020B0503030404040204" pitchFamily="34" charset="0"/>
              </a:rPr>
              <a:t>4th </a:t>
            </a:r>
            <a:r>
              <a:rPr lang="cs-CZ" dirty="0" err="1">
                <a:latin typeface="Lucida Console" panose="020B0609040504020204" pitchFamily="49" charset="0"/>
                <a:ea typeface="Geneva" panose="020B0503030404040204" pitchFamily="34" charset="0"/>
              </a:rPr>
              <a:t>National</a:t>
            </a:r>
            <a:r>
              <a:rPr lang="cs-CZ" dirty="0">
                <a:latin typeface="Lucida Console" panose="020B0609040504020204" pitchFamily="49" charset="0"/>
                <a:ea typeface="Geneva" panose="020B0503030404040204" pitchFamily="34" charset="0"/>
              </a:rPr>
              <a:t> </a:t>
            </a:r>
            <a:r>
              <a:rPr lang="cs-CZ" dirty="0" err="1">
                <a:latin typeface="Lucida Console" panose="020B0609040504020204" pitchFamily="49" charset="0"/>
                <a:ea typeface="Geneva" panose="020B0503030404040204" pitchFamily="34" charset="0"/>
              </a:rPr>
              <a:t>Day</a:t>
            </a:r>
            <a:r>
              <a:rPr lang="cs-CZ" dirty="0">
                <a:latin typeface="Lucida Console" panose="020B0609040504020204" pitchFamily="49" charset="0"/>
                <a:ea typeface="Geneva" panose="020B0503030404040204" pitchFamily="34" charset="0"/>
              </a:rPr>
              <a:t> </a:t>
            </a:r>
            <a:r>
              <a:rPr lang="cs-CZ" dirty="0" err="1">
                <a:latin typeface="Lucida Console" panose="020B0609040504020204" pitchFamily="49" charset="0"/>
                <a:ea typeface="Geneva" panose="020B0503030404040204" pitchFamily="34" charset="0"/>
              </a:rPr>
              <a:t>of</a:t>
            </a:r>
            <a:r>
              <a:rPr lang="cs-CZ" dirty="0">
                <a:latin typeface="Lucida Console" panose="020B0609040504020204" pitchFamily="49" charset="0"/>
                <a:ea typeface="Geneva" panose="020B0503030404040204" pitchFamily="34" charset="0"/>
              </a:rPr>
              <a:t> </a:t>
            </a:r>
            <a:r>
              <a:rPr lang="cs-CZ" dirty="0" err="1">
                <a:latin typeface="Lucida Console" panose="020B0609040504020204" pitchFamily="49" charset="0"/>
                <a:ea typeface="Geneva" panose="020B0503030404040204" pitchFamily="34" charset="0"/>
              </a:rPr>
              <a:t>Large</a:t>
            </a:r>
            <a:r>
              <a:rPr lang="cs-CZ" dirty="0">
                <a:latin typeface="Lucida Console" panose="020B0609040504020204" pitchFamily="49" charset="0"/>
                <a:ea typeface="Geneva" panose="020B0503030404040204" pitchFamily="34" charset="0"/>
              </a:rPr>
              <a:t> </a:t>
            </a:r>
            <a:r>
              <a:rPr lang="cs-CZ" dirty="0" err="1">
                <a:latin typeface="Lucida Console" panose="020B0609040504020204" pitchFamily="49" charset="0"/>
                <a:ea typeface="Geneva" panose="020B0503030404040204" pitchFamily="34" charset="0"/>
              </a:rPr>
              <a:t>Research</a:t>
            </a:r>
            <a:r>
              <a:rPr lang="cs-CZ" dirty="0">
                <a:latin typeface="Lucida Console" panose="020B0609040504020204" pitchFamily="49" charset="0"/>
                <a:ea typeface="Geneva" panose="020B0503030404040204" pitchFamily="34" charset="0"/>
              </a:rPr>
              <a:t> </a:t>
            </a:r>
            <a:r>
              <a:rPr lang="cs-CZ" dirty="0" err="1">
                <a:latin typeface="Lucida Console" panose="020B0609040504020204" pitchFamily="49" charset="0"/>
                <a:ea typeface="Geneva" panose="020B0503030404040204" pitchFamily="34" charset="0"/>
              </a:rPr>
              <a:t>Infrastructures</a:t>
            </a:r>
            <a:r>
              <a:rPr lang="cs-CZ" dirty="0">
                <a:latin typeface="Lucida Console" panose="020B0609040504020204" pitchFamily="49" charset="0"/>
                <a:ea typeface="Geneva" panose="020B0503030404040204" pitchFamily="34" charset="0"/>
              </a:rPr>
              <a:t> </a:t>
            </a:r>
            <a:r>
              <a:rPr lang="cs-CZ" dirty="0" err="1">
                <a:latin typeface="Lucida Console" panose="020B0609040504020204" pitchFamily="49" charset="0"/>
                <a:ea typeface="Geneva" panose="020B0503030404040204" pitchFamily="34" charset="0"/>
              </a:rPr>
              <a:t>of</a:t>
            </a:r>
            <a:r>
              <a:rPr lang="cs-CZ" dirty="0">
                <a:latin typeface="Lucida Console" panose="020B0609040504020204" pitchFamily="49" charset="0"/>
                <a:ea typeface="Geneva" panose="020B0503030404040204" pitchFamily="34" charset="0"/>
              </a:rPr>
              <a:t> </a:t>
            </a:r>
            <a:r>
              <a:rPr lang="cs-CZ" dirty="0" err="1">
                <a:latin typeface="Lucida Console" panose="020B0609040504020204" pitchFamily="49" charset="0"/>
                <a:ea typeface="Geneva" panose="020B0503030404040204" pitchFamily="34" charset="0"/>
              </a:rPr>
              <a:t>the</a:t>
            </a:r>
            <a:r>
              <a:rPr lang="cs-CZ" dirty="0">
                <a:latin typeface="Lucida Console" panose="020B0609040504020204" pitchFamily="49" charset="0"/>
                <a:ea typeface="Geneva" panose="020B0503030404040204" pitchFamily="34" charset="0"/>
              </a:rPr>
              <a:t> Czech Republic</a:t>
            </a:r>
          </a:p>
          <a:p>
            <a:endParaRPr lang="cs-CZ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4D60163-FEF3-0E4E-AAE3-8E5A928B7AB8}"/>
              </a:ext>
            </a:extLst>
          </p:cNvPr>
          <p:cNvSpPr txBox="1"/>
          <p:nvPr/>
        </p:nvSpPr>
        <p:spPr>
          <a:xfrm>
            <a:off x="373270" y="725023"/>
            <a:ext cx="11669485" cy="14465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pPr algn="ctr"/>
            <a:r>
              <a:rPr lang="cs-CZ" sz="4400" b="1" dirty="0" err="1">
                <a:blipFill>
                  <a:blip r:embed="rId5"/>
                  <a:tile tx="0" ty="0" sx="100000" sy="100000" flip="none" algn="tl"/>
                </a:blip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Lucida Console" panose="020B0609040504020204" pitchFamily="49" charset="0"/>
              </a:rPr>
              <a:t>Power</a:t>
            </a:r>
            <a:r>
              <a:rPr lang="cs-CZ" sz="4400" b="1" dirty="0">
                <a:blipFill>
                  <a:blip r:embed="rId5"/>
                  <a:tile tx="0" ty="0" sx="100000" sy="100000" flip="none" algn="tl"/>
                </a:blip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Lucida Console" panose="020B0609040504020204" pitchFamily="49" charset="0"/>
              </a:rPr>
              <a:t> (</a:t>
            </a:r>
            <a:r>
              <a:rPr lang="cs-CZ" sz="4400" b="1" dirty="0" err="1">
                <a:blipFill>
                  <a:blip r:embed="rId5"/>
                  <a:tile tx="0" ty="0" sx="100000" sy="100000" flip="none" algn="tl"/>
                </a:blip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Lucida Console" panose="020B0609040504020204" pitchFamily="49" charset="0"/>
              </a:rPr>
              <a:t>or</a:t>
            </a:r>
            <a:r>
              <a:rPr lang="cs-CZ" sz="4400" b="1" dirty="0">
                <a:blipFill>
                  <a:blip r:embed="rId5"/>
                  <a:tile tx="0" ty="0" sx="100000" sy="100000" flip="none" algn="tl"/>
                </a:blip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Lucida Console" panose="020B0609040504020204" pitchFamily="49" charset="0"/>
              </a:rPr>
              <a:t> </a:t>
            </a:r>
            <a:r>
              <a:rPr lang="cs-CZ" sz="4400" b="1" dirty="0" err="1">
                <a:blipFill>
                  <a:blip r:embed="rId5"/>
                  <a:tile tx="0" ty="0" sx="100000" sy="100000" flip="none" algn="tl"/>
                </a:blip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Lucida Console" panose="020B0609040504020204" pitchFamily="49" charset="0"/>
              </a:rPr>
              <a:t>weakness</a:t>
            </a:r>
            <a:r>
              <a:rPr lang="cs-CZ" sz="4400" b="1" dirty="0">
                <a:blipFill>
                  <a:blip r:embed="rId5"/>
                  <a:tile tx="0" ty="0" sx="100000" sy="100000" flip="none" algn="tl"/>
                </a:blip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Lucida Console" panose="020B0609040504020204" pitchFamily="49" charset="0"/>
              </a:rPr>
              <a:t>) </a:t>
            </a:r>
            <a:r>
              <a:rPr lang="cs-CZ" sz="4400" b="1" dirty="0" err="1">
                <a:blipFill>
                  <a:blip r:embed="rId5"/>
                  <a:tile tx="0" ty="0" sx="100000" sy="100000" flip="none" algn="tl"/>
                </a:blip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Lucida Console" panose="020B0609040504020204" pitchFamily="49" charset="0"/>
              </a:rPr>
              <a:t>of</a:t>
            </a:r>
            <a:r>
              <a:rPr lang="cs-CZ" sz="4400" b="1" dirty="0">
                <a:blipFill>
                  <a:blip r:embed="rId5"/>
                  <a:tile tx="0" ty="0" sx="100000" sy="100000" flip="none" algn="tl"/>
                </a:blip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Lucida Console" panose="020B0609040504020204" pitchFamily="49" charset="0"/>
              </a:rPr>
              <a:t> </a:t>
            </a:r>
            <a:r>
              <a:rPr lang="cs-CZ" sz="4400" b="1" dirty="0" err="1">
                <a:blipFill>
                  <a:blip r:embed="rId5"/>
                  <a:tile tx="0" ty="0" sx="100000" sy="100000" flip="none" algn="tl"/>
                </a:blip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Lucida Console" panose="020B0609040504020204" pitchFamily="49" charset="0"/>
              </a:rPr>
              <a:t>Distributed</a:t>
            </a:r>
            <a:r>
              <a:rPr lang="cs-CZ" sz="4400" b="1" dirty="0">
                <a:blipFill>
                  <a:blip r:embed="rId5"/>
                  <a:tile tx="0" ty="0" sx="100000" sy="100000" flip="none" algn="tl"/>
                </a:blip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Lucida Console" panose="020B0609040504020204" pitchFamily="49" charset="0"/>
              </a:rPr>
              <a:t> </a:t>
            </a:r>
            <a:r>
              <a:rPr lang="cs-CZ" sz="4400" b="1" dirty="0" err="1">
                <a:blipFill>
                  <a:blip r:embed="rId5"/>
                  <a:tile tx="0" ty="0" sx="100000" sy="100000" flip="none" algn="tl"/>
                </a:blip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  <a:latin typeface="Lucida Console" panose="020B0609040504020204" pitchFamily="49" charset="0"/>
              </a:rPr>
              <a:t>Infrastructures</a:t>
            </a:r>
            <a:endParaRPr lang="cs-CZ" sz="4400" b="1" dirty="0">
              <a:blipFill>
                <a:blip r:embed="rId5"/>
                <a:tile tx="0" ty="0" sx="100000" sy="100000" flip="none" algn="tl"/>
              </a:blip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  <a:latin typeface="Lucida Console" panose="020B060904050402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84189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A24D946-FBE5-2E4F-B450-CEF2D9181B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81" y="1515651"/>
            <a:ext cx="5245533" cy="378569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E988F98-2190-BC44-8908-E4FF4FA70E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962" y="92466"/>
            <a:ext cx="1577209" cy="142318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DEC3A76-05DD-2E49-A86E-8512FAD144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88152" y="2111910"/>
            <a:ext cx="1714500" cy="4216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B789A86-359F-2242-8AD3-6321FC3B84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80666" y="1515651"/>
            <a:ext cx="4423305" cy="428701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A2A9E23-1B5F-5E4C-BC2B-68631DE6A667}"/>
              </a:ext>
            </a:extLst>
          </p:cNvPr>
          <p:cNvSpPr txBox="1"/>
          <p:nvPr/>
        </p:nvSpPr>
        <p:spPr>
          <a:xfrm>
            <a:off x="5580666" y="573225"/>
            <a:ext cx="40133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 err="1">
                <a:solidFill>
                  <a:schemeClr val="bg1">
                    <a:lumMod val="50000"/>
                  </a:schemeClr>
                </a:solidFill>
              </a:rPr>
              <a:t>Shared</a:t>
            </a:r>
            <a:r>
              <a:rPr lang="cs-CZ" sz="24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2400" dirty="0" err="1">
                <a:solidFill>
                  <a:schemeClr val="bg1">
                    <a:lumMod val="50000"/>
                  </a:schemeClr>
                </a:solidFill>
              </a:rPr>
              <a:t>services</a:t>
            </a:r>
            <a:r>
              <a:rPr lang="cs-CZ" sz="24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2400" dirty="0" err="1">
                <a:solidFill>
                  <a:schemeClr val="bg1">
                    <a:lumMod val="50000"/>
                  </a:schemeClr>
                </a:solidFill>
              </a:rPr>
              <a:t>for</a:t>
            </a:r>
            <a:r>
              <a:rPr lang="cs-CZ" sz="24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cs-CZ" sz="2400" dirty="0" err="1">
                <a:solidFill>
                  <a:schemeClr val="bg1">
                    <a:lumMod val="50000"/>
                  </a:schemeClr>
                </a:solidFill>
              </a:rPr>
              <a:t>life</a:t>
            </a:r>
            <a:r>
              <a:rPr lang="cs-CZ" sz="2400" dirty="0">
                <a:solidFill>
                  <a:schemeClr val="bg1">
                    <a:lumMod val="50000"/>
                  </a:schemeClr>
                </a:solidFill>
              </a:rPr>
              <a:t>-science</a:t>
            </a:r>
          </a:p>
        </p:txBody>
      </p:sp>
      <p:pic>
        <p:nvPicPr>
          <p:cNvPr id="7" name="Picture 4" descr="ELIXIR EU">
            <a:extLst>
              <a:ext uri="{FF2B5EF4-FFF2-40B4-BE49-F238E27FC236}">
                <a16:creationId xmlns:a16="http://schemas.microsoft.com/office/drawing/2014/main" id="{05A50D46-A242-0D42-BEB0-615F72B363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0848" y="5860848"/>
            <a:ext cx="1171575" cy="85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80115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5975B49-5D7F-994E-B6A9-4EC011DF5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198" y="96567"/>
            <a:ext cx="9622971" cy="13106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9B274FA-EB95-9F42-949A-D553779224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9285" y="1287234"/>
            <a:ext cx="7326086" cy="5494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9453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0DD93D-9FD7-8B44-A2C6-2A796749F596}"/>
              </a:ext>
            </a:extLst>
          </p:cNvPr>
          <p:cNvSpPr txBox="1"/>
          <p:nvPr/>
        </p:nvSpPr>
        <p:spPr>
          <a:xfrm>
            <a:off x="480974" y="323060"/>
            <a:ext cx="11711026" cy="52365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460"/>
              </a:lnSpc>
            </a:pPr>
            <a:r>
              <a:rPr lang="cs-CZ" sz="4400" b="1" u="sng" dirty="0" err="1"/>
              <a:t>Conclusions</a:t>
            </a:r>
            <a:r>
              <a:rPr lang="cs-CZ" sz="4400" b="1" u="sng" dirty="0"/>
              <a:t>:</a:t>
            </a:r>
          </a:p>
          <a:p>
            <a:pPr>
              <a:lnSpc>
                <a:spcPts val="4460"/>
              </a:lnSpc>
            </a:pPr>
            <a:endParaRPr lang="cs-CZ" sz="2800" dirty="0"/>
          </a:p>
          <a:p>
            <a:pPr marL="285750" indent="-285750">
              <a:lnSpc>
                <a:spcPts val="4460"/>
              </a:lnSpc>
              <a:buFont typeface="Arial" panose="020B0604020202020204" pitchFamily="34" charset="0"/>
              <a:buChar char="•"/>
            </a:pPr>
            <a:r>
              <a:rPr lang="cs-CZ" sz="2800" dirty="0" err="1"/>
              <a:t>Clustering</a:t>
            </a:r>
            <a:r>
              <a:rPr lang="cs-CZ" sz="2800" dirty="0"/>
              <a:t> </a:t>
            </a:r>
            <a:r>
              <a:rPr lang="cs-CZ" sz="2800" dirty="0" err="1"/>
              <a:t>within</a:t>
            </a:r>
            <a:r>
              <a:rPr lang="cs-CZ" sz="2800" dirty="0"/>
              <a:t> </a:t>
            </a:r>
            <a:r>
              <a:rPr lang="cs-CZ" sz="2800" dirty="0" err="1"/>
              <a:t>distributed</a:t>
            </a:r>
            <a:r>
              <a:rPr lang="cs-CZ" sz="2800" dirty="0"/>
              <a:t> </a:t>
            </a:r>
            <a:r>
              <a:rPr lang="cs-CZ" sz="2800" dirty="0" err="1"/>
              <a:t>infrastructure</a:t>
            </a:r>
            <a:r>
              <a:rPr lang="cs-CZ" sz="2800" dirty="0"/>
              <a:t> </a:t>
            </a:r>
            <a:r>
              <a:rPr lang="cs-CZ" sz="2800" dirty="0" err="1"/>
              <a:t>is</a:t>
            </a:r>
            <a:r>
              <a:rPr lang="cs-CZ" sz="2800" dirty="0"/>
              <a:t> natural </a:t>
            </a:r>
            <a:r>
              <a:rPr lang="cs-CZ" sz="2800" dirty="0" err="1"/>
              <a:t>schema</a:t>
            </a:r>
            <a:r>
              <a:rPr lang="cs-CZ" sz="2800" dirty="0"/>
              <a:t> </a:t>
            </a:r>
            <a:r>
              <a:rPr lang="cs-CZ" sz="2800" dirty="0" err="1"/>
              <a:t>of</a:t>
            </a:r>
            <a:r>
              <a:rPr lang="cs-CZ" sz="2800" dirty="0"/>
              <a:t> </a:t>
            </a:r>
            <a:r>
              <a:rPr lang="cs-CZ" sz="2800" dirty="0" err="1"/>
              <a:t>operation</a:t>
            </a:r>
            <a:endParaRPr lang="cs-CZ" sz="2800" dirty="0"/>
          </a:p>
          <a:p>
            <a:pPr marL="285750" indent="-285750">
              <a:lnSpc>
                <a:spcPts val="4460"/>
              </a:lnSpc>
              <a:buFont typeface="Arial" panose="020B0604020202020204" pitchFamily="34" charset="0"/>
              <a:buChar char="•"/>
            </a:pPr>
            <a:r>
              <a:rPr lang="cs-CZ" sz="2800" dirty="0" err="1"/>
              <a:t>Clustering</a:t>
            </a:r>
            <a:r>
              <a:rPr lang="cs-CZ" sz="2800" dirty="0"/>
              <a:t> </a:t>
            </a:r>
            <a:r>
              <a:rPr lang="cs-CZ" sz="2800" dirty="0" err="1"/>
              <a:t>makes</a:t>
            </a:r>
            <a:r>
              <a:rPr lang="cs-CZ" sz="2800" dirty="0"/>
              <a:t> </a:t>
            </a:r>
            <a:r>
              <a:rPr lang="cs-CZ" sz="2800" dirty="0" err="1"/>
              <a:t>possible</a:t>
            </a:r>
            <a:r>
              <a:rPr lang="cs-CZ" sz="2800" dirty="0"/>
              <a:t> to </a:t>
            </a:r>
            <a:r>
              <a:rPr lang="cs-CZ" sz="2800" dirty="0" err="1"/>
              <a:t>define</a:t>
            </a:r>
            <a:r>
              <a:rPr lang="cs-CZ" sz="2800" dirty="0"/>
              <a:t> </a:t>
            </a:r>
            <a:r>
              <a:rPr lang="cs-CZ" sz="2800" dirty="0" err="1"/>
              <a:t>interfaces</a:t>
            </a:r>
            <a:r>
              <a:rPr lang="cs-CZ" sz="2800" dirty="0"/>
              <a:t> </a:t>
            </a:r>
            <a:r>
              <a:rPr lang="cs-CZ" sz="2800" dirty="0" err="1"/>
              <a:t>with</a:t>
            </a:r>
            <a:r>
              <a:rPr lang="cs-CZ" sz="2800" dirty="0"/>
              <a:t> </a:t>
            </a:r>
            <a:r>
              <a:rPr lang="cs-CZ" sz="2800" dirty="0" err="1"/>
              <a:t>other</a:t>
            </a:r>
            <a:r>
              <a:rPr lang="cs-CZ" sz="2800" dirty="0"/>
              <a:t> BMS </a:t>
            </a:r>
            <a:r>
              <a:rPr lang="cs-CZ" sz="2800" dirty="0" err="1"/>
              <a:t>Infrastructures</a:t>
            </a:r>
            <a:endParaRPr lang="cs-CZ" sz="2800" dirty="0"/>
          </a:p>
          <a:p>
            <a:pPr marL="285750" indent="-285750">
              <a:lnSpc>
                <a:spcPts val="4460"/>
              </a:lnSpc>
              <a:buFont typeface="Arial" panose="020B0604020202020204" pitchFamily="34" charset="0"/>
              <a:buChar char="•"/>
            </a:pPr>
            <a:r>
              <a:rPr lang="cs-CZ" sz="2800" dirty="0" err="1"/>
              <a:t>Distributed</a:t>
            </a:r>
            <a:r>
              <a:rPr lang="cs-CZ" sz="2800" dirty="0"/>
              <a:t> </a:t>
            </a:r>
            <a:r>
              <a:rPr lang="cs-CZ" sz="2800" dirty="0" err="1"/>
              <a:t>character</a:t>
            </a:r>
            <a:r>
              <a:rPr lang="cs-CZ" sz="2800" dirty="0"/>
              <a:t> </a:t>
            </a:r>
            <a:r>
              <a:rPr lang="cs-CZ" sz="2800" dirty="0" err="1"/>
              <a:t>of</a:t>
            </a:r>
            <a:r>
              <a:rPr lang="cs-CZ" sz="2800" dirty="0"/>
              <a:t> </a:t>
            </a:r>
            <a:r>
              <a:rPr lang="cs-CZ" sz="2800" dirty="0" err="1"/>
              <a:t>an</a:t>
            </a:r>
            <a:r>
              <a:rPr lang="cs-CZ" sz="2800" dirty="0"/>
              <a:t> </a:t>
            </a:r>
            <a:r>
              <a:rPr lang="cs-CZ" sz="2800" dirty="0" err="1"/>
              <a:t>Infrastructure</a:t>
            </a:r>
            <a:r>
              <a:rPr lang="cs-CZ" sz="2800" dirty="0"/>
              <a:t> </a:t>
            </a:r>
            <a:r>
              <a:rPr lang="cs-CZ" sz="2800" dirty="0" err="1"/>
              <a:t>is</a:t>
            </a:r>
            <a:r>
              <a:rPr lang="cs-CZ" sz="2800" dirty="0"/>
              <a:t> positive element </a:t>
            </a:r>
            <a:r>
              <a:rPr lang="cs-CZ" sz="2800" dirty="0" err="1"/>
              <a:t>of</a:t>
            </a:r>
            <a:r>
              <a:rPr lang="cs-CZ" sz="2800" dirty="0"/>
              <a:t> </a:t>
            </a:r>
            <a:r>
              <a:rPr lang="cs-CZ" sz="2800" dirty="0" err="1"/>
              <a:t>development</a:t>
            </a:r>
            <a:endParaRPr lang="cs-CZ" sz="2800" dirty="0"/>
          </a:p>
          <a:p>
            <a:pPr>
              <a:lnSpc>
                <a:spcPts val="4460"/>
              </a:lnSpc>
            </a:pPr>
            <a:endParaRPr lang="cs-CZ" sz="2800" dirty="0"/>
          </a:p>
          <a:p>
            <a:pPr marL="285750" indent="-285750">
              <a:lnSpc>
                <a:spcPts val="4460"/>
              </a:lnSpc>
              <a:buFont typeface="Arial" panose="020B0604020202020204" pitchFamily="34" charset="0"/>
              <a:buChar char="•"/>
            </a:pPr>
            <a:r>
              <a:rPr lang="cs-CZ" sz="2800" dirty="0" err="1"/>
              <a:t>Any</a:t>
            </a:r>
            <a:r>
              <a:rPr lang="cs-CZ" sz="2800" dirty="0"/>
              <a:t> </a:t>
            </a:r>
            <a:r>
              <a:rPr lang="cs-CZ" sz="2800" dirty="0" err="1"/>
              <a:t>funding</a:t>
            </a:r>
            <a:r>
              <a:rPr lang="cs-CZ" sz="2800" dirty="0"/>
              <a:t> </a:t>
            </a:r>
            <a:r>
              <a:rPr lang="cs-CZ" sz="2800" dirty="0" err="1"/>
              <a:t>application</a:t>
            </a:r>
            <a:r>
              <a:rPr lang="cs-CZ" sz="2800" dirty="0"/>
              <a:t> </a:t>
            </a:r>
            <a:r>
              <a:rPr lang="cs-CZ" sz="2800" dirty="0" err="1"/>
              <a:t>requires</a:t>
            </a:r>
            <a:r>
              <a:rPr lang="cs-CZ" sz="2800" dirty="0"/>
              <a:t> </a:t>
            </a:r>
            <a:r>
              <a:rPr lang="cs-CZ" sz="2800" dirty="0" err="1"/>
              <a:t>high</a:t>
            </a:r>
            <a:r>
              <a:rPr lang="cs-CZ" sz="2800" dirty="0"/>
              <a:t> </a:t>
            </a:r>
            <a:r>
              <a:rPr lang="cs-CZ" sz="2800" dirty="0" err="1"/>
              <a:t>level</a:t>
            </a:r>
            <a:r>
              <a:rPr lang="cs-CZ" sz="2800" dirty="0"/>
              <a:t> </a:t>
            </a:r>
            <a:r>
              <a:rPr lang="cs-CZ" sz="2800" dirty="0" err="1"/>
              <a:t>of</a:t>
            </a:r>
            <a:r>
              <a:rPr lang="cs-CZ" sz="2800" dirty="0"/>
              <a:t> </a:t>
            </a:r>
            <a:r>
              <a:rPr lang="cs-CZ" sz="2800" dirty="0" err="1"/>
              <a:t>collaboration</a:t>
            </a:r>
            <a:r>
              <a:rPr lang="cs-CZ" sz="2800" dirty="0"/>
              <a:t> and </a:t>
            </a:r>
            <a:r>
              <a:rPr lang="cs-CZ" sz="2800" dirty="0" err="1"/>
              <a:t>synergy</a:t>
            </a:r>
            <a:endParaRPr lang="cs-CZ" sz="2800" dirty="0"/>
          </a:p>
          <a:p>
            <a:pPr marL="285750" indent="-285750">
              <a:lnSpc>
                <a:spcPts val="4460"/>
              </a:lnSpc>
              <a:buFont typeface="Arial" panose="020B0604020202020204" pitchFamily="34" charset="0"/>
              <a:buChar char="•"/>
            </a:pPr>
            <a:r>
              <a:rPr lang="cs-CZ" sz="2800" dirty="0" err="1"/>
              <a:t>Communication</a:t>
            </a:r>
            <a:r>
              <a:rPr lang="cs-CZ" sz="2800" dirty="0"/>
              <a:t> </a:t>
            </a:r>
            <a:r>
              <a:rPr lang="cs-CZ" sz="2800" dirty="0" err="1"/>
              <a:t>between</a:t>
            </a:r>
            <a:r>
              <a:rPr lang="cs-CZ" sz="2800" dirty="0"/>
              <a:t> </a:t>
            </a:r>
            <a:r>
              <a:rPr lang="cs-CZ" sz="2800" dirty="0" err="1"/>
              <a:t>partners</a:t>
            </a:r>
            <a:r>
              <a:rPr lang="cs-CZ" sz="2800" dirty="0"/>
              <a:t> </a:t>
            </a:r>
            <a:r>
              <a:rPr lang="cs-CZ" sz="2800" dirty="0" err="1"/>
              <a:t>is</a:t>
            </a:r>
            <a:r>
              <a:rPr lang="cs-CZ" sz="2800" dirty="0"/>
              <a:t> </a:t>
            </a:r>
            <a:r>
              <a:rPr lang="cs-CZ" sz="2800" dirty="0" err="1"/>
              <a:t>critical</a:t>
            </a:r>
            <a:r>
              <a:rPr lang="cs-CZ" sz="2800" dirty="0"/>
              <a:t> step </a:t>
            </a:r>
            <a:r>
              <a:rPr lang="cs-CZ" sz="2800" dirty="0" err="1"/>
              <a:t>of</a:t>
            </a:r>
            <a:r>
              <a:rPr lang="cs-CZ" sz="2800" dirty="0"/>
              <a:t> </a:t>
            </a:r>
            <a:r>
              <a:rPr lang="cs-CZ" sz="2800" dirty="0" err="1"/>
              <a:t>Infrastructure</a:t>
            </a:r>
            <a:r>
              <a:rPr lang="cs-CZ" sz="2800" dirty="0"/>
              <a:t> </a:t>
            </a:r>
            <a:r>
              <a:rPr lang="cs-CZ" sz="2800" dirty="0" err="1"/>
              <a:t>evolution</a:t>
            </a:r>
            <a:endParaRPr lang="cs-CZ" sz="2800" dirty="0"/>
          </a:p>
          <a:p>
            <a:pPr marL="285750" indent="-285750">
              <a:lnSpc>
                <a:spcPts val="4460"/>
              </a:lnSpc>
              <a:buFont typeface="Arial" panose="020B0604020202020204" pitchFamily="34" charset="0"/>
              <a:buChar char="•"/>
            </a:pPr>
            <a:r>
              <a:rPr lang="cs-CZ" sz="2800" dirty="0" err="1"/>
              <a:t>Distributed</a:t>
            </a:r>
            <a:r>
              <a:rPr lang="cs-CZ" sz="2800" dirty="0"/>
              <a:t> </a:t>
            </a:r>
            <a:r>
              <a:rPr lang="cs-CZ" sz="2800" dirty="0" err="1"/>
              <a:t>Infrastructure</a:t>
            </a:r>
            <a:r>
              <a:rPr lang="cs-CZ" sz="2800" dirty="0"/>
              <a:t> </a:t>
            </a:r>
            <a:r>
              <a:rPr lang="cs-CZ" sz="2800" dirty="0" err="1"/>
              <a:t>needs</a:t>
            </a:r>
            <a:r>
              <a:rPr lang="cs-CZ" sz="2800" dirty="0"/>
              <a:t> </a:t>
            </a:r>
            <a:r>
              <a:rPr lang="cs-CZ" sz="2800" dirty="0" err="1"/>
              <a:t>its</a:t>
            </a:r>
            <a:r>
              <a:rPr lang="cs-CZ" sz="2800" dirty="0"/>
              <a:t> </a:t>
            </a:r>
            <a:r>
              <a:rPr lang="cs-CZ" sz="2800" dirty="0" err="1"/>
              <a:t>own</a:t>
            </a:r>
            <a:r>
              <a:rPr lang="cs-CZ" sz="2800" dirty="0"/>
              <a:t> „VISION“</a:t>
            </a:r>
          </a:p>
        </p:txBody>
      </p:sp>
      <p:pic>
        <p:nvPicPr>
          <p:cNvPr id="3" name="Picture 4" descr="ELIXIR EU">
            <a:extLst>
              <a:ext uri="{FF2B5EF4-FFF2-40B4-BE49-F238E27FC236}">
                <a16:creationId xmlns:a16="http://schemas.microsoft.com/office/drawing/2014/main" id="{E6BDFAEE-DF71-A24D-92AE-1C78A87A35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0848" y="5860848"/>
            <a:ext cx="1171575" cy="85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78704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83382B0-321F-AE43-AA15-B038C225DE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591"/>
            <a:ext cx="12192000" cy="679681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70213F41-0660-B84A-BF2A-97D40CCEBBE4}"/>
              </a:ext>
            </a:extLst>
          </p:cNvPr>
          <p:cNvSpPr/>
          <p:nvPr/>
        </p:nvSpPr>
        <p:spPr>
          <a:xfrm>
            <a:off x="2763748" y="1931542"/>
            <a:ext cx="6637106" cy="15308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EAC494-A923-4B48-A852-111751194E52}"/>
              </a:ext>
            </a:extLst>
          </p:cNvPr>
          <p:cNvSpPr txBox="1"/>
          <p:nvPr/>
        </p:nvSpPr>
        <p:spPr>
          <a:xfrm>
            <a:off x="1408672" y="2804984"/>
            <a:ext cx="90451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6000" dirty="0" err="1"/>
              <a:t>Thank</a:t>
            </a:r>
            <a:r>
              <a:rPr lang="cs-CZ" sz="6000" dirty="0"/>
              <a:t> </a:t>
            </a:r>
            <a:r>
              <a:rPr lang="cs-CZ" sz="6000" dirty="0" err="1"/>
              <a:t>you</a:t>
            </a:r>
            <a:r>
              <a:rPr lang="cs-CZ" sz="6000" dirty="0"/>
              <a:t> </a:t>
            </a:r>
            <a:r>
              <a:rPr lang="cs-CZ" sz="6000" dirty="0" err="1"/>
              <a:t>for</a:t>
            </a:r>
            <a:r>
              <a:rPr lang="cs-CZ" sz="6000" dirty="0"/>
              <a:t> </a:t>
            </a:r>
            <a:r>
              <a:rPr lang="cs-CZ" sz="6000" dirty="0" err="1"/>
              <a:t>your</a:t>
            </a:r>
            <a:r>
              <a:rPr lang="cs-CZ" sz="6000" dirty="0"/>
              <a:t> </a:t>
            </a:r>
            <a:r>
              <a:rPr lang="cs-CZ" sz="6000" dirty="0" err="1"/>
              <a:t>attention</a:t>
            </a:r>
            <a:endParaRPr lang="cs-CZ" sz="6000" dirty="0"/>
          </a:p>
        </p:txBody>
      </p:sp>
    </p:spTree>
    <p:extLst>
      <p:ext uri="{BB962C8B-B14F-4D97-AF65-F5344CB8AC3E}">
        <p14:creationId xmlns:p14="http://schemas.microsoft.com/office/powerpoint/2010/main" val="3927763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ELIXIR EU">
            <a:extLst>
              <a:ext uri="{FF2B5EF4-FFF2-40B4-BE49-F238E27FC236}">
                <a16:creationId xmlns:a16="http://schemas.microsoft.com/office/drawing/2014/main" id="{970654BC-4CAA-0A40-AFF5-F1E76A460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0848" y="5860848"/>
            <a:ext cx="1171575" cy="85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 descr="page3image1590170736">
            <a:extLst>
              <a:ext uri="{FF2B5EF4-FFF2-40B4-BE49-F238E27FC236}">
                <a16:creationId xmlns:a16="http://schemas.microsoft.com/office/drawing/2014/main" id="{D3CEDF51-624D-A942-BD3F-79D45C08BD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27" y="786420"/>
            <a:ext cx="10759821" cy="5755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FAD6DAC-0899-834C-91EE-14AECDBB2B7C}"/>
              </a:ext>
            </a:extLst>
          </p:cNvPr>
          <p:cNvSpPr txBox="1"/>
          <p:nvPr/>
        </p:nvSpPr>
        <p:spPr>
          <a:xfrm>
            <a:off x="2743200" y="0"/>
            <a:ext cx="621529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4400" b="1" dirty="0" err="1"/>
              <a:t>Life</a:t>
            </a:r>
            <a:r>
              <a:rPr lang="cs-CZ" sz="4400" b="1" dirty="0"/>
              <a:t> </a:t>
            </a:r>
            <a:r>
              <a:rPr lang="cs-CZ" sz="4400" b="1" dirty="0" err="1"/>
              <a:t>Sciences</a:t>
            </a:r>
            <a:r>
              <a:rPr lang="cs-CZ" sz="4400" b="1" dirty="0"/>
              <a:t> – Data </a:t>
            </a:r>
            <a:r>
              <a:rPr lang="cs-CZ" sz="4400" b="1" dirty="0" err="1"/>
              <a:t>Types</a:t>
            </a:r>
            <a:endParaRPr lang="cs-CZ" sz="4400" b="1" dirty="0"/>
          </a:p>
        </p:txBody>
      </p:sp>
    </p:spTree>
    <p:extLst>
      <p:ext uri="{BB962C8B-B14F-4D97-AF65-F5344CB8AC3E}">
        <p14:creationId xmlns:p14="http://schemas.microsoft.com/office/powerpoint/2010/main" val="1300899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FBA798D-374D-0747-A071-FA97C1F768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835554"/>
            <a:ext cx="9829800" cy="60224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2FCA881-95C0-6641-9879-76C9D4BAB435}"/>
              </a:ext>
            </a:extLst>
          </p:cNvPr>
          <p:cNvSpPr txBox="1"/>
          <p:nvPr/>
        </p:nvSpPr>
        <p:spPr>
          <a:xfrm>
            <a:off x="444910" y="156159"/>
            <a:ext cx="76033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1" dirty="0"/>
              <a:t>ELIXIR CZ - </a:t>
            </a:r>
            <a:r>
              <a:rPr lang="cs-CZ" sz="3200" b="1" dirty="0" err="1"/>
              <a:t>Infrastructure</a:t>
            </a:r>
            <a:r>
              <a:rPr lang="cs-CZ" sz="3200" b="1" dirty="0"/>
              <a:t> </a:t>
            </a:r>
            <a:r>
              <a:rPr lang="cs-CZ" sz="3200" b="1" dirty="0" err="1"/>
              <a:t>for</a:t>
            </a:r>
            <a:r>
              <a:rPr lang="cs-CZ" sz="3200" b="1" dirty="0"/>
              <a:t> </a:t>
            </a:r>
            <a:r>
              <a:rPr lang="cs-CZ" sz="3200" b="1" dirty="0" err="1"/>
              <a:t>Biological</a:t>
            </a:r>
            <a:r>
              <a:rPr lang="cs-CZ" sz="3200" b="1" dirty="0"/>
              <a:t> Data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31E2E0B-5CBE-F548-ABC8-64CF83CF682E}"/>
              </a:ext>
            </a:extLst>
          </p:cNvPr>
          <p:cNvSpPr txBox="1"/>
          <p:nvPr/>
        </p:nvSpPr>
        <p:spPr>
          <a:xfrm>
            <a:off x="7377425" y="964754"/>
            <a:ext cx="48935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dirty="0"/>
              <a:t>Data/</a:t>
            </a:r>
            <a:r>
              <a:rPr lang="cs-CZ" sz="2400" dirty="0" err="1"/>
              <a:t>Service</a:t>
            </a:r>
            <a:r>
              <a:rPr lang="cs-CZ" sz="2400" dirty="0"/>
              <a:t> </a:t>
            </a:r>
            <a:r>
              <a:rPr lang="cs-CZ" sz="2400" dirty="0" err="1"/>
              <a:t>Heterogeneity</a:t>
            </a:r>
            <a:r>
              <a:rPr lang="cs-CZ" sz="2400" dirty="0"/>
              <a:t> </a:t>
            </a:r>
            <a:r>
              <a:rPr lang="cs-CZ" sz="2400" dirty="0" err="1"/>
              <a:t>reflected</a:t>
            </a:r>
            <a:r>
              <a:rPr lang="cs-CZ" sz="2400" dirty="0"/>
              <a:t> </a:t>
            </a:r>
          </a:p>
          <a:p>
            <a:r>
              <a:rPr lang="cs-CZ" sz="2400" dirty="0"/>
              <a:t>by ELIXIR CZ </a:t>
            </a:r>
            <a:r>
              <a:rPr lang="cs-CZ" sz="2400" dirty="0" err="1"/>
              <a:t>distributed</a:t>
            </a:r>
            <a:r>
              <a:rPr lang="cs-CZ" sz="2400" dirty="0"/>
              <a:t> </a:t>
            </a:r>
            <a:r>
              <a:rPr lang="cs-CZ" sz="2400" dirty="0" err="1"/>
              <a:t>character</a:t>
            </a:r>
            <a:endParaRPr lang="cs-CZ" sz="2400" dirty="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2426BB58-4C7D-8D4A-8BB8-2195813B28D3}"/>
              </a:ext>
            </a:extLst>
          </p:cNvPr>
          <p:cNvSpPr/>
          <p:nvPr/>
        </p:nvSpPr>
        <p:spPr>
          <a:xfrm>
            <a:off x="370115" y="1611086"/>
            <a:ext cx="337456" cy="369332"/>
          </a:xfrm>
          <a:prstGeom prst="ellipse">
            <a:avLst/>
          </a:prstGeom>
          <a:solidFill>
            <a:schemeClr val="bg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ABA7D8-B215-244F-BB94-21DA183E9EA9}"/>
              </a:ext>
            </a:extLst>
          </p:cNvPr>
          <p:cNvSpPr txBox="1"/>
          <p:nvPr/>
        </p:nvSpPr>
        <p:spPr>
          <a:xfrm>
            <a:off x="895705" y="1585276"/>
            <a:ext cx="89736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IOCB </a:t>
            </a:r>
          </a:p>
          <a:p>
            <a:r>
              <a:rPr lang="cs-CZ" dirty="0"/>
              <a:t>IMB</a:t>
            </a:r>
          </a:p>
          <a:p>
            <a:r>
              <a:rPr lang="cs-CZ" dirty="0"/>
              <a:t>IBT</a:t>
            </a:r>
          </a:p>
          <a:p>
            <a:r>
              <a:rPr lang="cs-CZ" dirty="0"/>
              <a:t>IMG</a:t>
            </a:r>
          </a:p>
          <a:p>
            <a:r>
              <a:rPr lang="cs-CZ" dirty="0"/>
              <a:t>ICT</a:t>
            </a:r>
          </a:p>
          <a:p>
            <a:r>
              <a:rPr lang="cs-CZ" dirty="0"/>
              <a:t>UK</a:t>
            </a:r>
          </a:p>
          <a:p>
            <a:r>
              <a:rPr lang="cs-CZ" dirty="0"/>
              <a:t>CESNET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C6E589-4D7B-2448-94F4-D0D7388DC48F}"/>
              </a:ext>
            </a:extLst>
          </p:cNvPr>
          <p:cNvSpPr txBox="1"/>
          <p:nvPr/>
        </p:nvSpPr>
        <p:spPr>
          <a:xfrm>
            <a:off x="2743199" y="161108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UWB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9CB1E6EF-B8CE-6149-BAA3-965C068DAB5E}"/>
              </a:ext>
            </a:extLst>
          </p:cNvPr>
          <p:cNvSpPr/>
          <p:nvPr/>
        </p:nvSpPr>
        <p:spPr>
          <a:xfrm>
            <a:off x="370115" y="3900782"/>
            <a:ext cx="283028" cy="2802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C7DB88B-5D30-0646-A918-28EAD5CCD1CC}"/>
              </a:ext>
            </a:extLst>
          </p:cNvPr>
          <p:cNvSpPr txBox="1"/>
          <p:nvPr/>
        </p:nvSpPr>
        <p:spPr>
          <a:xfrm>
            <a:off x="895705" y="3900782"/>
            <a:ext cx="156324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CEITEC</a:t>
            </a:r>
          </a:p>
          <a:p>
            <a:r>
              <a:rPr lang="cs-CZ" dirty="0"/>
              <a:t>MU – CERIT SC</a:t>
            </a:r>
          </a:p>
          <a:p>
            <a:r>
              <a:rPr lang="cs-CZ" dirty="0"/>
              <a:t>FNUSA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BFF3026-1F4A-5247-BFE9-7DC3A84477D4}"/>
              </a:ext>
            </a:extLst>
          </p:cNvPr>
          <p:cNvSpPr/>
          <p:nvPr/>
        </p:nvSpPr>
        <p:spPr>
          <a:xfrm>
            <a:off x="389077" y="5265175"/>
            <a:ext cx="195942" cy="206478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C639F7C-8187-C946-A4A9-9DEB417A4A99}"/>
              </a:ext>
            </a:extLst>
          </p:cNvPr>
          <p:cNvSpPr txBox="1"/>
          <p:nvPr/>
        </p:nvSpPr>
        <p:spPr>
          <a:xfrm>
            <a:off x="895705" y="5148487"/>
            <a:ext cx="10262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USB</a:t>
            </a:r>
          </a:p>
          <a:p>
            <a:r>
              <a:rPr lang="cs-CZ" dirty="0"/>
              <a:t>BC AS CR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3940DFE-7886-6448-A594-B6871F1F828B}"/>
              </a:ext>
            </a:extLst>
          </p:cNvPr>
          <p:cNvSpPr/>
          <p:nvPr/>
        </p:nvSpPr>
        <p:spPr>
          <a:xfrm>
            <a:off x="389077" y="6341805"/>
            <a:ext cx="111666" cy="124309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9B8CAC-910A-BF4C-9F9C-3BDD6F1B3DED}"/>
              </a:ext>
            </a:extLst>
          </p:cNvPr>
          <p:cNvSpPr txBox="1"/>
          <p:nvPr/>
        </p:nvSpPr>
        <p:spPr>
          <a:xfrm>
            <a:off x="900821" y="6219293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UPOL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D6E214D2-BCBA-2941-ACBE-9276D79912C9}"/>
              </a:ext>
            </a:extLst>
          </p:cNvPr>
          <p:cNvSpPr/>
          <p:nvPr/>
        </p:nvSpPr>
        <p:spPr>
          <a:xfrm>
            <a:off x="2283191" y="1733597"/>
            <a:ext cx="111666" cy="124309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11915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455C9D-5193-624B-AA6D-BB7D10D799A3}"/>
              </a:ext>
            </a:extLst>
          </p:cNvPr>
          <p:cNvSpPr txBox="1"/>
          <p:nvPr/>
        </p:nvSpPr>
        <p:spPr>
          <a:xfrm>
            <a:off x="947058" y="423016"/>
            <a:ext cx="9135916" cy="40053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800" b="1" dirty="0" err="1">
                <a:solidFill>
                  <a:srgbClr val="FF0000"/>
                </a:solidFill>
              </a:rPr>
              <a:t>Power</a:t>
            </a:r>
            <a:endParaRPr lang="cs-CZ" sz="28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cs-CZ" sz="2400" dirty="0">
                <a:solidFill>
                  <a:srgbClr val="C00000"/>
                </a:solidFill>
              </a:rPr>
              <a:t>More </a:t>
            </a:r>
            <a:r>
              <a:rPr lang="cs-CZ" sz="2400" dirty="0" err="1">
                <a:solidFill>
                  <a:srgbClr val="C00000"/>
                </a:solidFill>
              </a:rPr>
              <a:t>members</a:t>
            </a:r>
            <a:r>
              <a:rPr lang="cs-CZ" sz="2400" dirty="0">
                <a:solidFill>
                  <a:srgbClr val="C00000"/>
                </a:solidFill>
              </a:rPr>
              <a:t> more </a:t>
            </a:r>
            <a:r>
              <a:rPr lang="cs-CZ" sz="2400" dirty="0" err="1">
                <a:solidFill>
                  <a:srgbClr val="C00000"/>
                </a:solidFill>
              </a:rPr>
              <a:t>knowledge</a:t>
            </a:r>
            <a:endParaRPr lang="cs-CZ" sz="2400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cs-CZ" sz="2400" dirty="0" err="1">
                <a:solidFill>
                  <a:srgbClr val="C00000"/>
                </a:solidFill>
              </a:rPr>
              <a:t>Integration</a:t>
            </a:r>
            <a:r>
              <a:rPr lang="cs-CZ" sz="2400" dirty="0">
                <a:solidFill>
                  <a:srgbClr val="C00000"/>
                </a:solidFill>
              </a:rPr>
              <a:t> and Interoperability </a:t>
            </a:r>
            <a:r>
              <a:rPr lang="cs-CZ" sz="2400" dirty="0" err="1">
                <a:solidFill>
                  <a:srgbClr val="C00000"/>
                </a:solidFill>
              </a:rPr>
              <a:t>of</a:t>
            </a:r>
            <a:r>
              <a:rPr lang="cs-CZ" sz="2400" dirty="0">
                <a:solidFill>
                  <a:srgbClr val="C00000"/>
                </a:solidFill>
              </a:rPr>
              <a:t> </a:t>
            </a:r>
            <a:r>
              <a:rPr lang="cs-CZ" sz="2400" dirty="0" err="1">
                <a:solidFill>
                  <a:srgbClr val="C00000"/>
                </a:solidFill>
              </a:rPr>
              <a:t>archives</a:t>
            </a:r>
            <a:endParaRPr lang="cs-CZ" sz="2400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cs-CZ" sz="2400" dirty="0">
                <a:solidFill>
                  <a:srgbClr val="C00000"/>
                </a:solidFill>
              </a:rPr>
              <a:t>Interoperability </a:t>
            </a:r>
            <a:r>
              <a:rPr lang="cs-CZ" sz="2400" dirty="0" err="1">
                <a:solidFill>
                  <a:srgbClr val="C00000"/>
                </a:solidFill>
              </a:rPr>
              <a:t>of</a:t>
            </a:r>
            <a:r>
              <a:rPr lang="cs-CZ" sz="2400" dirty="0">
                <a:solidFill>
                  <a:srgbClr val="C00000"/>
                </a:solidFill>
              </a:rPr>
              <a:t> </a:t>
            </a:r>
            <a:r>
              <a:rPr lang="cs-CZ" sz="2400" dirty="0" err="1">
                <a:solidFill>
                  <a:srgbClr val="C00000"/>
                </a:solidFill>
              </a:rPr>
              <a:t>resources</a:t>
            </a:r>
            <a:endParaRPr lang="cs-CZ" sz="2400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cs-CZ" sz="2400" dirty="0" err="1">
                <a:solidFill>
                  <a:srgbClr val="C00000"/>
                </a:solidFill>
              </a:rPr>
              <a:t>Accepting</a:t>
            </a:r>
            <a:r>
              <a:rPr lang="cs-CZ" sz="2400" dirty="0">
                <a:solidFill>
                  <a:srgbClr val="C00000"/>
                </a:solidFill>
              </a:rPr>
              <a:t> </a:t>
            </a:r>
            <a:r>
              <a:rPr lang="cs-CZ" sz="2400" dirty="0" err="1">
                <a:solidFill>
                  <a:srgbClr val="C00000"/>
                </a:solidFill>
              </a:rPr>
              <a:t>heterogeneity</a:t>
            </a:r>
            <a:r>
              <a:rPr lang="cs-CZ" sz="2400" dirty="0">
                <a:solidFill>
                  <a:srgbClr val="C00000"/>
                </a:solidFill>
              </a:rPr>
              <a:t> </a:t>
            </a:r>
            <a:r>
              <a:rPr lang="cs-CZ" sz="2400" dirty="0" err="1">
                <a:solidFill>
                  <a:srgbClr val="C00000"/>
                </a:solidFill>
              </a:rPr>
              <a:t>of</a:t>
            </a:r>
            <a:r>
              <a:rPr lang="cs-CZ" sz="2400" dirty="0">
                <a:solidFill>
                  <a:srgbClr val="C00000"/>
                </a:solidFill>
              </a:rPr>
              <a:t> user </a:t>
            </a:r>
            <a:r>
              <a:rPr lang="cs-CZ" sz="2400" dirty="0" err="1">
                <a:solidFill>
                  <a:srgbClr val="C00000"/>
                </a:solidFill>
              </a:rPr>
              <a:t>needs</a:t>
            </a:r>
            <a:r>
              <a:rPr lang="cs-CZ" sz="2400" dirty="0">
                <a:solidFill>
                  <a:srgbClr val="C00000"/>
                </a:solidFill>
              </a:rPr>
              <a:t>/</a:t>
            </a:r>
            <a:r>
              <a:rPr lang="cs-CZ" sz="2400" dirty="0" err="1">
                <a:solidFill>
                  <a:srgbClr val="C00000"/>
                </a:solidFill>
              </a:rPr>
              <a:t>communities</a:t>
            </a:r>
            <a:endParaRPr lang="cs-CZ" sz="2400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cs-CZ" sz="2400" dirty="0">
                <a:solidFill>
                  <a:srgbClr val="C00000"/>
                </a:solidFill>
              </a:rPr>
              <a:t>Natural </a:t>
            </a:r>
            <a:r>
              <a:rPr lang="cs-CZ" sz="2400" dirty="0" err="1">
                <a:solidFill>
                  <a:srgbClr val="C00000"/>
                </a:solidFill>
              </a:rPr>
              <a:t>clustering</a:t>
            </a:r>
            <a:r>
              <a:rPr lang="cs-CZ" sz="2400" dirty="0">
                <a:solidFill>
                  <a:srgbClr val="C00000"/>
                </a:solidFill>
              </a:rPr>
              <a:t> </a:t>
            </a:r>
            <a:r>
              <a:rPr lang="cs-CZ" sz="2400" dirty="0" err="1">
                <a:solidFill>
                  <a:srgbClr val="C00000"/>
                </a:solidFill>
              </a:rPr>
              <a:t>of</a:t>
            </a:r>
            <a:r>
              <a:rPr lang="cs-CZ" sz="2400" dirty="0">
                <a:solidFill>
                  <a:srgbClr val="C00000"/>
                </a:solidFill>
              </a:rPr>
              <a:t> </a:t>
            </a:r>
            <a:r>
              <a:rPr lang="cs-CZ" sz="2400" dirty="0" err="1">
                <a:solidFill>
                  <a:srgbClr val="C00000"/>
                </a:solidFill>
              </a:rPr>
              <a:t>knowledge</a:t>
            </a:r>
            <a:r>
              <a:rPr lang="cs-CZ" sz="2400" dirty="0">
                <a:solidFill>
                  <a:srgbClr val="C00000"/>
                </a:solidFill>
              </a:rPr>
              <a:t>/</a:t>
            </a:r>
            <a:r>
              <a:rPr lang="cs-CZ" sz="2400" dirty="0" err="1">
                <a:solidFill>
                  <a:srgbClr val="C00000"/>
                </a:solidFill>
              </a:rPr>
              <a:t>fields</a:t>
            </a:r>
            <a:endParaRPr lang="cs-CZ" sz="2400" dirty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endParaRPr lang="cs-CZ" sz="2400" dirty="0"/>
          </a:p>
        </p:txBody>
      </p:sp>
      <p:pic>
        <p:nvPicPr>
          <p:cNvPr id="3" name="Picture 4" descr="ELIXIR EU">
            <a:extLst>
              <a:ext uri="{FF2B5EF4-FFF2-40B4-BE49-F238E27FC236}">
                <a16:creationId xmlns:a16="http://schemas.microsoft.com/office/drawing/2014/main" id="{A6E60E83-B92A-E840-B978-A938AD32BC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0848" y="5860848"/>
            <a:ext cx="1171575" cy="85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EBFAC6-6061-F145-AC1C-5CB8AEC31B64}"/>
              </a:ext>
            </a:extLst>
          </p:cNvPr>
          <p:cNvSpPr txBox="1"/>
          <p:nvPr/>
        </p:nvSpPr>
        <p:spPr>
          <a:xfrm>
            <a:off x="3124201" y="130629"/>
            <a:ext cx="618028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3200" b="1" dirty="0"/>
              <a:t>ELIXIR CZ </a:t>
            </a:r>
            <a:r>
              <a:rPr lang="cs-CZ" sz="3200" b="1" dirty="0" err="1"/>
              <a:t>Distributed</a:t>
            </a:r>
            <a:r>
              <a:rPr lang="cs-CZ" sz="3200" b="1" dirty="0"/>
              <a:t> </a:t>
            </a:r>
            <a:r>
              <a:rPr lang="cs-CZ" sz="3200" b="1" dirty="0" err="1"/>
              <a:t>Infrastructure</a:t>
            </a:r>
            <a:endParaRPr lang="cs-CZ" sz="32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F1948C-1B62-1143-8425-FE3A84A2A26D}"/>
              </a:ext>
            </a:extLst>
          </p:cNvPr>
          <p:cNvSpPr txBox="1"/>
          <p:nvPr/>
        </p:nvSpPr>
        <p:spPr>
          <a:xfrm>
            <a:off x="947058" y="4035972"/>
            <a:ext cx="8199745" cy="3231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cs-CZ" sz="2800" b="1" dirty="0" err="1">
                <a:solidFill>
                  <a:schemeClr val="accent5">
                    <a:lumMod val="75000"/>
                  </a:schemeClr>
                </a:solidFill>
              </a:rPr>
              <a:t>Weakness</a:t>
            </a:r>
            <a:endParaRPr lang="cs-CZ" sz="2800" b="1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cs-CZ" sz="2400" dirty="0" err="1">
                <a:solidFill>
                  <a:schemeClr val="accent5">
                    <a:lumMod val="75000"/>
                  </a:schemeClr>
                </a:solidFill>
              </a:rPr>
              <a:t>Funding</a:t>
            </a:r>
            <a:r>
              <a:rPr lang="cs-CZ" sz="2400" dirty="0">
                <a:solidFill>
                  <a:schemeClr val="accent5">
                    <a:lumMod val="75000"/>
                  </a:schemeClr>
                </a:solidFill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cs-CZ" sz="2400" dirty="0" err="1">
                <a:solidFill>
                  <a:schemeClr val="accent5">
                    <a:lumMod val="75000"/>
                  </a:schemeClr>
                </a:solidFill>
              </a:rPr>
              <a:t>Governance</a:t>
            </a:r>
            <a:r>
              <a:rPr lang="cs-CZ" sz="2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cs-CZ" sz="2400" dirty="0" err="1">
                <a:solidFill>
                  <a:schemeClr val="accent5">
                    <a:lumMod val="75000"/>
                  </a:schemeClr>
                </a:solidFill>
              </a:rPr>
              <a:t>models</a:t>
            </a:r>
            <a:r>
              <a:rPr lang="cs-CZ" sz="2400" dirty="0">
                <a:solidFill>
                  <a:schemeClr val="accent5">
                    <a:lumMod val="75000"/>
                  </a:schemeClr>
                </a:solidFill>
              </a:rPr>
              <a:t> (country </a:t>
            </a:r>
            <a:r>
              <a:rPr lang="cs-CZ" sz="2400" dirty="0" err="1">
                <a:solidFill>
                  <a:schemeClr val="accent5">
                    <a:lumMod val="75000"/>
                  </a:schemeClr>
                </a:solidFill>
              </a:rPr>
              <a:t>dependent</a:t>
            </a:r>
            <a:r>
              <a:rPr lang="cs-CZ" sz="2400" dirty="0">
                <a:solidFill>
                  <a:schemeClr val="accent5">
                    <a:lumMod val="75000"/>
                  </a:schemeClr>
                </a:solidFill>
              </a:rPr>
              <a:t>, </a:t>
            </a:r>
            <a:r>
              <a:rPr lang="cs-CZ" sz="2400" dirty="0" err="1">
                <a:solidFill>
                  <a:schemeClr val="accent5">
                    <a:lumMod val="75000"/>
                  </a:schemeClr>
                </a:solidFill>
              </a:rPr>
              <a:t>institution</a:t>
            </a:r>
            <a:r>
              <a:rPr lang="cs-CZ" sz="2400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cs-CZ" sz="2400" dirty="0" err="1">
                <a:solidFill>
                  <a:schemeClr val="accent5">
                    <a:lumMod val="75000"/>
                  </a:schemeClr>
                </a:solidFill>
              </a:rPr>
              <a:t>dependent</a:t>
            </a:r>
            <a:r>
              <a:rPr lang="cs-CZ" sz="2400" dirty="0">
                <a:solidFill>
                  <a:schemeClr val="accent5">
                    <a:lumMod val="75000"/>
                  </a:schemeClr>
                </a:solidFill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cs-CZ" sz="2400" dirty="0" err="1">
                <a:solidFill>
                  <a:schemeClr val="accent5">
                    <a:lumMod val="75000"/>
                  </a:schemeClr>
                </a:solidFill>
              </a:rPr>
              <a:t>Communication</a:t>
            </a:r>
            <a:endParaRPr lang="cs-CZ" sz="2400" dirty="0">
              <a:solidFill>
                <a:schemeClr val="accent5">
                  <a:lumMod val="75000"/>
                </a:schemeClr>
              </a:solidFill>
            </a:endParaRPr>
          </a:p>
          <a:p>
            <a:pPr>
              <a:lnSpc>
                <a:spcPct val="150000"/>
              </a:lnSpc>
            </a:pPr>
            <a:endParaRPr lang="cs-CZ" sz="2400" dirty="0">
              <a:solidFill>
                <a:schemeClr val="accent5">
                  <a:lumMod val="75000"/>
                </a:schemeClr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269780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04A4CF-BE69-114E-B6D0-D76831237B39}"/>
              </a:ext>
            </a:extLst>
          </p:cNvPr>
          <p:cNvSpPr txBox="1"/>
          <p:nvPr/>
        </p:nvSpPr>
        <p:spPr>
          <a:xfrm>
            <a:off x="258241" y="287687"/>
            <a:ext cx="9758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 err="1"/>
              <a:t>Clustering</a:t>
            </a:r>
            <a:r>
              <a:rPr lang="cs-CZ" sz="2400" b="1" dirty="0"/>
              <a:t> </a:t>
            </a:r>
            <a:r>
              <a:rPr lang="cs-CZ" sz="2400" b="1" dirty="0" err="1"/>
              <a:t>of</a:t>
            </a:r>
            <a:r>
              <a:rPr lang="cs-CZ" sz="2400" b="1" dirty="0"/>
              <a:t> ELIXIR CZ </a:t>
            </a:r>
            <a:r>
              <a:rPr lang="cs-CZ" sz="2400" b="1" dirty="0" err="1"/>
              <a:t>Areas</a:t>
            </a:r>
            <a:r>
              <a:rPr lang="cs-CZ" sz="2400" b="1" dirty="0"/>
              <a:t> </a:t>
            </a:r>
            <a:r>
              <a:rPr lang="cs-CZ" sz="2400" b="1" dirty="0" err="1"/>
              <a:t>of</a:t>
            </a:r>
            <a:r>
              <a:rPr lang="cs-CZ" sz="2400" b="1" dirty="0"/>
              <a:t> </a:t>
            </a:r>
            <a:r>
              <a:rPr lang="cs-CZ" sz="2400" b="1" dirty="0" err="1"/>
              <a:t>Expertises</a:t>
            </a:r>
            <a:r>
              <a:rPr lang="cs-CZ" sz="2400" b="1" dirty="0"/>
              <a:t> – </a:t>
            </a:r>
            <a:r>
              <a:rPr lang="cs-CZ" sz="2400" b="1" dirty="0" err="1"/>
              <a:t>Clustering</a:t>
            </a:r>
            <a:r>
              <a:rPr lang="cs-CZ" sz="2400" b="1" dirty="0"/>
              <a:t> </a:t>
            </a:r>
            <a:r>
              <a:rPr lang="cs-CZ" sz="2400" b="1" dirty="0" err="1"/>
              <a:t>of</a:t>
            </a:r>
            <a:r>
              <a:rPr lang="cs-CZ" sz="2400" b="1" dirty="0"/>
              <a:t> </a:t>
            </a:r>
            <a:r>
              <a:rPr lang="cs-CZ" sz="2400" b="1" dirty="0" err="1"/>
              <a:t>the</a:t>
            </a:r>
            <a:r>
              <a:rPr lang="cs-CZ" sz="2400" b="1" dirty="0"/>
              <a:t> </a:t>
            </a:r>
            <a:r>
              <a:rPr lang="cs-CZ" sz="2400" b="1" dirty="0" err="1"/>
              <a:t>Infrastructure</a:t>
            </a:r>
            <a:endParaRPr lang="cs-CZ" sz="2400" b="1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E6C826-775B-B545-B948-A759F787C9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6115" y="898073"/>
            <a:ext cx="9004300" cy="51054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56A85E6-1B39-A743-9457-C1D71AF83C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7418" y="4262690"/>
            <a:ext cx="895350" cy="7556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9F4C993-5076-F641-A109-EC83318BE4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2466" y="2500085"/>
            <a:ext cx="831850" cy="7874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B2BB050-3619-2641-A111-F4AD34D556E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5357" y="3053898"/>
            <a:ext cx="825500" cy="79375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7EB6A74-6995-5C40-82DE-7A75231308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20657" y="4365172"/>
            <a:ext cx="793750" cy="7620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B18D70D-6B25-2947-8E27-9DDD7334EA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70386" y="3397186"/>
            <a:ext cx="844550" cy="806450"/>
          </a:xfrm>
          <a:prstGeom prst="rect">
            <a:avLst/>
          </a:prstGeom>
        </p:spPr>
      </p:pic>
      <p:sp>
        <p:nvSpPr>
          <p:cNvPr id="21" name="Oval 20">
            <a:extLst>
              <a:ext uri="{FF2B5EF4-FFF2-40B4-BE49-F238E27FC236}">
                <a16:creationId xmlns:a16="http://schemas.microsoft.com/office/drawing/2014/main" id="{5E4A98BE-A167-A144-B1A6-4F013D465AD3}"/>
              </a:ext>
            </a:extLst>
          </p:cNvPr>
          <p:cNvSpPr/>
          <p:nvPr/>
        </p:nvSpPr>
        <p:spPr>
          <a:xfrm>
            <a:off x="348343" y="1163988"/>
            <a:ext cx="217714" cy="2286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39E11823-2C28-CA40-B88B-884A0604252B}"/>
              </a:ext>
            </a:extLst>
          </p:cNvPr>
          <p:cNvSpPr/>
          <p:nvPr/>
        </p:nvSpPr>
        <p:spPr>
          <a:xfrm>
            <a:off x="348343" y="1578428"/>
            <a:ext cx="217714" cy="228600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ABD26C9-D65B-5147-A3B5-2D38933BF0AF}"/>
              </a:ext>
            </a:extLst>
          </p:cNvPr>
          <p:cNvSpPr/>
          <p:nvPr/>
        </p:nvSpPr>
        <p:spPr>
          <a:xfrm>
            <a:off x="348343" y="1992868"/>
            <a:ext cx="217714" cy="22860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AA1B7623-F59A-F744-B211-49F2A2126587}"/>
              </a:ext>
            </a:extLst>
          </p:cNvPr>
          <p:cNvSpPr/>
          <p:nvPr/>
        </p:nvSpPr>
        <p:spPr>
          <a:xfrm>
            <a:off x="348343" y="2407308"/>
            <a:ext cx="217714" cy="228600"/>
          </a:xfrm>
          <a:prstGeom prst="ellipse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9013BDBD-8FF4-A940-BEE1-07F5A69C1172}"/>
              </a:ext>
            </a:extLst>
          </p:cNvPr>
          <p:cNvSpPr/>
          <p:nvPr/>
        </p:nvSpPr>
        <p:spPr>
          <a:xfrm>
            <a:off x="348343" y="2820965"/>
            <a:ext cx="217714" cy="228600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BC7E5423-94AF-1549-B2D9-2514B36FAD31}"/>
              </a:ext>
            </a:extLst>
          </p:cNvPr>
          <p:cNvSpPr/>
          <p:nvPr/>
        </p:nvSpPr>
        <p:spPr>
          <a:xfrm>
            <a:off x="348343" y="3234622"/>
            <a:ext cx="217714" cy="2286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E40CEAB6-EBB8-A446-B67E-6AAB09C236DA}"/>
              </a:ext>
            </a:extLst>
          </p:cNvPr>
          <p:cNvSpPr/>
          <p:nvPr/>
        </p:nvSpPr>
        <p:spPr>
          <a:xfrm>
            <a:off x="348343" y="3648279"/>
            <a:ext cx="217714" cy="228600"/>
          </a:xfrm>
          <a:prstGeom prst="ellipse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FD2F616-9B9F-A545-8DD3-B97FC6E4201B}"/>
              </a:ext>
            </a:extLst>
          </p:cNvPr>
          <p:cNvSpPr txBox="1"/>
          <p:nvPr/>
        </p:nvSpPr>
        <p:spPr>
          <a:xfrm>
            <a:off x="762000" y="1077293"/>
            <a:ext cx="27750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err="1"/>
              <a:t>Structural</a:t>
            </a:r>
            <a:r>
              <a:rPr lang="cs-CZ" sz="2000" dirty="0"/>
              <a:t> </a:t>
            </a:r>
            <a:r>
              <a:rPr lang="cs-CZ" sz="2000" dirty="0" err="1"/>
              <a:t>Bioinformatics</a:t>
            </a:r>
            <a:endParaRPr lang="cs-CZ" sz="20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A325F377-D271-7C44-8C0F-4718FDEFBE95}"/>
              </a:ext>
            </a:extLst>
          </p:cNvPr>
          <p:cNvSpPr txBox="1"/>
          <p:nvPr/>
        </p:nvSpPr>
        <p:spPr>
          <a:xfrm>
            <a:off x="776881" y="1446625"/>
            <a:ext cx="21271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/>
              <a:t>Data Management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B2452FB-8AC2-5144-906F-4C36596EA308}"/>
              </a:ext>
            </a:extLst>
          </p:cNvPr>
          <p:cNvSpPr txBox="1"/>
          <p:nvPr/>
        </p:nvSpPr>
        <p:spPr>
          <a:xfrm>
            <a:off x="776881" y="1922502"/>
            <a:ext cx="14856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err="1"/>
              <a:t>Human</a:t>
            </a:r>
            <a:r>
              <a:rPr lang="cs-CZ" sz="2000" dirty="0"/>
              <a:t> Data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B365FA0-B8FA-0F47-8C8C-F9511C0AB96F}"/>
              </a:ext>
            </a:extLst>
          </p:cNvPr>
          <p:cNvSpPr txBox="1"/>
          <p:nvPr/>
        </p:nvSpPr>
        <p:spPr>
          <a:xfrm>
            <a:off x="776881" y="2336942"/>
            <a:ext cx="18109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/>
              <a:t>Plant </a:t>
            </a:r>
            <a:r>
              <a:rPr lang="cs-CZ" sz="2000" dirty="0" err="1"/>
              <a:t>Genomics</a:t>
            </a:r>
            <a:endParaRPr lang="cs-CZ" sz="20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660FDC6-9C93-1940-9424-7EFC76913C27}"/>
              </a:ext>
            </a:extLst>
          </p:cNvPr>
          <p:cNvSpPr txBox="1"/>
          <p:nvPr/>
        </p:nvSpPr>
        <p:spPr>
          <a:xfrm>
            <a:off x="787767" y="2760524"/>
            <a:ext cx="12186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err="1"/>
              <a:t>Genomics</a:t>
            </a:r>
            <a:endParaRPr lang="cs-CZ" sz="20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75C5D18-48E9-5045-B7B3-761DA0C4CDAE}"/>
              </a:ext>
            </a:extLst>
          </p:cNvPr>
          <p:cNvSpPr txBox="1"/>
          <p:nvPr/>
        </p:nvSpPr>
        <p:spPr>
          <a:xfrm>
            <a:off x="776880" y="3141114"/>
            <a:ext cx="11421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err="1"/>
              <a:t>Compute</a:t>
            </a:r>
            <a:endParaRPr lang="cs-CZ" sz="20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62DAE89-43B8-B644-BB0E-3BA753887E66}"/>
              </a:ext>
            </a:extLst>
          </p:cNvPr>
          <p:cNvSpPr txBox="1"/>
          <p:nvPr/>
        </p:nvSpPr>
        <p:spPr>
          <a:xfrm>
            <a:off x="769990" y="3598919"/>
            <a:ext cx="13592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err="1"/>
              <a:t>Proteomics</a:t>
            </a:r>
            <a:endParaRPr lang="cs-CZ" sz="2000" dirty="0"/>
          </a:p>
        </p:txBody>
      </p:sp>
      <p:pic>
        <p:nvPicPr>
          <p:cNvPr id="35" name="Picture 4" descr="ELIXIR EU">
            <a:extLst>
              <a:ext uri="{FF2B5EF4-FFF2-40B4-BE49-F238E27FC236}">
                <a16:creationId xmlns:a16="http://schemas.microsoft.com/office/drawing/2014/main" id="{0663B3BB-B5E4-1943-8752-6C52100C99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0848" y="5860848"/>
            <a:ext cx="1171575" cy="85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Oval 35">
            <a:extLst>
              <a:ext uri="{FF2B5EF4-FFF2-40B4-BE49-F238E27FC236}">
                <a16:creationId xmlns:a16="http://schemas.microsoft.com/office/drawing/2014/main" id="{1729534A-B64A-7D45-837D-7B5D2FE1330A}"/>
              </a:ext>
            </a:extLst>
          </p:cNvPr>
          <p:cNvSpPr/>
          <p:nvPr/>
        </p:nvSpPr>
        <p:spPr>
          <a:xfrm>
            <a:off x="348343" y="4048710"/>
            <a:ext cx="217714" cy="22860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09C5086-E7B0-8741-AFD5-48AB90162884}"/>
              </a:ext>
            </a:extLst>
          </p:cNvPr>
          <p:cNvSpPr txBox="1"/>
          <p:nvPr/>
        </p:nvSpPr>
        <p:spPr>
          <a:xfrm>
            <a:off x="769990" y="3999350"/>
            <a:ext cx="19586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 err="1"/>
              <a:t>Chemical</a:t>
            </a:r>
            <a:r>
              <a:rPr lang="cs-CZ" sz="2000" dirty="0"/>
              <a:t> Biology</a:t>
            </a:r>
          </a:p>
        </p:txBody>
      </p:sp>
    </p:spTree>
    <p:extLst>
      <p:ext uri="{BB962C8B-B14F-4D97-AF65-F5344CB8AC3E}">
        <p14:creationId xmlns:p14="http://schemas.microsoft.com/office/powerpoint/2010/main" val="35191948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2223F3-D730-A54E-BAEE-7E0E12E49A6C}"/>
              </a:ext>
            </a:extLst>
          </p:cNvPr>
          <p:cNvSpPr txBox="1"/>
          <p:nvPr/>
        </p:nvSpPr>
        <p:spPr>
          <a:xfrm>
            <a:off x="503678" y="784261"/>
            <a:ext cx="11509497" cy="3000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280"/>
              </a:lnSpc>
            </a:pPr>
            <a:r>
              <a:rPr lang="cs-CZ" sz="2400" b="1" dirty="0"/>
              <a:t>ELIXIR</a:t>
            </a:r>
            <a:r>
              <a:rPr lang="cs-CZ" sz="2400" dirty="0"/>
              <a:t> </a:t>
            </a:r>
            <a:r>
              <a:rPr lang="cs-CZ" sz="2400" dirty="0" err="1"/>
              <a:t>is</a:t>
            </a:r>
            <a:r>
              <a:rPr lang="cs-CZ" sz="2400" dirty="0"/>
              <a:t> </a:t>
            </a:r>
            <a:r>
              <a:rPr lang="cs-CZ" sz="2400" dirty="0" err="1"/>
              <a:t>distributed</a:t>
            </a:r>
            <a:r>
              <a:rPr lang="cs-CZ" sz="2400" dirty="0"/>
              <a:t> </a:t>
            </a:r>
            <a:r>
              <a:rPr lang="cs-CZ" sz="2400" dirty="0" err="1"/>
              <a:t>Infrastructure</a:t>
            </a:r>
            <a:r>
              <a:rPr lang="cs-CZ" sz="2400" dirty="0"/>
              <a:t> </a:t>
            </a:r>
            <a:r>
              <a:rPr lang="cs-CZ" sz="2400" dirty="0" err="1"/>
              <a:t>of</a:t>
            </a:r>
            <a:r>
              <a:rPr lang="cs-CZ" sz="2400" dirty="0"/>
              <a:t> </a:t>
            </a:r>
            <a:r>
              <a:rPr lang="cs-CZ" sz="2400" dirty="0" err="1"/>
              <a:t>Nodes</a:t>
            </a:r>
            <a:r>
              <a:rPr lang="cs-CZ" sz="2400" dirty="0"/>
              <a:t> (22 </a:t>
            </a:r>
            <a:r>
              <a:rPr lang="cs-CZ" sz="2400" dirty="0" err="1"/>
              <a:t>Nodes</a:t>
            </a:r>
            <a:r>
              <a:rPr lang="cs-CZ" sz="2400" dirty="0"/>
              <a:t>)</a:t>
            </a:r>
          </a:p>
          <a:p>
            <a:pPr>
              <a:lnSpc>
                <a:spcPts val="3280"/>
              </a:lnSpc>
            </a:pPr>
            <a:r>
              <a:rPr lang="cs-CZ" sz="2400" dirty="0" err="1"/>
              <a:t>Each</a:t>
            </a:r>
            <a:r>
              <a:rPr lang="cs-CZ" sz="2400" dirty="0"/>
              <a:t> </a:t>
            </a:r>
            <a:r>
              <a:rPr lang="cs-CZ" sz="2400" b="1" dirty="0"/>
              <a:t>ELIXIR</a:t>
            </a:r>
            <a:r>
              <a:rPr lang="cs-CZ" sz="2400" dirty="0"/>
              <a:t> Node has </a:t>
            </a:r>
            <a:r>
              <a:rPr lang="cs-CZ" sz="2400" dirty="0" err="1"/>
              <a:t>distributed</a:t>
            </a:r>
            <a:r>
              <a:rPr lang="cs-CZ" sz="2400" dirty="0"/>
              <a:t> </a:t>
            </a:r>
            <a:r>
              <a:rPr lang="cs-CZ" sz="2400" dirty="0" err="1"/>
              <a:t>character</a:t>
            </a:r>
            <a:r>
              <a:rPr lang="cs-CZ" sz="2400" dirty="0"/>
              <a:t> - </a:t>
            </a:r>
            <a:r>
              <a:rPr lang="cs-CZ" sz="2400" dirty="0" err="1"/>
              <a:t>about</a:t>
            </a:r>
            <a:r>
              <a:rPr lang="cs-CZ" sz="2400" dirty="0"/>
              <a:t> 10-20 </a:t>
            </a:r>
            <a:r>
              <a:rPr lang="cs-CZ" sz="2400" dirty="0" err="1"/>
              <a:t>Research</a:t>
            </a:r>
            <a:r>
              <a:rPr lang="cs-CZ" sz="2400" dirty="0"/>
              <a:t> </a:t>
            </a:r>
            <a:r>
              <a:rPr lang="cs-CZ" sz="2400" dirty="0" err="1"/>
              <a:t>Institutions</a:t>
            </a:r>
            <a:r>
              <a:rPr lang="cs-CZ" sz="2400" dirty="0"/>
              <a:t> per country</a:t>
            </a:r>
          </a:p>
          <a:p>
            <a:pPr>
              <a:lnSpc>
                <a:spcPts val="3280"/>
              </a:lnSpc>
            </a:pPr>
            <a:endParaRPr lang="cs-CZ" sz="2400" dirty="0"/>
          </a:p>
          <a:p>
            <a:pPr>
              <a:lnSpc>
                <a:spcPts val="3280"/>
              </a:lnSpc>
            </a:pPr>
            <a:r>
              <a:rPr lang="cs-CZ" sz="2400" dirty="0" err="1"/>
              <a:t>How</a:t>
            </a:r>
            <a:r>
              <a:rPr lang="cs-CZ" sz="2400" dirty="0"/>
              <a:t> to </a:t>
            </a:r>
            <a:r>
              <a:rPr lang="cs-CZ" sz="2400" dirty="0" err="1"/>
              <a:t>reach</a:t>
            </a:r>
            <a:r>
              <a:rPr lang="cs-CZ" sz="2400" dirty="0"/>
              <a:t> a </a:t>
            </a:r>
            <a:r>
              <a:rPr lang="cs-CZ" sz="2400" dirty="0" err="1"/>
              <a:t>synergy</a:t>
            </a:r>
            <a:r>
              <a:rPr lang="cs-CZ" sz="2400" dirty="0"/>
              <a:t> </a:t>
            </a:r>
            <a:r>
              <a:rPr lang="cs-CZ" sz="2400" dirty="0" err="1"/>
              <a:t>between</a:t>
            </a:r>
            <a:r>
              <a:rPr lang="cs-CZ" sz="2400" dirty="0"/>
              <a:t> </a:t>
            </a:r>
            <a:r>
              <a:rPr lang="cs-CZ" sz="2400" b="1" dirty="0"/>
              <a:t>ELIXIR</a:t>
            </a:r>
            <a:r>
              <a:rPr lang="cs-CZ" sz="2400" dirty="0"/>
              <a:t> </a:t>
            </a:r>
            <a:r>
              <a:rPr lang="cs-CZ" sz="2400" dirty="0" err="1"/>
              <a:t>Nodes</a:t>
            </a:r>
            <a:r>
              <a:rPr lang="cs-CZ" sz="2400" dirty="0"/>
              <a:t>?</a:t>
            </a:r>
          </a:p>
          <a:p>
            <a:pPr>
              <a:lnSpc>
                <a:spcPts val="3280"/>
              </a:lnSpc>
            </a:pPr>
            <a:r>
              <a:rPr lang="cs-CZ" sz="2400" dirty="0" err="1"/>
              <a:t>How</a:t>
            </a:r>
            <a:r>
              <a:rPr lang="cs-CZ" sz="2400" dirty="0"/>
              <a:t> to </a:t>
            </a:r>
            <a:r>
              <a:rPr lang="cs-CZ" sz="2400" dirty="0" err="1"/>
              <a:t>establish</a:t>
            </a:r>
            <a:r>
              <a:rPr lang="cs-CZ" sz="2400" dirty="0"/>
              <a:t> </a:t>
            </a:r>
            <a:r>
              <a:rPr lang="cs-CZ" sz="2400" dirty="0" err="1"/>
              <a:t>vital</a:t>
            </a:r>
            <a:r>
              <a:rPr lang="cs-CZ" sz="2400" dirty="0"/>
              <a:t> network </a:t>
            </a:r>
            <a:r>
              <a:rPr lang="cs-CZ" sz="2400" dirty="0" err="1"/>
              <a:t>between</a:t>
            </a:r>
            <a:r>
              <a:rPr lang="cs-CZ" sz="2400" dirty="0"/>
              <a:t> </a:t>
            </a:r>
            <a:r>
              <a:rPr lang="cs-CZ" sz="2400" dirty="0" err="1"/>
              <a:t>Research</a:t>
            </a:r>
            <a:r>
              <a:rPr lang="cs-CZ" sz="2400" dirty="0"/>
              <a:t> </a:t>
            </a:r>
            <a:r>
              <a:rPr lang="cs-CZ" sz="2400" dirty="0" err="1"/>
              <a:t>Institutions</a:t>
            </a:r>
            <a:r>
              <a:rPr lang="cs-CZ" sz="2400" dirty="0"/>
              <a:t> </a:t>
            </a:r>
            <a:r>
              <a:rPr lang="cs-CZ" sz="2400" dirty="0" err="1"/>
              <a:t>at</a:t>
            </a:r>
            <a:r>
              <a:rPr lang="cs-CZ" sz="2400" dirty="0"/>
              <a:t> </a:t>
            </a:r>
            <a:r>
              <a:rPr lang="cs-CZ" sz="2400" dirty="0" err="1"/>
              <a:t>different</a:t>
            </a:r>
            <a:r>
              <a:rPr lang="cs-CZ" sz="2400" dirty="0"/>
              <a:t> </a:t>
            </a:r>
            <a:r>
              <a:rPr lang="cs-CZ" sz="2400" dirty="0" err="1"/>
              <a:t>National</a:t>
            </a:r>
            <a:r>
              <a:rPr lang="cs-CZ" sz="2400" dirty="0"/>
              <a:t> </a:t>
            </a:r>
            <a:r>
              <a:rPr lang="cs-CZ" sz="2400" dirty="0" err="1"/>
              <a:t>Nodes</a:t>
            </a:r>
            <a:r>
              <a:rPr lang="cs-CZ" sz="2400" dirty="0"/>
              <a:t>?</a:t>
            </a:r>
          </a:p>
          <a:p>
            <a:pPr>
              <a:lnSpc>
                <a:spcPts val="3280"/>
              </a:lnSpc>
            </a:pPr>
            <a:r>
              <a:rPr lang="cs-CZ" sz="2400" dirty="0" err="1"/>
              <a:t>How</a:t>
            </a:r>
            <a:r>
              <a:rPr lang="cs-CZ" sz="2400" dirty="0"/>
              <a:t> to </a:t>
            </a:r>
            <a:r>
              <a:rPr lang="cs-CZ" sz="2400" dirty="0" err="1"/>
              <a:t>coordinate</a:t>
            </a:r>
            <a:r>
              <a:rPr lang="cs-CZ" sz="2400" dirty="0"/>
              <a:t> and </a:t>
            </a:r>
            <a:r>
              <a:rPr lang="cs-CZ" sz="2400" dirty="0" err="1"/>
              <a:t>collaborate</a:t>
            </a:r>
            <a:r>
              <a:rPr lang="cs-CZ" sz="2400" dirty="0"/>
              <a:t> </a:t>
            </a:r>
            <a:r>
              <a:rPr lang="cs-CZ" sz="2400" dirty="0" err="1"/>
              <a:t>with</a:t>
            </a:r>
            <a:r>
              <a:rPr lang="cs-CZ" sz="2400" dirty="0"/>
              <a:t> </a:t>
            </a:r>
            <a:r>
              <a:rPr lang="cs-CZ" sz="2400" dirty="0" err="1"/>
              <a:t>other</a:t>
            </a:r>
            <a:r>
              <a:rPr lang="cs-CZ" sz="2400" dirty="0"/>
              <a:t> BMS </a:t>
            </a:r>
            <a:r>
              <a:rPr lang="cs-CZ" sz="2400" dirty="0" err="1"/>
              <a:t>Infrastructures</a:t>
            </a:r>
            <a:endParaRPr lang="cs-CZ" sz="2400" dirty="0"/>
          </a:p>
          <a:p>
            <a:endParaRPr lang="cs-CZ" sz="2400" dirty="0"/>
          </a:p>
        </p:txBody>
      </p:sp>
      <p:pic>
        <p:nvPicPr>
          <p:cNvPr id="3" name="Picture 4" descr="ELIXIR EU">
            <a:extLst>
              <a:ext uri="{FF2B5EF4-FFF2-40B4-BE49-F238E27FC236}">
                <a16:creationId xmlns:a16="http://schemas.microsoft.com/office/drawing/2014/main" id="{F95978B2-106B-E347-90D2-403913483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0574" y="5814329"/>
            <a:ext cx="1171575" cy="85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DA2B1FD-65C9-3547-A747-639F826E57A7}"/>
              </a:ext>
            </a:extLst>
          </p:cNvPr>
          <p:cNvSpPr txBox="1"/>
          <p:nvPr/>
        </p:nvSpPr>
        <p:spPr>
          <a:xfrm>
            <a:off x="503678" y="3785082"/>
            <a:ext cx="11178894" cy="29084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3280"/>
              </a:lnSpc>
            </a:pPr>
            <a:r>
              <a:rPr lang="cs-CZ" sz="2400" b="1" dirty="0" err="1">
                <a:solidFill>
                  <a:srgbClr val="00B050"/>
                </a:solidFill>
              </a:rPr>
              <a:t>Solution</a:t>
            </a:r>
            <a:r>
              <a:rPr lang="cs-CZ" sz="2400" b="1" dirty="0">
                <a:solidFill>
                  <a:srgbClr val="00B050"/>
                </a:solidFill>
              </a:rPr>
              <a:t>:</a:t>
            </a:r>
          </a:p>
          <a:p>
            <a:pPr>
              <a:lnSpc>
                <a:spcPts val="3280"/>
              </a:lnSpc>
            </a:pPr>
            <a:endParaRPr lang="cs-CZ" sz="2400" b="1" dirty="0">
              <a:solidFill>
                <a:srgbClr val="00B050"/>
              </a:solidFill>
            </a:endParaRPr>
          </a:p>
          <a:p>
            <a:pPr>
              <a:lnSpc>
                <a:spcPts val="3280"/>
              </a:lnSpc>
            </a:pPr>
            <a:r>
              <a:rPr lang="cs-CZ" sz="2400" dirty="0">
                <a:solidFill>
                  <a:srgbClr val="00B050"/>
                </a:solidFill>
              </a:rPr>
              <a:t>Via </a:t>
            </a:r>
            <a:r>
              <a:rPr lang="cs-CZ" sz="2400" b="1" dirty="0">
                <a:solidFill>
                  <a:srgbClr val="00B050"/>
                </a:solidFill>
              </a:rPr>
              <a:t>ELIXIR</a:t>
            </a:r>
            <a:r>
              <a:rPr lang="cs-CZ" sz="2400" dirty="0">
                <a:solidFill>
                  <a:srgbClr val="00B050"/>
                </a:solidFill>
              </a:rPr>
              <a:t> </a:t>
            </a:r>
            <a:r>
              <a:rPr lang="cs-CZ" sz="2400" dirty="0" err="1">
                <a:solidFill>
                  <a:srgbClr val="00B050"/>
                </a:solidFill>
              </a:rPr>
              <a:t>Platforms</a:t>
            </a:r>
            <a:endParaRPr lang="cs-CZ" sz="2400" dirty="0">
              <a:solidFill>
                <a:srgbClr val="00B050"/>
              </a:solidFill>
            </a:endParaRPr>
          </a:p>
          <a:p>
            <a:pPr>
              <a:lnSpc>
                <a:spcPts val="3280"/>
              </a:lnSpc>
            </a:pPr>
            <a:r>
              <a:rPr lang="cs-CZ" sz="2400" dirty="0">
                <a:solidFill>
                  <a:srgbClr val="00B050"/>
                </a:solidFill>
              </a:rPr>
              <a:t>Via </a:t>
            </a:r>
            <a:r>
              <a:rPr lang="cs-CZ" sz="2400" b="1" dirty="0">
                <a:solidFill>
                  <a:srgbClr val="00B050"/>
                </a:solidFill>
              </a:rPr>
              <a:t>ELIXIR</a:t>
            </a:r>
            <a:r>
              <a:rPr lang="cs-CZ" sz="2400" dirty="0">
                <a:solidFill>
                  <a:srgbClr val="00B050"/>
                </a:solidFill>
              </a:rPr>
              <a:t> </a:t>
            </a:r>
            <a:r>
              <a:rPr lang="cs-CZ" sz="2400" dirty="0" err="1">
                <a:solidFill>
                  <a:srgbClr val="00B050"/>
                </a:solidFill>
              </a:rPr>
              <a:t>Communities</a:t>
            </a:r>
            <a:endParaRPr lang="cs-CZ" sz="2400" dirty="0">
              <a:solidFill>
                <a:srgbClr val="00B050"/>
              </a:solidFill>
            </a:endParaRPr>
          </a:p>
          <a:p>
            <a:pPr>
              <a:lnSpc>
                <a:spcPts val="3280"/>
              </a:lnSpc>
            </a:pPr>
            <a:r>
              <a:rPr lang="cs-CZ" sz="2400" dirty="0">
                <a:solidFill>
                  <a:srgbClr val="00B050"/>
                </a:solidFill>
              </a:rPr>
              <a:t>Via </a:t>
            </a:r>
            <a:r>
              <a:rPr lang="cs-CZ" sz="2400" b="1" dirty="0">
                <a:solidFill>
                  <a:srgbClr val="00B050"/>
                </a:solidFill>
              </a:rPr>
              <a:t>ELIXIR</a:t>
            </a:r>
            <a:r>
              <a:rPr lang="cs-CZ" sz="2400" dirty="0">
                <a:solidFill>
                  <a:srgbClr val="00B050"/>
                </a:solidFill>
              </a:rPr>
              <a:t> </a:t>
            </a:r>
            <a:r>
              <a:rPr lang="cs-CZ" sz="2400" dirty="0" err="1">
                <a:solidFill>
                  <a:srgbClr val="00B050"/>
                </a:solidFill>
              </a:rPr>
              <a:t>Projects</a:t>
            </a:r>
            <a:r>
              <a:rPr lang="cs-CZ" sz="2400" dirty="0">
                <a:solidFill>
                  <a:srgbClr val="00B050"/>
                </a:solidFill>
              </a:rPr>
              <a:t> (H2020 – ELIXIR </a:t>
            </a:r>
            <a:r>
              <a:rPr lang="cs-CZ" sz="2400" dirty="0" err="1">
                <a:solidFill>
                  <a:srgbClr val="00B050"/>
                </a:solidFill>
              </a:rPr>
              <a:t>Excelerate</a:t>
            </a:r>
            <a:r>
              <a:rPr lang="cs-CZ" sz="2400" dirty="0">
                <a:solidFill>
                  <a:srgbClr val="00B050"/>
                </a:solidFill>
              </a:rPr>
              <a:t>, ELIXIR-</a:t>
            </a:r>
            <a:r>
              <a:rPr lang="cs-CZ" sz="2400" dirty="0" err="1">
                <a:solidFill>
                  <a:srgbClr val="00B050"/>
                </a:solidFill>
              </a:rPr>
              <a:t>Converge</a:t>
            </a:r>
            <a:r>
              <a:rPr lang="cs-CZ" sz="2400" dirty="0">
                <a:solidFill>
                  <a:srgbClr val="00B050"/>
                </a:solidFill>
              </a:rPr>
              <a:t>, </a:t>
            </a:r>
            <a:r>
              <a:rPr lang="cs-CZ" sz="2400" dirty="0" err="1">
                <a:solidFill>
                  <a:srgbClr val="00B050"/>
                </a:solidFill>
              </a:rPr>
              <a:t>Internal</a:t>
            </a:r>
            <a:r>
              <a:rPr lang="cs-CZ" sz="2400" dirty="0">
                <a:solidFill>
                  <a:srgbClr val="00B050"/>
                </a:solidFill>
              </a:rPr>
              <a:t> ELIXIR </a:t>
            </a:r>
            <a:r>
              <a:rPr lang="cs-CZ" sz="2400" dirty="0" err="1">
                <a:solidFill>
                  <a:srgbClr val="00B050"/>
                </a:solidFill>
              </a:rPr>
              <a:t>Projects</a:t>
            </a:r>
            <a:r>
              <a:rPr lang="cs-CZ" sz="2400" dirty="0">
                <a:solidFill>
                  <a:srgbClr val="00B050"/>
                </a:solidFill>
              </a:rPr>
              <a:t>)</a:t>
            </a:r>
          </a:p>
          <a:p>
            <a:pPr>
              <a:lnSpc>
                <a:spcPts val="3280"/>
              </a:lnSpc>
            </a:pPr>
            <a:r>
              <a:rPr lang="cs-CZ" sz="2400" dirty="0">
                <a:solidFill>
                  <a:srgbClr val="00B050"/>
                </a:solidFill>
              </a:rPr>
              <a:t>Via </a:t>
            </a:r>
            <a:r>
              <a:rPr lang="cs-CZ" sz="2400" b="1" dirty="0">
                <a:solidFill>
                  <a:srgbClr val="00B050"/>
                </a:solidFill>
              </a:rPr>
              <a:t>BMS </a:t>
            </a:r>
            <a:r>
              <a:rPr lang="cs-CZ" sz="2400" b="1" dirty="0" err="1">
                <a:solidFill>
                  <a:srgbClr val="00B050"/>
                </a:solidFill>
              </a:rPr>
              <a:t>Consortia</a:t>
            </a:r>
            <a:r>
              <a:rPr lang="cs-CZ" sz="2400" b="1" dirty="0">
                <a:solidFill>
                  <a:srgbClr val="00B050"/>
                </a:solidFill>
              </a:rPr>
              <a:t> </a:t>
            </a:r>
            <a:r>
              <a:rPr lang="cs-CZ" sz="2400" dirty="0" err="1">
                <a:solidFill>
                  <a:srgbClr val="00B050"/>
                </a:solidFill>
              </a:rPr>
              <a:t>Projects</a:t>
            </a:r>
            <a:endParaRPr lang="cs-CZ" sz="2400" dirty="0">
              <a:solidFill>
                <a:srgbClr val="00B050"/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08807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D5FCD12-B006-B64F-9F58-26240F79A0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63"/>
            <a:ext cx="12020764" cy="6757413"/>
          </a:xfrm>
          <a:prstGeom prst="rect">
            <a:avLst/>
          </a:prstGeom>
        </p:spPr>
      </p:pic>
      <p:pic>
        <p:nvPicPr>
          <p:cNvPr id="3" name="Picture 4" descr="ELIXIR EU">
            <a:extLst>
              <a:ext uri="{FF2B5EF4-FFF2-40B4-BE49-F238E27FC236}">
                <a16:creationId xmlns:a16="http://schemas.microsoft.com/office/drawing/2014/main" id="{970654BC-4CAA-0A40-AFF5-F1E76A460F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6796"/>
            <a:ext cx="1171575" cy="85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ELIXIR EU">
            <a:extLst>
              <a:ext uri="{FF2B5EF4-FFF2-40B4-BE49-F238E27FC236}">
                <a16:creationId xmlns:a16="http://schemas.microsoft.com/office/drawing/2014/main" id="{D8AC3EE2-BC75-A842-B464-97E2C0E521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6448" y="5906796"/>
            <a:ext cx="1171575" cy="85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1941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755F1ED-0D3A-4C47-A35B-35CB164CFA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59" y="0"/>
            <a:ext cx="10324681" cy="6858000"/>
          </a:xfrm>
          <a:prstGeom prst="rect">
            <a:avLst/>
          </a:prstGeom>
        </p:spPr>
      </p:pic>
      <p:pic>
        <p:nvPicPr>
          <p:cNvPr id="3" name="Picture 4" descr="ELIXIR EU">
            <a:extLst>
              <a:ext uri="{FF2B5EF4-FFF2-40B4-BE49-F238E27FC236}">
                <a16:creationId xmlns:a16="http://schemas.microsoft.com/office/drawing/2014/main" id="{82212623-E948-C849-A3F6-0130669CC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30848" y="5860848"/>
            <a:ext cx="1171575" cy="852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2981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795FA2B-181D-F848-B423-4D9B343469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920"/>
            <a:ext cx="12192000" cy="6814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602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{93189994-268A-1842-9472-4DBB749E765B}tf10001072</Template>
  <TotalTime>3721</TotalTime>
  <Words>296</Words>
  <Application>Microsoft Macintosh PowerPoint</Application>
  <PresentationFormat>Widescreen</PresentationFormat>
  <Paragraphs>67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Geneva</vt:lpstr>
      <vt:lpstr>Lucida Console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58</cp:revision>
  <cp:lastPrinted>2019-11-09T19:55:43Z</cp:lastPrinted>
  <dcterms:created xsi:type="dcterms:W3CDTF">2019-10-02T08:17:53Z</dcterms:created>
  <dcterms:modified xsi:type="dcterms:W3CDTF">2019-11-09T19:55:54Z</dcterms:modified>
</cp:coreProperties>
</file>