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8" r:id="rId3"/>
    <p:sldId id="257" r:id="rId4"/>
    <p:sldId id="264" r:id="rId5"/>
    <p:sldId id="265" r:id="rId6"/>
    <p:sldId id="266" r:id="rId7"/>
    <p:sldId id="268" r:id="rId8"/>
    <p:sldId id="308" r:id="rId9"/>
    <p:sldId id="304" r:id="rId10"/>
    <p:sldId id="259" r:id="rId11"/>
    <p:sldId id="276" r:id="rId12"/>
    <p:sldId id="283" r:id="rId13"/>
    <p:sldId id="284" r:id="rId14"/>
    <p:sldId id="285" r:id="rId15"/>
    <p:sldId id="288" r:id="rId16"/>
    <p:sldId id="289" r:id="rId17"/>
    <p:sldId id="311" r:id="rId18"/>
    <p:sldId id="272" r:id="rId19"/>
    <p:sldId id="273" r:id="rId20"/>
    <p:sldId id="274" r:id="rId21"/>
    <p:sldId id="275" r:id="rId22"/>
    <p:sldId id="287" r:id="rId23"/>
    <p:sldId id="263" r:id="rId24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6" d="100"/>
          <a:sy n="96" d="100"/>
        </p:scale>
        <p:origin x="355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BA7AA1A5-9FEF-4700-95A0-C4CBEFF93B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D41B0F46-8A09-4398-84C7-56A401EA360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02C94B-7079-4D0F-8ABC-D09BEC6D6E25}" type="datetimeFigureOut">
              <a:rPr lang="cs-CZ" smtClean="0"/>
              <a:t>08.11.2019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3B8559EC-C62D-498A-B3C5-D7B0784B616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D1634972-1F45-4002-B0BF-6262973D2A6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FD3535-A8AE-42C5-A774-2F7705C0680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3549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54F32D-668E-4108-BB17-1716A510330F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GB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2822BF-AC89-498F-904F-127AE682E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9052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2822BF-AC89-498F-904F-127AE682E7D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02538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90400" y="2829600"/>
            <a:ext cx="6538946" cy="1660624"/>
          </a:xfrm>
        </p:spPr>
        <p:txBody>
          <a:bodyPr anchor="t">
            <a:normAutofit/>
          </a:bodyPr>
          <a:lstStyle>
            <a:lvl1pPr algn="l">
              <a:defRPr sz="3400" baseline="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0400" y="5454000"/>
            <a:ext cx="6858000" cy="1080000"/>
          </a:xfrm>
        </p:spPr>
        <p:txBody>
          <a:bodyPr/>
          <a:lstStyle>
            <a:lvl1pPr marL="0" indent="0" algn="l">
              <a:buNone/>
              <a:defRPr sz="1800" baseline="0">
                <a:solidFill>
                  <a:schemeClr val="bg1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277363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3"/>
            <a:ext cx="78867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84248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bject 2"/>
          <p:cNvSpPr/>
          <p:nvPr userDrawn="1"/>
        </p:nvSpPr>
        <p:spPr>
          <a:xfrm>
            <a:off x="531000" y="1491552"/>
            <a:ext cx="8613000" cy="4432160"/>
          </a:xfrm>
          <a:custGeom>
            <a:avLst/>
            <a:gdLst/>
            <a:ahLst/>
            <a:cxnLst/>
            <a:rect l="l" t="t" r="r" b="b"/>
            <a:pathLst>
              <a:path w="8613000" h="4432160">
                <a:moveTo>
                  <a:pt x="0" y="4432160"/>
                </a:moveTo>
                <a:lnTo>
                  <a:pt x="8613000" y="4432160"/>
                </a:lnTo>
                <a:lnTo>
                  <a:pt x="8613000" y="0"/>
                </a:lnTo>
                <a:lnTo>
                  <a:pt x="0" y="0"/>
                </a:lnTo>
                <a:lnTo>
                  <a:pt x="0" y="4432160"/>
                </a:lnTo>
                <a:close/>
              </a:path>
            </a:pathLst>
          </a:custGeom>
          <a:solidFill>
            <a:srgbClr val="EDF4F4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3"/>
          <p:cNvSpPr/>
          <p:nvPr userDrawn="1"/>
        </p:nvSpPr>
        <p:spPr>
          <a:xfrm>
            <a:off x="5615991" y="1279069"/>
            <a:ext cx="3528009" cy="481058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Nadpis 1"/>
          <p:cNvSpPr>
            <a:spLocks noGrp="1"/>
          </p:cNvSpPr>
          <p:nvPr>
            <p:ph type="title"/>
          </p:nvPr>
        </p:nvSpPr>
        <p:spPr>
          <a:xfrm>
            <a:off x="943556" y="1950607"/>
            <a:ext cx="5163967" cy="516971"/>
          </a:xfrm>
        </p:spPr>
        <p:txBody>
          <a:bodyPr anchor="t">
            <a:normAutofit/>
          </a:bodyPr>
          <a:lstStyle>
            <a:lvl1pPr>
              <a:defRPr sz="1900"/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13" name="Zástupný symbol pro obsah 2"/>
          <p:cNvSpPr>
            <a:spLocks noGrp="1"/>
          </p:cNvSpPr>
          <p:nvPr>
            <p:ph idx="13"/>
          </p:nvPr>
        </p:nvSpPr>
        <p:spPr>
          <a:xfrm>
            <a:off x="943556" y="2488616"/>
            <a:ext cx="4584185" cy="3167753"/>
          </a:xfrm>
        </p:spPr>
        <p:txBody>
          <a:bodyPr/>
          <a:lstStyle>
            <a:lvl1pPr marL="252000" indent="-252000">
              <a:spcAft>
                <a:spcPts val="200"/>
              </a:spcAft>
              <a:buClr>
                <a:schemeClr val="tx2"/>
              </a:buClr>
              <a:buFont typeface="+mj-lt"/>
              <a:buAutoNum type="arabicPeriod"/>
              <a:defRPr/>
            </a:lvl1pPr>
            <a:lvl2pPr marL="432000" indent="-180000">
              <a:spcBef>
                <a:spcPts val="0"/>
              </a:spcBef>
              <a:spcAft>
                <a:spcPts val="200"/>
              </a:spcAft>
              <a:buClr>
                <a:schemeClr val="tx2"/>
              </a:buClr>
              <a:buFont typeface="+mj-lt"/>
              <a:buAutoNum type="arabicPeriod"/>
              <a:defRPr/>
            </a:lvl2pPr>
            <a:lvl3pPr marL="432000" indent="-180000">
              <a:spcAft>
                <a:spcPts val="200"/>
              </a:spcAft>
              <a:buClr>
                <a:schemeClr val="tx2"/>
              </a:buClr>
              <a:buFont typeface="+mj-lt"/>
              <a:buAutoNum type="arabicPeriod"/>
              <a:defRPr/>
            </a:lvl3pPr>
            <a:lvl4pPr marL="172800" indent="-172800">
              <a:spcAft>
                <a:spcPts val="200"/>
              </a:spcAft>
              <a:buClr>
                <a:schemeClr val="tx2"/>
              </a:buClr>
              <a:buFont typeface="+mj-lt"/>
              <a:buAutoNum type="arabicPeriod"/>
              <a:defRPr/>
            </a:lvl4pPr>
            <a:lvl5pPr marL="172800" indent="-172800">
              <a:spcAft>
                <a:spcPts val="200"/>
              </a:spcAft>
              <a:buClr>
                <a:schemeClr val="tx2"/>
              </a:buClr>
              <a:buFont typeface="+mj-lt"/>
              <a:buAutoNum type="arabicPeriod"/>
              <a:defRPr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</p:txBody>
      </p:sp>
    </p:spTree>
    <p:extLst>
      <p:ext uri="{BB962C8B-B14F-4D97-AF65-F5344CB8AC3E}">
        <p14:creationId xmlns:p14="http://schemas.microsoft.com/office/powerpoint/2010/main" val="3142921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8268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3"/>
            <a:ext cx="7859984" cy="101824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bject 3"/>
          <p:cNvSpPr/>
          <p:nvPr userDrawn="1"/>
        </p:nvSpPr>
        <p:spPr>
          <a:xfrm>
            <a:off x="1258148" y="3297375"/>
            <a:ext cx="2648927" cy="2294039"/>
          </a:xfrm>
          <a:custGeom>
            <a:avLst/>
            <a:gdLst/>
            <a:ahLst/>
            <a:cxnLst/>
            <a:rect l="l" t="t" r="r" b="b"/>
            <a:pathLst>
              <a:path w="2648927" h="2294039">
                <a:moveTo>
                  <a:pt x="662228" y="0"/>
                </a:moveTo>
                <a:lnTo>
                  <a:pt x="0" y="1147025"/>
                </a:lnTo>
                <a:lnTo>
                  <a:pt x="662228" y="2294039"/>
                </a:lnTo>
                <a:lnTo>
                  <a:pt x="1986699" y="2294039"/>
                </a:lnTo>
                <a:lnTo>
                  <a:pt x="2648927" y="1147025"/>
                </a:lnTo>
                <a:lnTo>
                  <a:pt x="1986699" y="0"/>
                </a:lnTo>
                <a:lnTo>
                  <a:pt x="662228" y="0"/>
                </a:lnTo>
                <a:close/>
              </a:path>
            </a:pathLst>
          </a:custGeom>
          <a:ln w="185928">
            <a:solidFill>
              <a:srgbClr val="EFEFF0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8" name="object 4"/>
          <p:cNvSpPr/>
          <p:nvPr userDrawn="1"/>
        </p:nvSpPr>
        <p:spPr>
          <a:xfrm>
            <a:off x="1109875" y="2905141"/>
            <a:ext cx="2944564" cy="307700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9" name="object 5"/>
          <p:cNvSpPr/>
          <p:nvPr userDrawn="1"/>
        </p:nvSpPr>
        <p:spPr>
          <a:xfrm>
            <a:off x="4781737" y="5083228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0" name="object 6"/>
          <p:cNvSpPr/>
          <p:nvPr userDrawn="1"/>
        </p:nvSpPr>
        <p:spPr>
          <a:xfrm>
            <a:off x="4891393" y="5163853"/>
            <a:ext cx="191456" cy="192432"/>
          </a:xfrm>
          <a:custGeom>
            <a:avLst/>
            <a:gdLst/>
            <a:ahLst/>
            <a:cxnLst/>
            <a:rect l="l" t="t" r="r" b="b"/>
            <a:pathLst>
              <a:path w="191456" h="192432">
                <a:moveTo>
                  <a:pt x="99258" y="0"/>
                </a:moveTo>
                <a:lnTo>
                  <a:pt x="50590" y="11827"/>
                </a:lnTo>
                <a:lnTo>
                  <a:pt x="20331" y="35524"/>
                </a:lnTo>
                <a:lnTo>
                  <a:pt x="1406" y="77373"/>
                </a:lnTo>
                <a:lnTo>
                  <a:pt x="0" y="89078"/>
                </a:lnTo>
                <a:lnTo>
                  <a:pt x="112" y="101919"/>
                </a:lnTo>
                <a:lnTo>
                  <a:pt x="15044" y="149529"/>
                </a:lnTo>
                <a:lnTo>
                  <a:pt x="50907" y="181624"/>
                </a:lnTo>
                <a:lnTo>
                  <a:pt x="96698" y="192432"/>
                </a:lnTo>
                <a:lnTo>
                  <a:pt x="108645" y="191526"/>
                </a:lnTo>
                <a:lnTo>
                  <a:pt x="120511" y="189101"/>
                </a:lnTo>
                <a:lnTo>
                  <a:pt x="132155" y="185119"/>
                </a:lnTo>
                <a:lnTo>
                  <a:pt x="143439" y="179544"/>
                </a:lnTo>
                <a:lnTo>
                  <a:pt x="144405" y="178938"/>
                </a:lnTo>
                <a:lnTo>
                  <a:pt x="91554" y="178938"/>
                </a:lnTo>
                <a:lnTo>
                  <a:pt x="79875" y="177502"/>
                </a:lnTo>
                <a:lnTo>
                  <a:pt x="37927" y="155708"/>
                </a:lnTo>
                <a:lnTo>
                  <a:pt x="14067" y="113444"/>
                </a:lnTo>
                <a:lnTo>
                  <a:pt x="12530" y="101919"/>
                </a:lnTo>
                <a:lnTo>
                  <a:pt x="12677" y="90352"/>
                </a:lnTo>
                <a:lnTo>
                  <a:pt x="29647" y="46799"/>
                </a:lnTo>
                <a:lnTo>
                  <a:pt x="58943" y="21372"/>
                </a:lnTo>
                <a:lnTo>
                  <a:pt x="95164" y="13038"/>
                </a:lnTo>
                <a:lnTo>
                  <a:pt x="128030" y="13038"/>
                </a:lnTo>
                <a:lnTo>
                  <a:pt x="129329" y="8856"/>
                </a:lnTo>
                <a:lnTo>
                  <a:pt x="127360" y="5122"/>
                </a:lnTo>
                <a:lnTo>
                  <a:pt x="121213" y="3255"/>
                </a:lnTo>
                <a:lnTo>
                  <a:pt x="110398" y="938"/>
                </a:lnTo>
                <a:lnTo>
                  <a:pt x="99258" y="0"/>
                </a:lnTo>
                <a:close/>
              </a:path>
              <a:path w="191456" h="192432">
                <a:moveTo>
                  <a:pt x="159949" y="24515"/>
                </a:moveTo>
                <a:lnTo>
                  <a:pt x="155745" y="24553"/>
                </a:lnTo>
                <a:lnTo>
                  <a:pt x="150589" y="29824"/>
                </a:lnTo>
                <a:lnTo>
                  <a:pt x="150640" y="34040"/>
                </a:lnTo>
                <a:lnTo>
                  <a:pt x="155251" y="38623"/>
                </a:lnTo>
                <a:lnTo>
                  <a:pt x="162200" y="47201"/>
                </a:lnTo>
                <a:lnTo>
                  <a:pt x="170154" y="60185"/>
                </a:lnTo>
                <a:lnTo>
                  <a:pt x="174394" y="70944"/>
                </a:lnTo>
                <a:lnTo>
                  <a:pt x="176990" y="82003"/>
                </a:lnTo>
                <a:lnTo>
                  <a:pt x="177944" y="93229"/>
                </a:lnTo>
                <a:lnTo>
                  <a:pt x="177257" y="104487"/>
                </a:lnTo>
                <a:lnTo>
                  <a:pt x="158130" y="147172"/>
                </a:lnTo>
                <a:lnTo>
                  <a:pt x="126627" y="172975"/>
                </a:lnTo>
                <a:lnTo>
                  <a:pt x="91554" y="178938"/>
                </a:lnTo>
                <a:lnTo>
                  <a:pt x="144405" y="178938"/>
                </a:lnTo>
                <a:lnTo>
                  <a:pt x="175019" y="150124"/>
                </a:lnTo>
                <a:lnTo>
                  <a:pt x="190969" y="105991"/>
                </a:lnTo>
                <a:lnTo>
                  <a:pt x="191456" y="94090"/>
                </a:lnTo>
                <a:lnTo>
                  <a:pt x="190467" y="82112"/>
                </a:lnTo>
                <a:lnTo>
                  <a:pt x="171064" y="36538"/>
                </a:lnTo>
                <a:lnTo>
                  <a:pt x="162590" y="27080"/>
                </a:lnTo>
                <a:lnTo>
                  <a:pt x="159949" y="24515"/>
                </a:lnTo>
                <a:close/>
              </a:path>
              <a:path w="191456" h="192432">
                <a:moveTo>
                  <a:pt x="128030" y="13038"/>
                </a:moveTo>
                <a:lnTo>
                  <a:pt x="95164" y="13038"/>
                </a:lnTo>
                <a:lnTo>
                  <a:pt x="107622" y="13953"/>
                </a:lnTo>
                <a:lnTo>
                  <a:pt x="119951" y="16773"/>
                </a:lnTo>
                <a:lnTo>
                  <a:pt x="123398" y="17848"/>
                </a:lnTo>
                <a:lnTo>
                  <a:pt x="127145" y="15892"/>
                </a:lnTo>
                <a:lnTo>
                  <a:pt x="128030" y="130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1" name="object 7"/>
          <p:cNvSpPr/>
          <p:nvPr userDrawn="1"/>
        </p:nvSpPr>
        <p:spPr>
          <a:xfrm>
            <a:off x="4922278" y="5194903"/>
            <a:ext cx="129587" cy="130245"/>
          </a:xfrm>
          <a:custGeom>
            <a:avLst/>
            <a:gdLst/>
            <a:ahLst/>
            <a:cxnLst/>
            <a:rect l="l" t="t" r="r" b="b"/>
            <a:pathLst>
              <a:path w="129587" h="130245">
                <a:moveTo>
                  <a:pt x="60587" y="0"/>
                </a:moveTo>
                <a:lnTo>
                  <a:pt x="22759" y="14696"/>
                </a:lnTo>
                <a:lnTo>
                  <a:pt x="709" y="53980"/>
                </a:lnTo>
                <a:lnTo>
                  <a:pt x="0" y="65802"/>
                </a:lnTo>
                <a:lnTo>
                  <a:pt x="1404" y="77986"/>
                </a:lnTo>
                <a:lnTo>
                  <a:pt x="18941" y="111932"/>
                </a:lnTo>
                <a:lnTo>
                  <a:pt x="61880" y="130245"/>
                </a:lnTo>
                <a:lnTo>
                  <a:pt x="73819" y="129623"/>
                </a:lnTo>
                <a:lnTo>
                  <a:pt x="85630" y="126757"/>
                </a:lnTo>
                <a:lnTo>
                  <a:pt x="97006" y="121565"/>
                </a:lnTo>
                <a:lnTo>
                  <a:pt x="101904" y="118442"/>
                </a:lnTo>
                <a:lnTo>
                  <a:pt x="103847" y="116784"/>
                </a:lnTo>
                <a:lnTo>
                  <a:pt x="67422" y="116784"/>
                </a:lnTo>
                <a:lnTo>
                  <a:pt x="55971" y="115977"/>
                </a:lnTo>
                <a:lnTo>
                  <a:pt x="17221" y="86894"/>
                </a:lnTo>
                <a:lnTo>
                  <a:pt x="12713" y="65317"/>
                </a:lnTo>
                <a:lnTo>
                  <a:pt x="14320" y="54313"/>
                </a:lnTo>
                <a:lnTo>
                  <a:pt x="47289" y="15919"/>
                </a:lnTo>
                <a:lnTo>
                  <a:pt x="59502" y="13253"/>
                </a:lnTo>
                <a:lnTo>
                  <a:pt x="77053" y="13253"/>
                </a:lnTo>
                <a:lnTo>
                  <a:pt x="79175" y="11684"/>
                </a:lnTo>
                <a:lnTo>
                  <a:pt x="80280" y="4420"/>
                </a:lnTo>
                <a:lnTo>
                  <a:pt x="77778" y="1016"/>
                </a:lnTo>
                <a:lnTo>
                  <a:pt x="71040" y="67"/>
                </a:lnTo>
                <a:lnTo>
                  <a:pt x="60587" y="0"/>
                </a:lnTo>
                <a:close/>
              </a:path>
              <a:path w="129587" h="130245">
                <a:moveTo>
                  <a:pt x="111408" y="23635"/>
                </a:moveTo>
                <a:lnTo>
                  <a:pt x="105401" y="27864"/>
                </a:lnTo>
                <a:lnTo>
                  <a:pt x="104677" y="32030"/>
                </a:lnTo>
                <a:lnTo>
                  <a:pt x="107712" y="36322"/>
                </a:lnTo>
                <a:lnTo>
                  <a:pt x="108563" y="37669"/>
                </a:lnTo>
                <a:lnTo>
                  <a:pt x="113407" y="47843"/>
                </a:lnTo>
                <a:lnTo>
                  <a:pt x="116027" y="59596"/>
                </a:lnTo>
                <a:lnTo>
                  <a:pt x="115869" y="71437"/>
                </a:lnTo>
                <a:lnTo>
                  <a:pt x="89761" y="110349"/>
                </a:lnTo>
                <a:lnTo>
                  <a:pt x="67422" y="116784"/>
                </a:lnTo>
                <a:lnTo>
                  <a:pt x="103847" y="116784"/>
                </a:lnTo>
                <a:lnTo>
                  <a:pt x="128048" y="79266"/>
                </a:lnTo>
                <a:lnTo>
                  <a:pt x="129587" y="67502"/>
                </a:lnTo>
                <a:lnTo>
                  <a:pt x="128965" y="55561"/>
                </a:lnTo>
                <a:lnTo>
                  <a:pt x="115586" y="24346"/>
                </a:lnTo>
                <a:lnTo>
                  <a:pt x="111408" y="23635"/>
                </a:lnTo>
                <a:close/>
              </a:path>
              <a:path w="129587" h="130245">
                <a:moveTo>
                  <a:pt x="77053" y="13253"/>
                </a:moveTo>
                <a:lnTo>
                  <a:pt x="59502" y="13253"/>
                </a:lnTo>
                <a:lnTo>
                  <a:pt x="72139" y="13640"/>
                </a:lnTo>
                <a:lnTo>
                  <a:pt x="75772" y="14199"/>
                </a:lnTo>
                <a:lnTo>
                  <a:pt x="77053" y="1325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2" name="object 8"/>
          <p:cNvSpPr/>
          <p:nvPr userDrawn="1"/>
        </p:nvSpPr>
        <p:spPr>
          <a:xfrm>
            <a:off x="4955958" y="5229433"/>
            <a:ext cx="61725" cy="61350"/>
          </a:xfrm>
          <a:custGeom>
            <a:avLst/>
            <a:gdLst/>
            <a:ahLst/>
            <a:cxnLst/>
            <a:rect l="l" t="t" r="r" b="b"/>
            <a:pathLst>
              <a:path w="61725" h="61350">
                <a:moveTo>
                  <a:pt x="25395" y="0"/>
                </a:moveTo>
                <a:lnTo>
                  <a:pt x="13266" y="4486"/>
                </a:lnTo>
                <a:lnTo>
                  <a:pt x="4865" y="12837"/>
                </a:lnTo>
                <a:lnTo>
                  <a:pt x="314" y="23508"/>
                </a:lnTo>
                <a:lnTo>
                  <a:pt x="0" y="35387"/>
                </a:lnTo>
                <a:lnTo>
                  <a:pt x="4307" y="47361"/>
                </a:lnTo>
                <a:lnTo>
                  <a:pt x="12618" y="56048"/>
                </a:lnTo>
                <a:lnTo>
                  <a:pt x="23302" y="60835"/>
                </a:lnTo>
                <a:lnTo>
                  <a:pt x="35149" y="61350"/>
                </a:lnTo>
                <a:lnTo>
                  <a:pt x="46948" y="57221"/>
                </a:lnTo>
                <a:lnTo>
                  <a:pt x="55950" y="48962"/>
                </a:lnTo>
                <a:lnTo>
                  <a:pt x="60994" y="38267"/>
                </a:lnTo>
                <a:lnTo>
                  <a:pt x="61725" y="26453"/>
                </a:lnTo>
                <a:lnTo>
                  <a:pt x="57784" y="14840"/>
                </a:lnTo>
                <a:lnTo>
                  <a:pt x="56351" y="12585"/>
                </a:lnTo>
                <a:lnTo>
                  <a:pt x="47968" y="4448"/>
                </a:lnTo>
                <a:lnTo>
                  <a:pt x="37306" y="120"/>
                </a:lnTo>
                <a:lnTo>
                  <a:pt x="2539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3" name="object 9"/>
          <p:cNvSpPr/>
          <p:nvPr userDrawn="1"/>
        </p:nvSpPr>
        <p:spPr>
          <a:xfrm>
            <a:off x="4979031" y="5148182"/>
            <a:ext cx="78333" cy="118744"/>
          </a:xfrm>
          <a:custGeom>
            <a:avLst/>
            <a:gdLst/>
            <a:ahLst/>
            <a:cxnLst/>
            <a:rect l="l" t="t" r="r" b="b"/>
            <a:pathLst>
              <a:path w="78333" h="118744">
                <a:moveTo>
                  <a:pt x="71031" y="0"/>
                </a:moveTo>
                <a:lnTo>
                  <a:pt x="66929" y="1003"/>
                </a:lnTo>
                <a:lnTo>
                  <a:pt x="1917" y="108292"/>
                </a:lnTo>
                <a:lnTo>
                  <a:pt x="0" y="111429"/>
                </a:lnTo>
                <a:lnTo>
                  <a:pt x="1003" y="115531"/>
                </a:lnTo>
                <a:lnTo>
                  <a:pt x="6311" y="118744"/>
                </a:lnTo>
                <a:lnTo>
                  <a:pt x="8902" y="118694"/>
                </a:lnTo>
                <a:lnTo>
                  <a:pt x="11887" y="116966"/>
                </a:lnTo>
                <a:lnTo>
                  <a:pt x="12700" y="116192"/>
                </a:lnTo>
                <a:lnTo>
                  <a:pt x="78333" y="7912"/>
                </a:lnTo>
                <a:lnTo>
                  <a:pt x="77330" y="3809"/>
                </a:lnTo>
                <a:lnTo>
                  <a:pt x="710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4" name="object 10"/>
          <p:cNvSpPr/>
          <p:nvPr userDrawn="1"/>
        </p:nvSpPr>
        <p:spPr>
          <a:xfrm>
            <a:off x="5036260" y="5127900"/>
            <a:ext cx="41401" cy="36652"/>
          </a:xfrm>
          <a:custGeom>
            <a:avLst/>
            <a:gdLst/>
            <a:ahLst/>
            <a:cxnLst/>
            <a:rect l="l" t="t" r="r" b="b"/>
            <a:pathLst>
              <a:path w="41401" h="36652">
                <a:moveTo>
                  <a:pt x="9194" y="0"/>
                </a:moveTo>
                <a:lnTo>
                  <a:pt x="2120" y="1930"/>
                </a:lnTo>
                <a:lnTo>
                  <a:pt x="0" y="5587"/>
                </a:lnTo>
                <a:lnTo>
                  <a:pt x="8394" y="36652"/>
                </a:lnTo>
                <a:lnTo>
                  <a:pt x="41401" y="24015"/>
                </a:lnTo>
                <a:lnTo>
                  <a:pt x="40399" y="20307"/>
                </a:lnTo>
                <a:lnTo>
                  <a:pt x="17779" y="20307"/>
                </a:lnTo>
                <a:lnTo>
                  <a:pt x="12865" y="2108"/>
                </a:lnTo>
                <a:lnTo>
                  <a:pt x="9194" y="0"/>
                </a:lnTo>
                <a:close/>
              </a:path>
              <a:path w="41401" h="36652">
                <a:moveTo>
                  <a:pt x="35979" y="15379"/>
                </a:moveTo>
                <a:lnTo>
                  <a:pt x="17779" y="20307"/>
                </a:lnTo>
                <a:lnTo>
                  <a:pt x="40399" y="20307"/>
                </a:lnTo>
                <a:lnTo>
                  <a:pt x="39636" y="17487"/>
                </a:lnTo>
                <a:lnTo>
                  <a:pt x="35979" y="1537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5" name="object 11"/>
          <p:cNvSpPr/>
          <p:nvPr userDrawn="1"/>
        </p:nvSpPr>
        <p:spPr>
          <a:xfrm>
            <a:off x="4777502" y="3993019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6" name="object 12"/>
          <p:cNvSpPr/>
          <p:nvPr userDrawn="1"/>
        </p:nvSpPr>
        <p:spPr>
          <a:xfrm>
            <a:off x="4866222" y="4070124"/>
            <a:ext cx="232727" cy="104279"/>
          </a:xfrm>
          <a:custGeom>
            <a:avLst/>
            <a:gdLst/>
            <a:ahLst/>
            <a:cxnLst/>
            <a:rect l="l" t="t" r="r" b="b"/>
            <a:pathLst>
              <a:path w="232727" h="104279">
                <a:moveTo>
                  <a:pt x="116357" y="0"/>
                </a:moveTo>
                <a:lnTo>
                  <a:pt x="546" y="92316"/>
                </a:lnTo>
                <a:lnTo>
                  <a:pt x="0" y="97129"/>
                </a:lnTo>
                <a:lnTo>
                  <a:pt x="2641" y="100431"/>
                </a:lnTo>
                <a:lnTo>
                  <a:pt x="5257" y="103746"/>
                </a:lnTo>
                <a:lnTo>
                  <a:pt x="10071" y="104279"/>
                </a:lnTo>
                <a:lnTo>
                  <a:pt x="116357" y="19558"/>
                </a:lnTo>
                <a:lnTo>
                  <a:pt x="140901" y="19558"/>
                </a:lnTo>
                <a:lnTo>
                  <a:pt x="116357" y="0"/>
                </a:lnTo>
                <a:close/>
              </a:path>
              <a:path w="232727" h="104279">
                <a:moveTo>
                  <a:pt x="140901" y="19558"/>
                </a:moveTo>
                <a:lnTo>
                  <a:pt x="116357" y="19558"/>
                </a:lnTo>
                <a:lnTo>
                  <a:pt x="220751" y="102768"/>
                </a:lnTo>
                <a:lnTo>
                  <a:pt x="222440" y="103314"/>
                </a:lnTo>
                <a:lnTo>
                  <a:pt x="226364" y="103314"/>
                </a:lnTo>
                <a:lnTo>
                  <a:pt x="228574" y="102336"/>
                </a:lnTo>
                <a:lnTo>
                  <a:pt x="232727" y="97129"/>
                </a:lnTo>
                <a:lnTo>
                  <a:pt x="232181" y="92316"/>
                </a:lnTo>
                <a:lnTo>
                  <a:pt x="197840" y="64935"/>
                </a:lnTo>
                <a:lnTo>
                  <a:pt x="197840" y="40652"/>
                </a:lnTo>
                <a:lnTo>
                  <a:pt x="167373" y="40652"/>
                </a:lnTo>
                <a:lnTo>
                  <a:pt x="140901" y="19558"/>
                </a:lnTo>
                <a:close/>
              </a:path>
              <a:path w="232727" h="104279">
                <a:moveTo>
                  <a:pt x="197840" y="26708"/>
                </a:moveTo>
                <a:lnTo>
                  <a:pt x="167373" y="26708"/>
                </a:lnTo>
                <a:lnTo>
                  <a:pt x="167373" y="40652"/>
                </a:lnTo>
                <a:lnTo>
                  <a:pt x="197840" y="40652"/>
                </a:lnTo>
                <a:lnTo>
                  <a:pt x="197840" y="267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7" name="object 13"/>
          <p:cNvSpPr/>
          <p:nvPr userDrawn="1"/>
        </p:nvSpPr>
        <p:spPr>
          <a:xfrm>
            <a:off x="4901108" y="4104633"/>
            <a:ext cx="162953" cy="160591"/>
          </a:xfrm>
          <a:custGeom>
            <a:avLst/>
            <a:gdLst/>
            <a:ahLst/>
            <a:cxnLst/>
            <a:rect l="l" t="t" r="r" b="b"/>
            <a:pathLst>
              <a:path w="162953" h="160591">
                <a:moveTo>
                  <a:pt x="81470" y="0"/>
                </a:moveTo>
                <a:lnTo>
                  <a:pt x="0" y="64947"/>
                </a:lnTo>
                <a:lnTo>
                  <a:pt x="0" y="160591"/>
                </a:lnTo>
                <a:lnTo>
                  <a:pt x="57492" y="160591"/>
                </a:lnTo>
                <a:lnTo>
                  <a:pt x="57492" y="120878"/>
                </a:lnTo>
                <a:lnTo>
                  <a:pt x="61970" y="107705"/>
                </a:lnTo>
                <a:lnTo>
                  <a:pt x="73281" y="100059"/>
                </a:lnTo>
                <a:lnTo>
                  <a:pt x="83832" y="99263"/>
                </a:lnTo>
                <a:lnTo>
                  <a:pt x="162953" y="99263"/>
                </a:lnTo>
                <a:lnTo>
                  <a:pt x="162953" y="64947"/>
                </a:lnTo>
                <a:lnTo>
                  <a:pt x="81470" y="0"/>
                </a:lnTo>
                <a:close/>
              </a:path>
              <a:path w="162953" h="160591">
                <a:moveTo>
                  <a:pt x="162953" y="99263"/>
                </a:moveTo>
                <a:lnTo>
                  <a:pt x="83832" y="99263"/>
                </a:lnTo>
                <a:lnTo>
                  <a:pt x="97010" y="103739"/>
                </a:lnTo>
                <a:lnTo>
                  <a:pt x="104663" y="115044"/>
                </a:lnTo>
                <a:lnTo>
                  <a:pt x="105460" y="160591"/>
                </a:lnTo>
                <a:lnTo>
                  <a:pt x="162953" y="160591"/>
                </a:lnTo>
                <a:lnTo>
                  <a:pt x="162953" y="992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8" name="object 14"/>
          <p:cNvSpPr/>
          <p:nvPr userDrawn="1"/>
        </p:nvSpPr>
        <p:spPr>
          <a:xfrm>
            <a:off x="4777502" y="5644357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19" name="object 15"/>
          <p:cNvSpPr/>
          <p:nvPr userDrawn="1"/>
        </p:nvSpPr>
        <p:spPr>
          <a:xfrm>
            <a:off x="4891697" y="5867793"/>
            <a:ext cx="36868" cy="49263"/>
          </a:xfrm>
          <a:custGeom>
            <a:avLst/>
            <a:gdLst/>
            <a:ahLst/>
            <a:cxnLst/>
            <a:rect l="l" t="t" r="r" b="b"/>
            <a:pathLst>
              <a:path w="36868" h="49263">
                <a:moveTo>
                  <a:pt x="0" y="24631"/>
                </a:moveTo>
                <a:lnTo>
                  <a:pt x="36868" y="24631"/>
                </a:lnTo>
              </a:path>
            </a:pathLst>
          </a:custGeom>
          <a:ln w="50533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0" name="object 16"/>
          <p:cNvSpPr/>
          <p:nvPr userDrawn="1"/>
        </p:nvSpPr>
        <p:spPr>
          <a:xfrm>
            <a:off x="4959864" y="5842380"/>
            <a:ext cx="0" cy="74675"/>
          </a:xfrm>
          <a:custGeom>
            <a:avLst/>
            <a:gdLst/>
            <a:ahLst/>
            <a:cxnLst/>
            <a:rect l="l" t="t" r="r" b="b"/>
            <a:pathLst>
              <a:path h="74675">
                <a:moveTo>
                  <a:pt x="0" y="0"/>
                </a:moveTo>
                <a:lnTo>
                  <a:pt x="0" y="74675"/>
                </a:lnTo>
              </a:path>
            </a:pathLst>
          </a:custGeom>
          <a:ln w="38138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1" name="object 17"/>
          <p:cNvSpPr/>
          <p:nvPr userDrawn="1"/>
        </p:nvSpPr>
        <p:spPr>
          <a:xfrm>
            <a:off x="5009584" y="5818314"/>
            <a:ext cx="0" cy="98742"/>
          </a:xfrm>
          <a:custGeom>
            <a:avLst/>
            <a:gdLst/>
            <a:ahLst/>
            <a:cxnLst/>
            <a:rect l="l" t="t" r="r" b="b"/>
            <a:pathLst>
              <a:path h="98742">
                <a:moveTo>
                  <a:pt x="0" y="0"/>
                </a:moveTo>
                <a:lnTo>
                  <a:pt x="0" y="98742"/>
                </a:lnTo>
              </a:path>
            </a:pathLst>
          </a:custGeom>
          <a:ln w="38138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2" name="object 18"/>
          <p:cNvSpPr/>
          <p:nvPr userDrawn="1"/>
        </p:nvSpPr>
        <p:spPr>
          <a:xfrm>
            <a:off x="5059330" y="5789460"/>
            <a:ext cx="0" cy="127596"/>
          </a:xfrm>
          <a:custGeom>
            <a:avLst/>
            <a:gdLst/>
            <a:ahLst/>
            <a:cxnLst/>
            <a:rect l="l" t="t" r="r" b="b"/>
            <a:pathLst>
              <a:path h="127596">
                <a:moveTo>
                  <a:pt x="0" y="0"/>
                </a:moveTo>
                <a:lnTo>
                  <a:pt x="0" y="127596"/>
                </a:lnTo>
              </a:path>
            </a:pathLst>
          </a:custGeom>
          <a:ln w="38138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3" name="object 19"/>
          <p:cNvSpPr/>
          <p:nvPr userDrawn="1"/>
        </p:nvSpPr>
        <p:spPr>
          <a:xfrm>
            <a:off x="5029982" y="5723154"/>
            <a:ext cx="47777" cy="47777"/>
          </a:xfrm>
          <a:custGeom>
            <a:avLst/>
            <a:gdLst/>
            <a:ahLst/>
            <a:cxnLst/>
            <a:rect l="l" t="t" r="r" b="b"/>
            <a:pathLst>
              <a:path w="47777" h="47777">
                <a:moveTo>
                  <a:pt x="47777" y="0"/>
                </a:moveTo>
                <a:lnTo>
                  <a:pt x="0" y="15824"/>
                </a:lnTo>
                <a:lnTo>
                  <a:pt x="31953" y="47777"/>
                </a:lnTo>
                <a:lnTo>
                  <a:pt x="4777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4" name="object 20"/>
          <p:cNvSpPr/>
          <p:nvPr userDrawn="1"/>
        </p:nvSpPr>
        <p:spPr>
          <a:xfrm>
            <a:off x="4888594" y="5744838"/>
            <a:ext cx="168224" cy="94157"/>
          </a:xfrm>
          <a:custGeom>
            <a:avLst/>
            <a:gdLst/>
            <a:ahLst/>
            <a:cxnLst/>
            <a:rect l="l" t="t" r="r" b="b"/>
            <a:pathLst>
              <a:path w="168224" h="94157">
                <a:moveTo>
                  <a:pt x="157873" y="0"/>
                </a:moveTo>
                <a:lnTo>
                  <a:pt x="121894" y="35966"/>
                </a:lnTo>
                <a:lnTo>
                  <a:pt x="77622" y="35966"/>
                </a:lnTo>
                <a:lnTo>
                  <a:pt x="34086" y="79501"/>
                </a:lnTo>
                <a:lnTo>
                  <a:pt x="0" y="79501"/>
                </a:lnTo>
                <a:lnTo>
                  <a:pt x="0" y="94157"/>
                </a:lnTo>
                <a:lnTo>
                  <a:pt x="40157" y="94157"/>
                </a:lnTo>
                <a:lnTo>
                  <a:pt x="83692" y="50622"/>
                </a:lnTo>
                <a:lnTo>
                  <a:pt x="127965" y="50622"/>
                </a:lnTo>
                <a:lnTo>
                  <a:pt x="168224" y="10363"/>
                </a:lnTo>
                <a:lnTo>
                  <a:pt x="15787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5" name="object 21"/>
          <p:cNvSpPr/>
          <p:nvPr userDrawn="1"/>
        </p:nvSpPr>
        <p:spPr>
          <a:xfrm>
            <a:off x="4777502" y="2889505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2"/>
          <p:cNvSpPr/>
          <p:nvPr userDrawn="1"/>
        </p:nvSpPr>
        <p:spPr>
          <a:xfrm>
            <a:off x="4884608" y="3022119"/>
            <a:ext cx="120670" cy="121420"/>
          </a:xfrm>
          <a:custGeom>
            <a:avLst/>
            <a:gdLst/>
            <a:ahLst/>
            <a:cxnLst/>
            <a:rect l="l" t="t" r="r" b="b"/>
            <a:pathLst>
              <a:path w="120670" h="121420">
                <a:moveTo>
                  <a:pt x="53336" y="0"/>
                </a:moveTo>
                <a:lnTo>
                  <a:pt x="10969" y="26997"/>
                </a:lnTo>
                <a:lnTo>
                  <a:pt x="0" y="71841"/>
                </a:lnTo>
                <a:lnTo>
                  <a:pt x="4214" y="85303"/>
                </a:lnTo>
                <a:lnTo>
                  <a:pt x="32298" y="114831"/>
                </a:lnTo>
                <a:lnTo>
                  <a:pt x="59831" y="121420"/>
                </a:lnTo>
                <a:lnTo>
                  <a:pt x="72778" y="120029"/>
                </a:lnTo>
                <a:lnTo>
                  <a:pt x="85832" y="115534"/>
                </a:lnTo>
                <a:lnTo>
                  <a:pt x="97368" y="108262"/>
                </a:lnTo>
                <a:lnTo>
                  <a:pt x="106829" y="98726"/>
                </a:lnTo>
                <a:lnTo>
                  <a:pt x="49824" y="98726"/>
                </a:lnTo>
                <a:lnTo>
                  <a:pt x="38086" y="93189"/>
                </a:lnTo>
                <a:lnTo>
                  <a:pt x="28805" y="83719"/>
                </a:lnTo>
                <a:lnTo>
                  <a:pt x="22768" y="70753"/>
                </a:lnTo>
                <a:lnTo>
                  <a:pt x="20760" y="54730"/>
                </a:lnTo>
                <a:lnTo>
                  <a:pt x="25267" y="41434"/>
                </a:lnTo>
                <a:lnTo>
                  <a:pt x="33923" y="30745"/>
                </a:lnTo>
                <a:lnTo>
                  <a:pt x="45766" y="23626"/>
                </a:lnTo>
                <a:lnTo>
                  <a:pt x="59831" y="21039"/>
                </a:lnTo>
                <a:lnTo>
                  <a:pt x="105403" y="21039"/>
                </a:lnTo>
                <a:lnTo>
                  <a:pt x="95867" y="12528"/>
                </a:lnTo>
                <a:lnTo>
                  <a:pt x="83573" y="5703"/>
                </a:lnTo>
                <a:lnTo>
                  <a:pt x="69317" y="1411"/>
                </a:lnTo>
                <a:lnTo>
                  <a:pt x="53336" y="0"/>
                </a:lnTo>
                <a:close/>
              </a:path>
              <a:path w="120670" h="121420">
                <a:moveTo>
                  <a:pt x="105403" y="21039"/>
                </a:moveTo>
                <a:lnTo>
                  <a:pt x="59831" y="21039"/>
                </a:lnTo>
                <a:lnTo>
                  <a:pt x="66118" y="21539"/>
                </a:lnTo>
                <a:lnTo>
                  <a:pt x="79239" y="26166"/>
                </a:lnTo>
                <a:lnTo>
                  <a:pt x="89773" y="34914"/>
                </a:lnTo>
                <a:lnTo>
                  <a:pt x="96781" y="46890"/>
                </a:lnTo>
                <a:lnTo>
                  <a:pt x="99323" y="61200"/>
                </a:lnTo>
                <a:lnTo>
                  <a:pt x="97059" y="73473"/>
                </a:lnTo>
                <a:lnTo>
                  <a:pt x="90807" y="84059"/>
                </a:lnTo>
                <a:lnTo>
                  <a:pt x="80737" y="92260"/>
                </a:lnTo>
                <a:lnTo>
                  <a:pt x="67020" y="97381"/>
                </a:lnTo>
                <a:lnTo>
                  <a:pt x="49824" y="98726"/>
                </a:lnTo>
                <a:lnTo>
                  <a:pt x="106829" y="98726"/>
                </a:lnTo>
                <a:lnTo>
                  <a:pt x="107002" y="98551"/>
                </a:lnTo>
                <a:lnTo>
                  <a:pt x="114353" y="86740"/>
                </a:lnTo>
                <a:lnTo>
                  <a:pt x="119037" y="73168"/>
                </a:lnTo>
                <a:lnTo>
                  <a:pt x="120670" y="58174"/>
                </a:lnTo>
                <a:lnTo>
                  <a:pt x="118599" y="44708"/>
                </a:lnTo>
                <a:lnTo>
                  <a:pt x="113617" y="32379"/>
                </a:lnTo>
                <a:lnTo>
                  <a:pt x="105961" y="21536"/>
                </a:lnTo>
                <a:lnTo>
                  <a:pt x="105403" y="210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3"/>
          <p:cNvSpPr/>
          <p:nvPr userDrawn="1"/>
        </p:nvSpPr>
        <p:spPr>
          <a:xfrm>
            <a:off x="4925191" y="3060600"/>
            <a:ext cx="41529" cy="43273"/>
          </a:xfrm>
          <a:custGeom>
            <a:avLst/>
            <a:gdLst/>
            <a:ahLst/>
            <a:cxnLst/>
            <a:rect l="l" t="t" r="r" b="b"/>
            <a:pathLst>
              <a:path w="41529" h="43273">
                <a:moveTo>
                  <a:pt x="16155" y="0"/>
                </a:moveTo>
                <a:lnTo>
                  <a:pt x="6541" y="4524"/>
                </a:lnTo>
                <a:lnTo>
                  <a:pt x="550" y="15298"/>
                </a:lnTo>
                <a:lnTo>
                  <a:pt x="0" y="32861"/>
                </a:lnTo>
                <a:lnTo>
                  <a:pt x="9769" y="40872"/>
                </a:lnTo>
                <a:lnTo>
                  <a:pt x="26094" y="43273"/>
                </a:lnTo>
                <a:lnTo>
                  <a:pt x="37171" y="35300"/>
                </a:lnTo>
                <a:lnTo>
                  <a:pt x="41529" y="22055"/>
                </a:lnTo>
                <a:lnTo>
                  <a:pt x="39717" y="13355"/>
                </a:lnTo>
                <a:lnTo>
                  <a:pt x="30937" y="3627"/>
                </a:lnTo>
                <a:lnTo>
                  <a:pt x="161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4"/>
          <p:cNvSpPr/>
          <p:nvPr userDrawn="1"/>
        </p:nvSpPr>
        <p:spPr>
          <a:xfrm>
            <a:off x="4928247" y="3001645"/>
            <a:ext cx="32397" cy="32410"/>
          </a:xfrm>
          <a:custGeom>
            <a:avLst/>
            <a:gdLst/>
            <a:ahLst/>
            <a:cxnLst/>
            <a:rect l="l" t="t" r="r" b="b"/>
            <a:pathLst>
              <a:path w="32397" h="32410">
                <a:moveTo>
                  <a:pt x="0" y="16205"/>
                </a:moveTo>
                <a:lnTo>
                  <a:pt x="32397" y="16205"/>
                </a:lnTo>
              </a:path>
            </a:pathLst>
          </a:custGeom>
          <a:ln w="3368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5"/>
          <p:cNvSpPr/>
          <p:nvPr userDrawn="1"/>
        </p:nvSpPr>
        <p:spPr>
          <a:xfrm>
            <a:off x="4967352" y="3013922"/>
            <a:ext cx="45821" cy="45821"/>
          </a:xfrm>
          <a:custGeom>
            <a:avLst/>
            <a:gdLst/>
            <a:ahLst/>
            <a:cxnLst/>
            <a:rect l="l" t="t" r="r" b="b"/>
            <a:pathLst>
              <a:path w="45821" h="45821">
                <a:moveTo>
                  <a:pt x="22910" y="0"/>
                </a:moveTo>
                <a:lnTo>
                  <a:pt x="0" y="22910"/>
                </a:lnTo>
                <a:lnTo>
                  <a:pt x="22910" y="45821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26"/>
          <p:cNvSpPr/>
          <p:nvPr userDrawn="1"/>
        </p:nvSpPr>
        <p:spPr>
          <a:xfrm>
            <a:off x="4993043" y="3066465"/>
            <a:ext cx="32397" cy="32397"/>
          </a:xfrm>
          <a:custGeom>
            <a:avLst/>
            <a:gdLst/>
            <a:ahLst/>
            <a:cxnLst/>
            <a:rect l="l" t="t" r="r" b="b"/>
            <a:pathLst>
              <a:path w="32397" h="32397">
                <a:moveTo>
                  <a:pt x="0" y="16198"/>
                </a:moveTo>
                <a:lnTo>
                  <a:pt x="32397" y="16198"/>
                </a:lnTo>
              </a:path>
            </a:pathLst>
          </a:custGeom>
          <a:ln w="33667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27"/>
          <p:cNvSpPr/>
          <p:nvPr userDrawn="1"/>
        </p:nvSpPr>
        <p:spPr>
          <a:xfrm>
            <a:off x="4967352" y="3105569"/>
            <a:ext cx="45821" cy="45834"/>
          </a:xfrm>
          <a:custGeom>
            <a:avLst/>
            <a:gdLst/>
            <a:ahLst/>
            <a:cxnLst/>
            <a:rect l="l" t="t" r="r" b="b"/>
            <a:pathLst>
              <a:path w="45821" h="45834">
                <a:moveTo>
                  <a:pt x="22910" y="0"/>
                </a:moveTo>
                <a:lnTo>
                  <a:pt x="0" y="22910"/>
                </a:lnTo>
                <a:lnTo>
                  <a:pt x="22910" y="45834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28"/>
          <p:cNvSpPr/>
          <p:nvPr userDrawn="1"/>
        </p:nvSpPr>
        <p:spPr>
          <a:xfrm>
            <a:off x="4928247" y="3131261"/>
            <a:ext cx="32397" cy="32410"/>
          </a:xfrm>
          <a:custGeom>
            <a:avLst/>
            <a:gdLst/>
            <a:ahLst/>
            <a:cxnLst/>
            <a:rect l="l" t="t" r="r" b="b"/>
            <a:pathLst>
              <a:path w="32397" h="32410">
                <a:moveTo>
                  <a:pt x="0" y="16205"/>
                </a:moveTo>
                <a:lnTo>
                  <a:pt x="32397" y="16205"/>
                </a:lnTo>
              </a:path>
            </a:pathLst>
          </a:custGeom>
          <a:ln w="3368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29"/>
          <p:cNvSpPr/>
          <p:nvPr userDrawn="1"/>
        </p:nvSpPr>
        <p:spPr>
          <a:xfrm>
            <a:off x="4875705" y="3105567"/>
            <a:ext cx="45821" cy="45834"/>
          </a:xfrm>
          <a:custGeom>
            <a:avLst/>
            <a:gdLst/>
            <a:ahLst/>
            <a:cxnLst/>
            <a:rect l="l" t="t" r="r" b="b"/>
            <a:pathLst>
              <a:path w="45821" h="45834">
                <a:moveTo>
                  <a:pt x="22910" y="0"/>
                </a:moveTo>
                <a:lnTo>
                  <a:pt x="0" y="22910"/>
                </a:lnTo>
                <a:lnTo>
                  <a:pt x="22910" y="45834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0"/>
          <p:cNvSpPr/>
          <p:nvPr userDrawn="1"/>
        </p:nvSpPr>
        <p:spPr>
          <a:xfrm>
            <a:off x="4863439" y="3066465"/>
            <a:ext cx="32397" cy="32397"/>
          </a:xfrm>
          <a:custGeom>
            <a:avLst/>
            <a:gdLst/>
            <a:ahLst/>
            <a:cxnLst/>
            <a:rect l="l" t="t" r="r" b="b"/>
            <a:pathLst>
              <a:path w="32397" h="32397">
                <a:moveTo>
                  <a:pt x="0" y="16198"/>
                </a:moveTo>
                <a:lnTo>
                  <a:pt x="32397" y="16198"/>
                </a:lnTo>
              </a:path>
            </a:pathLst>
          </a:custGeom>
          <a:ln w="33667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1"/>
          <p:cNvSpPr/>
          <p:nvPr userDrawn="1"/>
        </p:nvSpPr>
        <p:spPr>
          <a:xfrm>
            <a:off x="4875706" y="3013920"/>
            <a:ext cx="45821" cy="45821"/>
          </a:xfrm>
          <a:custGeom>
            <a:avLst/>
            <a:gdLst/>
            <a:ahLst/>
            <a:cxnLst/>
            <a:rect l="l" t="t" r="r" b="b"/>
            <a:pathLst>
              <a:path w="45821" h="45821">
                <a:moveTo>
                  <a:pt x="22910" y="0"/>
                </a:moveTo>
                <a:lnTo>
                  <a:pt x="0" y="22910"/>
                </a:lnTo>
                <a:lnTo>
                  <a:pt x="22910" y="45821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2"/>
          <p:cNvSpPr/>
          <p:nvPr userDrawn="1"/>
        </p:nvSpPr>
        <p:spPr>
          <a:xfrm>
            <a:off x="5018265" y="2977096"/>
            <a:ext cx="79966" cy="81519"/>
          </a:xfrm>
          <a:custGeom>
            <a:avLst/>
            <a:gdLst/>
            <a:ahLst/>
            <a:cxnLst/>
            <a:rect l="l" t="t" r="r" b="b"/>
            <a:pathLst>
              <a:path w="79966" h="81519">
                <a:moveTo>
                  <a:pt x="39601" y="0"/>
                </a:moveTo>
                <a:lnTo>
                  <a:pt x="1692" y="31976"/>
                </a:lnTo>
                <a:lnTo>
                  <a:pt x="0" y="48561"/>
                </a:lnTo>
                <a:lnTo>
                  <a:pt x="5004" y="61627"/>
                </a:lnTo>
                <a:lnTo>
                  <a:pt x="13942" y="72077"/>
                </a:lnTo>
                <a:lnTo>
                  <a:pt x="25910" y="79008"/>
                </a:lnTo>
                <a:lnTo>
                  <a:pt x="40004" y="81519"/>
                </a:lnTo>
                <a:lnTo>
                  <a:pt x="40680" y="81513"/>
                </a:lnTo>
                <a:lnTo>
                  <a:pt x="53355" y="79200"/>
                </a:lnTo>
                <a:lnTo>
                  <a:pt x="64315" y="72881"/>
                </a:lnTo>
                <a:lnTo>
                  <a:pt x="67031" y="69690"/>
                </a:lnTo>
                <a:lnTo>
                  <a:pt x="29320" y="69690"/>
                </a:lnTo>
                <a:lnTo>
                  <a:pt x="18904" y="62549"/>
                </a:lnTo>
                <a:lnTo>
                  <a:pt x="11984" y="50623"/>
                </a:lnTo>
                <a:lnTo>
                  <a:pt x="9757" y="34363"/>
                </a:lnTo>
                <a:lnTo>
                  <a:pt x="15610" y="21788"/>
                </a:lnTo>
                <a:lnTo>
                  <a:pt x="26217" y="13089"/>
                </a:lnTo>
                <a:lnTo>
                  <a:pt x="40004" y="9840"/>
                </a:lnTo>
                <a:lnTo>
                  <a:pt x="66316" y="9840"/>
                </a:lnTo>
                <a:lnTo>
                  <a:pt x="65895" y="9355"/>
                </a:lnTo>
                <a:lnTo>
                  <a:pt x="53843" y="2487"/>
                </a:lnTo>
                <a:lnTo>
                  <a:pt x="39601" y="0"/>
                </a:lnTo>
                <a:close/>
              </a:path>
              <a:path w="79966" h="81519">
                <a:moveTo>
                  <a:pt x="66316" y="9840"/>
                </a:moveTo>
                <a:lnTo>
                  <a:pt x="40004" y="9840"/>
                </a:lnTo>
                <a:lnTo>
                  <a:pt x="47844" y="10856"/>
                </a:lnTo>
                <a:lnTo>
                  <a:pt x="59713" y="17142"/>
                </a:lnTo>
                <a:lnTo>
                  <a:pt x="67854" y="28194"/>
                </a:lnTo>
                <a:lnTo>
                  <a:pt x="70843" y="42881"/>
                </a:lnTo>
                <a:lnTo>
                  <a:pt x="67620" y="54112"/>
                </a:lnTo>
                <a:lnTo>
                  <a:pt x="59625" y="63018"/>
                </a:lnTo>
                <a:lnTo>
                  <a:pt x="46858" y="68558"/>
                </a:lnTo>
                <a:lnTo>
                  <a:pt x="29320" y="69690"/>
                </a:lnTo>
                <a:lnTo>
                  <a:pt x="67031" y="69690"/>
                </a:lnTo>
                <a:lnTo>
                  <a:pt x="72866" y="62834"/>
                </a:lnTo>
                <a:lnTo>
                  <a:pt x="78314" y="49338"/>
                </a:lnTo>
                <a:lnTo>
                  <a:pt x="79966" y="32671"/>
                </a:lnTo>
                <a:lnTo>
                  <a:pt x="74891" y="19714"/>
                </a:lnTo>
                <a:lnTo>
                  <a:pt x="66316" y="98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3"/>
          <p:cNvSpPr/>
          <p:nvPr userDrawn="1"/>
        </p:nvSpPr>
        <p:spPr>
          <a:xfrm>
            <a:off x="5041846" y="3001419"/>
            <a:ext cx="32854" cy="32867"/>
          </a:xfrm>
          <a:custGeom>
            <a:avLst/>
            <a:gdLst/>
            <a:ahLst/>
            <a:cxnLst/>
            <a:rect l="l" t="t" r="r" b="b"/>
            <a:pathLst>
              <a:path w="32854" h="32867">
                <a:moveTo>
                  <a:pt x="25488" y="0"/>
                </a:moveTo>
                <a:lnTo>
                  <a:pt x="7353" y="0"/>
                </a:lnTo>
                <a:lnTo>
                  <a:pt x="0" y="7365"/>
                </a:lnTo>
                <a:lnTo>
                  <a:pt x="0" y="25514"/>
                </a:lnTo>
                <a:lnTo>
                  <a:pt x="7353" y="32867"/>
                </a:lnTo>
                <a:lnTo>
                  <a:pt x="25488" y="32867"/>
                </a:lnTo>
                <a:lnTo>
                  <a:pt x="32854" y="25514"/>
                </a:lnTo>
                <a:lnTo>
                  <a:pt x="32854" y="7365"/>
                </a:lnTo>
                <a:lnTo>
                  <a:pt x="254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4"/>
          <p:cNvSpPr/>
          <p:nvPr userDrawn="1"/>
        </p:nvSpPr>
        <p:spPr>
          <a:xfrm>
            <a:off x="5053342" y="2970060"/>
            <a:ext cx="9855" cy="10782"/>
          </a:xfrm>
          <a:custGeom>
            <a:avLst/>
            <a:gdLst/>
            <a:ahLst/>
            <a:cxnLst/>
            <a:rect l="l" t="t" r="r" b="b"/>
            <a:pathLst>
              <a:path w="9855" h="10782">
                <a:moveTo>
                  <a:pt x="0" y="5391"/>
                </a:moveTo>
                <a:lnTo>
                  <a:pt x="9855" y="5391"/>
                </a:lnTo>
              </a:path>
            </a:pathLst>
          </a:custGeom>
          <a:ln w="1205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5"/>
          <p:cNvSpPr/>
          <p:nvPr userDrawn="1"/>
        </p:nvSpPr>
        <p:spPr>
          <a:xfrm>
            <a:off x="5080963" y="2980573"/>
            <a:ext cx="14579" cy="14592"/>
          </a:xfrm>
          <a:custGeom>
            <a:avLst/>
            <a:gdLst/>
            <a:ahLst/>
            <a:cxnLst/>
            <a:rect l="l" t="t" r="r" b="b"/>
            <a:pathLst>
              <a:path w="14579" h="14592">
                <a:moveTo>
                  <a:pt x="7607" y="0"/>
                </a:moveTo>
                <a:lnTo>
                  <a:pt x="0" y="7632"/>
                </a:lnTo>
                <a:lnTo>
                  <a:pt x="6959" y="14592"/>
                </a:lnTo>
                <a:lnTo>
                  <a:pt x="14579" y="6972"/>
                </a:lnTo>
                <a:lnTo>
                  <a:pt x="76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36"/>
          <p:cNvSpPr/>
          <p:nvPr userDrawn="1"/>
        </p:nvSpPr>
        <p:spPr>
          <a:xfrm>
            <a:off x="5095278" y="3012922"/>
            <a:ext cx="10769" cy="9855"/>
          </a:xfrm>
          <a:custGeom>
            <a:avLst/>
            <a:gdLst/>
            <a:ahLst/>
            <a:cxnLst/>
            <a:rect l="l" t="t" r="r" b="b"/>
            <a:pathLst>
              <a:path w="10769" h="9855">
                <a:moveTo>
                  <a:pt x="0" y="4927"/>
                </a:moveTo>
                <a:lnTo>
                  <a:pt x="10769" y="4927"/>
                </a:lnTo>
              </a:path>
            </a:pathLst>
          </a:custGeom>
          <a:ln w="111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37"/>
          <p:cNvSpPr/>
          <p:nvPr userDrawn="1"/>
        </p:nvSpPr>
        <p:spPr>
          <a:xfrm>
            <a:off x="5080954" y="3040534"/>
            <a:ext cx="14592" cy="14592"/>
          </a:xfrm>
          <a:custGeom>
            <a:avLst/>
            <a:gdLst/>
            <a:ahLst/>
            <a:cxnLst/>
            <a:rect l="l" t="t" r="r" b="b"/>
            <a:pathLst>
              <a:path w="14592" h="14592">
                <a:moveTo>
                  <a:pt x="6972" y="0"/>
                </a:moveTo>
                <a:lnTo>
                  <a:pt x="0" y="6972"/>
                </a:lnTo>
                <a:lnTo>
                  <a:pt x="7620" y="14592"/>
                </a:lnTo>
                <a:lnTo>
                  <a:pt x="14592" y="7620"/>
                </a:lnTo>
                <a:lnTo>
                  <a:pt x="6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38"/>
          <p:cNvSpPr/>
          <p:nvPr userDrawn="1"/>
        </p:nvSpPr>
        <p:spPr>
          <a:xfrm>
            <a:off x="5053342" y="3054858"/>
            <a:ext cx="9855" cy="10782"/>
          </a:xfrm>
          <a:custGeom>
            <a:avLst/>
            <a:gdLst/>
            <a:ahLst/>
            <a:cxnLst/>
            <a:rect l="l" t="t" r="r" b="b"/>
            <a:pathLst>
              <a:path w="9855" h="10782">
                <a:moveTo>
                  <a:pt x="0" y="5391"/>
                </a:moveTo>
                <a:lnTo>
                  <a:pt x="9855" y="5391"/>
                </a:lnTo>
              </a:path>
            </a:pathLst>
          </a:custGeom>
          <a:ln w="1205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39"/>
          <p:cNvSpPr/>
          <p:nvPr userDrawn="1"/>
        </p:nvSpPr>
        <p:spPr>
          <a:xfrm>
            <a:off x="5021005" y="3040534"/>
            <a:ext cx="14579" cy="14592"/>
          </a:xfrm>
          <a:custGeom>
            <a:avLst/>
            <a:gdLst/>
            <a:ahLst/>
            <a:cxnLst/>
            <a:rect l="l" t="t" r="r" b="b"/>
            <a:pathLst>
              <a:path w="14579" h="14592">
                <a:moveTo>
                  <a:pt x="7607" y="0"/>
                </a:moveTo>
                <a:lnTo>
                  <a:pt x="0" y="7620"/>
                </a:lnTo>
                <a:lnTo>
                  <a:pt x="6959" y="14592"/>
                </a:lnTo>
                <a:lnTo>
                  <a:pt x="14579" y="6972"/>
                </a:lnTo>
                <a:lnTo>
                  <a:pt x="76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0"/>
          <p:cNvSpPr/>
          <p:nvPr userDrawn="1"/>
        </p:nvSpPr>
        <p:spPr>
          <a:xfrm>
            <a:off x="5010493" y="3012922"/>
            <a:ext cx="10769" cy="9855"/>
          </a:xfrm>
          <a:custGeom>
            <a:avLst/>
            <a:gdLst/>
            <a:ahLst/>
            <a:cxnLst/>
            <a:rect l="l" t="t" r="r" b="b"/>
            <a:pathLst>
              <a:path w="10769" h="9855">
                <a:moveTo>
                  <a:pt x="0" y="4927"/>
                </a:moveTo>
                <a:lnTo>
                  <a:pt x="10769" y="4927"/>
                </a:lnTo>
              </a:path>
            </a:pathLst>
          </a:custGeom>
          <a:ln w="111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1"/>
          <p:cNvSpPr/>
          <p:nvPr userDrawn="1"/>
        </p:nvSpPr>
        <p:spPr>
          <a:xfrm>
            <a:off x="5020997" y="2980573"/>
            <a:ext cx="14592" cy="14592"/>
          </a:xfrm>
          <a:custGeom>
            <a:avLst/>
            <a:gdLst/>
            <a:ahLst/>
            <a:cxnLst/>
            <a:rect l="l" t="t" r="r" b="b"/>
            <a:pathLst>
              <a:path w="14592" h="14592">
                <a:moveTo>
                  <a:pt x="6972" y="0"/>
                </a:moveTo>
                <a:lnTo>
                  <a:pt x="0" y="6972"/>
                </a:lnTo>
                <a:lnTo>
                  <a:pt x="7620" y="14592"/>
                </a:lnTo>
                <a:lnTo>
                  <a:pt x="14592" y="7632"/>
                </a:lnTo>
                <a:lnTo>
                  <a:pt x="6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6" name="object 42"/>
          <p:cNvSpPr/>
          <p:nvPr userDrawn="1"/>
        </p:nvSpPr>
        <p:spPr>
          <a:xfrm>
            <a:off x="4777502" y="3453962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3"/>
          <p:cNvSpPr/>
          <p:nvPr userDrawn="1"/>
        </p:nvSpPr>
        <p:spPr>
          <a:xfrm>
            <a:off x="4918887" y="3568734"/>
            <a:ext cx="120741" cy="121496"/>
          </a:xfrm>
          <a:custGeom>
            <a:avLst/>
            <a:gdLst/>
            <a:ahLst/>
            <a:cxnLst/>
            <a:rect l="l" t="t" r="r" b="b"/>
            <a:pathLst>
              <a:path w="120741" h="121496">
                <a:moveTo>
                  <a:pt x="53249" y="0"/>
                </a:moveTo>
                <a:lnTo>
                  <a:pt x="10941" y="27056"/>
                </a:lnTo>
                <a:lnTo>
                  <a:pt x="0" y="71937"/>
                </a:lnTo>
                <a:lnTo>
                  <a:pt x="4224" y="85393"/>
                </a:lnTo>
                <a:lnTo>
                  <a:pt x="32322" y="114910"/>
                </a:lnTo>
                <a:lnTo>
                  <a:pt x="59859" y="121496"/>
                </a:lnTo>
                <a:lnTo>
                  <a:pt x="73003" y="120064"/>
                </a:lnTo>
                <a:lnTo>
                  <a:pt x="86023" y="115535"/>
                </a:lnTo>
                <a:lnTo>
                  <a:pt x="97525" y="108238"/>
                </a:lnTo>
                <a:lnTo>
                  <a:pt x="102446" y="103251"/>
                </a:lnTo>
                <a:lnTo>
                  <a:pt x="52261" y="103251"/>
                </a:lnTo>
                <a:lnTo>
                  <a:pt x="40783" y="99209"/>
                </a:lnTo>
                <a:lnTo>
                  <a:pt x="31067" y="91628"/>
                </a:lnTo>
                <a:lnTo>
                  <a:pt x="23679" y="80616"/>
                </a:lnTo>
                <a:lnTo>
                  <a:pt x="19182" y="66281"/>
                </a:lnTo>
                <a:lnTo>
                  <a:pt x="18144" y="48730"/>
                </a:lnTo>
                <a:lnTo>
                  <a:pt x="24055" y="36136"/>
                </a:lnTo>
                <a:lnTo>
                  <a:pt x="33509" y="26151"/>
                </a:lnTo>
                <a:lnTo>
                  <a:pt x="45710" y="19574"/>
                </a:lnTo>
                <a:lnTo>
                  <a:pt x="59859" y="17204"/>
                </a:lnTo>
                <a:lnTo>
                  <a:pt x="101159" y="17204"/>
                </a:lnTo>
                <a:lnTo>
                  <a:pt x="95846" y="12483"/>
                </a:lnTo>
                <a:lnTo>
                  <a:pt x="83536" y="5679"/>
                </a:lnTo>
                <a:lnTo>
                  <a:pt x="69259" y="1402"/>
                </a:lnTo>
                <a:lnTo>
                  <a:pt x="53249" y="0"/>
                </a:lnTo>
                <a:close/>
              </a:path>
              <a:path w="120741" h="121496">
                <a:moveTo>
                  <a:pt x="101159" y="17204"/>
                </a:moveTo>
                <a:lnTo>
                  <a:pt x="59859" y="17204"/>
                </a:lnTo>
                <a:lnTo>
                  <a:pt x="60841" y="17215"/>
                </a:lnTo>
                <a:lnTo>
                  <a:pt x="74256" y="19699"/>
                </a:lnTo>
                <a:lnTo>
                  <a:pt x="85880" y="26187"/>
                </a:lnTo>
                <a:lnTo>
                  <a:pt x="95016" y="36173"/>
                </a:lnTo>
                <a:lnTo>
                  <a:pt x="100964" y="49155"/>
                </a:lnTo>
                <a:lnTo>
                  <a:pt x="103028" y="64627"/>
                </a:lnTo>
                <a:lnTo>
                  <a:pt x="99804" y="77156"/>
                </a:lnTo>
                <a:lnTo>
                  <a:pt x="92819" y="87915"/>
                </a:lnTo>
                <a:lnTo>
                  <a:pt x="82369" y="96271"/>
                </a:lnTo>
                <a:lnTo>
                  <a:pt x="68751" y="101593"/>
                </a:lnTo>
                <a:lnTo>
                  <a:pt x="52261" y="103251"/>
                </a:lnTo>
                <a:lnTo>
                  <a:pt x="102446" y="103251"/>
                </a:lnTo>
                <a:lnTo>
                  <a:pt x="107128" y="98505"/>
                </a:lnTo>
                <a:lnTo>
                  <a:pt x="114453" y="86671"/>
                </a:lnTo>
                <a:lnTo>
                  <a:pt x="119117" y="73069"/>
                </a:lnTo>
                <a:lnTo>
                  <a:pt x="120741" y="58034"/>
                </a:lnTo>
                <a:lnTo>
                  <a:pt x="118637" y="44590"/>
                </a:lnTo>
                <a:lnTo>
                  <a:pt x="113631" y="32285"/>
                </a:lnTo>
                <a:lnTo>
                  <a:pt x="105956" y="21467"/>
                </a:lnTo>
                <a:lnTo>
                  <a:pt x="101159" y="172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4"/>
          <p:cNvSpPr/>
          <p:nvPr userDrawn="1"/>
        </p:nvSpPr>
        <p:spPr>
          <a:xfrm>
            <a:off x="4974987" y="3534841"/>
            <a:ext cx="7518" cy="26746"/>
          </a:xfrm>
          <a:custGeom>
            <a:avLst/>
            <a:gdLst/>
            <a:ahLst/>
            <a:cxnLst/>
            <a:rect l="l" t="t" r="r" b="b"/>
            <a:pathLst>
              <a:path w="7518" h="26746">
                <a:moveTo>
                  <a:pt x="5841" y="0"/>
                </a:moveTo>
                <a:lnTo>
                  <a:pt x="1689" y="0"/>
                </a:lnTo>
                <a:lnTo>
                  <a:pt x="0" y="1689"/>
                </a:lnTo>
                <a:lnTo>
                  <a:pt x="0" y="25069"/>
                </a:lnTo>
                <a:lnTo>
                  <a:pt x="1689" y="26746"/>
                </a:lnTo>
                <a:lnTo>
                  <a:pt x="5841" y="26746"/>
                </a:lnTo>
                <a:lnTo>
                  <a:pt x="7518" y="25069"/>
                </a:lnTo>
                <a:lnTo>
                  <a:pt x="7518" y="1689"/>
                </a:lnTo>
                <a:lnTo>
                  <a:pt x="58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5"/>
          <p:cNvSpPr/>
          <p:nvPr userDrawn="1"/>
        </p:nvSpPr>
        <p:spPr>
          <a:xfrm>
            <a:off x="5025159" y="3561039"/>
            <a:ext cx="21856" cy="21488"/>
          </a:xfrm>
          <a:custGeom>
            <a:avLst/>
            <a:gdLst/>
            <a:ahLst/>
            <a:cxnLst/>
            <a:rect l="l" t="t" r="r" b="b"/>
            <a:pathLst>
              <a:path w="21856" h="21488">
                <a:moveTo>
                  <a:pt x="18910" y="0"/>
                </a:moveTo>
                <a:lnTo>
                  <a:pt x="16535" y="0"/>
                </a:lnTo>
                <a:lnTo>
                  <a:pt x="0" y="16535"/>
                </a:lnTo>
                <a:lnTo>
                  <a:pt x="0" y="18910"/>
                </a:lnTo>
                <a:lnTo>
                  <a:pt x="2209" y="21120"/>
                </a:lnTo>
                <a:lnTo>
                  <a:pt x="3162" y="21488"/>
                </a:lnTo>
                <a:lnTo>
                  <a:pt x="5092" y="21488"/>
                </a:lnTo>
                <a:lnTo>
                  <a:pt x="6057" y="21120"/>
                </a:lnTo>
                <a:lnTo>
                  <a:pt x="21856" y="5321"/>
                </a:lnTo>
                <a:lnTo>
                  <a:pt x="21856" y="2946"/>
                </a:lnTo>
                <a:lnTo>
                  <a:pt x="18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46"/>
          <p:cNvSpPr/>
          <p:nvPr userDrawn="1"/>
        </p:nvSpPr>
        <p:spPr>
          <a:xfrm>
            <a:off x="5046456" y="3625533"/>
            <a:ext cx="26746" cy="7531"/>
          </a:xfrm>
          <a:custGeom>
            <a:avLst/>
            <a:gdLst/>
            <a:ahLst/>
            <a:cxnLst/>
            <a:rect l="l" t="t" r="r" b="b"/>
            <a:pathLst>
              <a:path w="26746" h="7531">
                <a:moveTo>
                  <a:pt x="25057" y="0"/>
                </a:moveTo>
                <a:lnTo>
                  <a:pt x="1689" y="0"/>
                </a:lnTo>
                <a:lnTo>
                  <a:pt x="0" y="1689"/>
                </a:lnTo>
                <a:lnTo>
                  <a:pt x="0" y="5854"/>
                </a:lnTo>
                <a:lnTo>
                  <a:pt x="1689" y="7531"/>
                </a:lnTo>
                <a:lnTo>
                  <a:pt x="25057" y="7531"/>
                </a:lnTo>
                <a:lnTo>
                  <a:pt x="26746" y="5854"/>
                </a:lnTo>
                <a:lnTo>
                  <a:pt x="26746" y="1689"/>
                </a:lnTo>
                <a:lnTo>
                  <a:pt x="25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47"/>
          <p:cNvSpPr/>
          <p:nvPr userDrawn="1"/>
        </p:nvSpPr>
        <p:spPr>
          <a:xfrm>
            <a:off x="4910486" y="3561039"/>
            <a:ext cx="21843" cy="21488"/>
          </a:xfrm>
          <a:custGeom>
            <a:avLst/>
            <a:gdLst/>
            <a:ahLst/>
            <a:cxnLst/>
            <a:rect l="l" t="t" r="r" b="b"/>
            <a:pathLst>
              <a:path w="21843" h="21488">
                <a:moveTo>
                  <a:pt x="5321" y="0"/>
                </a:moveTo>
                <a:lnTo>
                  <a:pt x="2933" y="0"/>
                </a:lnTo>
                <a:lnTo>
                  <a:pt x="0" y="2946"/>
                </a:lnTo>
                <a:lnTo>
                  <a:pt x="0" y="5321"/>
                </a:lnTo>
                <a:lnTo>
                  <a:pt x="15786" y="21120"/>
                </a:lnTo>
                <a:lnTo>
                  <a:pt x="16763" y="21488"/>
                </a:lnTo>
                <a:lnTo>
                  <a:pt x="18681" y="21488"/>
                </a:lnTo>
                <a:lnTo>
                  <a:pt x="19646" y="21120"/>
                </a:lnTo>
                <a:lnTo>
                  <a:pt x="21843" y="18910"/>
                </a:lnTo>
                <a:lnTo>
                  <a:pt x="21843" y="16535"/>
                </a:lnTo>
                <a:lnTo>
                  <a:pt x="5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48"/>
          <p:cNvSpPr/>
          <p:nvPr userDrawn="1"/>
        </p:nvSpPr>
        <p:spPr>
          <a:xfrm>
            <a:off x="4884294" y="3625533"/>
            <a:ext cx="26733" cy="7531"/>
          </a:xfrm>
          <a:custGeom>
            <a:avLst/>
            <a:gdLst/>
            <a:ahLst/>
            <a:cxnLst/>
            <a:rect l="l" t="t" r="r" b="b"/>
            <a:pathLst>
              <a:path w="26733" h="7531">
                <a:moveTo>
                  <a:pt x="25057" y="0"/>
                </a:moveTo>
                <a:lnTo>
                  <a:pt x="1676" y="0"/>
                </a:lnTo>
                <a:lnTo>
                  <a:pt x="0" y="1689"/>
                </a:lnTo>
                <a:lnTo>
                  <a:pt x="0" y="5854"/>
                </a:lnTo>
                <a:lnTo>
                  <a:pt x="1676" y="7531"/>
                </a:lnTo>
                <a:lnTo>
                  <a:pt x="25057" y="7531"/>
                </a:lnTo>
                <a:lnTo>
                  <a:pt x="26733" y="5854"/>
                </a:lnTo>
                <a:lnTo>
                  <a:pt x="26733" y="1689"/>
                </a:lnTo>
                <a:lnTo>
                  <a:pt x="25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49"/>
          <p:cNvSpPr/>
          <p:nvPr userDrawn="1"/>
        </p:nvSpPr>
        <p:spPr>
          <a:xfrm>
            <a:off x="4956570" y="3675265"/>
            <a:ext cx="44109" cy="54903"/>
          </a:xfrm>
          <a:custGeom>
            <a:avLst/>
            <a:gdLst/>
            <a:ahLst/>
            <a:cxnLst/>
            <a:rect l="l" t="t" r="r" b="b"/>
            <a:pathLst>
              <a:path w="44109" h="54903">
                <a:moveTo>
                  <a:pt x="43566" y="0"/>
                </a:moveTo>
                <a:lnTo>
                  <a:pt x="780" y="0"/>
                </a:lnTo>
                <a:lnTo>
                  <a:pt x="19" y="18681"/>
                </a:lnTo>
                <a:lnTo>
                  <a:pt x="0" y="31661"/>
                </a:lnTo>
                <a:lnTo>
                  <a:pt x="520" y="38565"/>
                </a:lnTo>
                <a:lnTo>
                  <a:pt x="10910" y="51780"/>
                </a:lnTo>
                <a:lnTo>
                  <a:pt x="21940" y="54903"/>
                </a:lnTo>
                <a:lnTo>
                  <a:pt x="39836" y="51961"/>
                </a:lnTo>
                <a:lnTo>
                  <a:pt x="43528" y="41455"/>
                </a:lnTo>
                <a:lnTo>
                  <a:pt x="43617" y="39192"/>
                </a:lnTo>
                <a:lnTo>
                  <a:pt x="8476" y="39192"/>
                </a:lnTo>
                <a:lnTo>
                  <a:pt x="6787" y="37503"/>
                </a:lnTo>
                <a:lnTo>
                  <a:pt x="6787" y="33350"/>
                </a:lnTo>
                <a:lnTo>
                  <a:pt x="8476" y="31661"/>
                </a:lnTo>
                <a:lnTo>
                  <a:pt x="43913" y="31661"/>
                </a:lnTo>
                <a:lnTo>
                  <a:pt x="44109" y="26677"/>
                </a:lnTo>
                <a:lnTo>
                  <a:pt x="44103" y="26200"/>
                </a:lnTo>
                <a:lnTo>
                  <a:pt x="8476" y="26200"/>
                </a:lnTo>
                <a:lnTo>
                  <a:pt x="6787" y="24536"/>
                </a:lnTo>
                <a:lnTo>
                  <a:pt x="6787" y="20370"/>
                </a:lnTo>
                <a:lnTo>
                  <a:pt x="8476" y="18681"/>
                </a:lnTo>
                <a:lnTo>
                  <a:pt x="44012" y="18681"/>
                </a:lnTo>
                <a:lnTo>
                  <a:pt x="43912" y="10449"/>
                </a:lnTo>
                <a:lnTo>
                  <a:pt x="43566" y="0"/>
                </a:lnTo>
                <a:close/>
              </a:path>
              <a:path w="44109" h="54903">
                <a:moveTo>
                  <a:pt x="43913" y="31661"/>
                </a:moveTo>
                <a:lnTo>
                  <a:pt x="35692" y="31661"/>
                </a:lnTo>
                <a:lnTo>
                  <a:pt x="37381" y="33350"/>
                </a:lnTo>
                <a:lnTo>
                  <a:pt x="37381" y="37503"/>
                </a:lnTo>
                <a:lnTo>
                  <a:pt x="35692" y="39192"/>
                </a:lnTo>
                <a:lnTo>
                  <a:pt x="43617" y="39192"/>
                </a:lnTo>
                <a:lnTo>
                  <a:pt x="43913" y="31661"/>
                </a:lnTo>
                <a:close/>
              </a:path>
              <a:path w="44109" h="54903">
                <a:moveTo>
                  <a:pt x="44012" y="18681"/>
                </a:moveTo>
                <a:lnTo>
                  <a:pt x="35692" y="18681"/>
                </a:lnTo>
                <a:lnTo>
                  <a:pt x="37381" y="20370"/>
                </a:lnTo>
                <a:lnTo>
                  <a:pt x="37381" y="24536"/>
                </a:lnTo>
                <a:lnTo>
                  <a:pt x="35692" y="26200"/>
                </a:lnTo>
                <a:lnTo>
                  <a:pt x="44103" y="26200"/>
                </a:lnTo>
                <a:lnTo>
                  <a:pt x="44012" y="186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4" name="object 50"/>
          <p:cNvSpPr/>
          <p:nvPr userDrawn="1"/>
        </p:nvSpPr>
        <p:spPr>
          <a:xfrm>
            <a:off x="4777502" y="4547348"/>
            <a:ext cx="405650" cy="351307"/>
          </a:xfrm>
          <a:custGeom>
            <a:avLst/>
            <a:gdLst/>
            <a:ahLst/>
            <a:cxnLst/>
            <a:rect l="l" t="t" r="r" b="b"/>
            <a:pathLst>
              <a:path w="405650" h="351307">
                <a:moveTo>
                  <a:pt x="304228" y="0"/>
                </a:moveTo>
                <a:lnTo>
                  <a:pt x="101409" y="0"/>
                </a:lnTo>
                <a:lnTo>
                  <a:pt x="0" y="175653"/>
                </a:lnTo>
                <a:lnTo>
                  <a:pt x="101409" y="351307"/>
                </a:lnTo>
                <a:lnTo>
                  <a:pt x="304228" y="351307"/>
                </a:lnTo>
                <a:lnTo>
                  <a:pt x="405650" y="175653"/>
                </a:lnTo>
                <a:lnTo>
                  <a:pt x="304228" y="0"/>
                </a:lnTo>
                <a:close/>
              </a:path>
            </a:pathLst>
          </a:custGeom>
          <a:solidFill>
            <a:srgbClr val="37939B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5" name="object 51"/>
          <p:cNvSpPr/>
          <p:nvPr userDrawn="1"/>
        </p:nvSpPr>
        <p:spPr>
          <a:xfrm>
            <a:off x="4915823" y="4722090"/>
            <a:ext cx="157822" cy="66954"/>
          </a:xfrm>
          <a:custGeom>
            <a:avLst/>
            <a:gdLst/>
            <a:ahLst/>
            <a:cxnLst/>
            <a:rect l="l" t="t" r="r" b="b"/>
            <a:pathLst>
              <a:path w="157822" h="66954">
                <a:moveTo>
                  <a:pt x="103886" y="2324"/>
                </a:moveTo>
                <a:lnTo>
                  <a:pt x="31750" y="2324"/>
                </a:lnTo>
                <a:lnTo>
                  <a:pt x="29692" y="3200"/>
                </a:lnTo>
                <a:lnTo>
                  <a:pt x="0" y="33959"/>
                </a:lnTo>
                <a:lnTo>
                  <a:pt x="27546" y="66954"/>
                </a:lnTo>
                <a:lnTo>
                  <a:pt x="37630" y="56857"/>
                </a:lnTo>
                <a:lnTo>
                  <a:pt x="109753" y="56857"/>
                </a:lnTo>
                <a:lnTo>
                  <a:pt x="116954" y="53886"/>
                </a:lnTo>
                <a:lnTo>
                  <a:pt x="142201" y="28638"/>
                </a:lnTo>
                <a:lnTo>
                  <a:pt x="59664" y="28638"/>
                </a:lnTo>
                <a:lnTo>
                  <a:pt x="57327" y="22987"/>
                </a:lnTo>
                <a:lnTo>
                  <a:pt x="61620" y="18694"/>
                </a:lnTo>
                <a:lnTo>
                  <a:pt x="62953" y="18135"/>
                </a:lnTo>
                <a:lnTo>
                  <a:pt x="103886" y="18135"/>
                </a:lnTo>
                <a:lnTo>
                  <a:pt x="107429" y="14605"/>
                </a:lnTo>
                <a:lnTo>
                  <a:pt x="107429" y="5867"/>
                </a:lnTo>
                <a:lnTo>
                  <a:pt x="103886" y="2324"/>
                </a:lnTo>
                <a:close/>
              </a:path>
              <a:path w="157822" h="66954">
                <a:moveTo>
                  <a:pt x="149809" y="0"/>
                </a:moveTo>
                <a:lnTo>
                  <a:pt x="144805" y="0"/>
                </a:lnTo>
                <a:lnTo>
                  <a:pt x="117602" y="27190"/>
                </a:lnTo>
                <a:lnTo>
                  <a:pt x="114096" y="28638"/>
                </a:lnTo>
                <a:lnTo>
                  <a:pt x="142201" y="28638"/>
                </a:lnTo>
                <a:lnTo>
                  <a:pt x="157822" y="13017"/>
                </a:lnTo>
                <a:lnTo>
                  <a:pt x="157822" y="8013"/>
                </a:lnTo>
                <a:lnTo>
                  <a:pt x="14980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6" name="object 52"/>
          <p:cNvSpPr/>
          <p:nvPr userDrawn="1"/>
        </p:nvSpPr>
        <p:spPr>
          <a:xfrm>
            <a:off x="4878735" y="4754260"/>
            <a:ext cx="65912" cy="67957"/>
          </a:xfrm>
          <a:custGeom>
            <a:avLst/>
            <a:gdLst/>
            <a:ahLst/>
            <a:cxnLst/>
            <a:rect l="l" t="t" r="r" b="b"/>
            <a:pathLst>
              <a:path w="65912" h="67957">
                <a:moveTo>
                  <a:pt x="27241" y="0"/>
                </a:moveTo>
                <a:lnTo>
                  <a:pt x="0" y="22745"/>
                </a:lnTo>
                <a:lnTo>
                  <a:pt x="38671" y="67957"/>
                </a:lnTo>
                <a:lnTo>
                  <a:pt x="58125" y="51714"/>
                </a:lnTo>
                <a:lnTo>
                  <a:pt x="40043" y="51714"/>
                </a:lnTo>
                <a:lnTo>
                  <a:pt x="16433" y="24130"/>
                </a:lnTo>
                <a:lnTo>
                  <a:pt x="25869" y="16256"/>
                </a:lnTo>
                <a:lnTo>
                  <a:pt x="41145" y="16256"/>
                </a:lnTo>
                <a:lnTo>
                  <a:pt x="27241" y="0"/>
                </a:lnTo>
                <a:close/>
              </a:path>
              <a:path w="65912" h="67957">
                <a:moveTo>
                  <a:pt x="41145" y="16256"/>
                </a:moveTo>
                <a:lnTo>
                  <a:pt x="25869" y="16256"/>
                </a:lnTo>
                <a:lnTo>
                  <a:pt x="49466" y="43840"/>
                </a:lnTo>
                <a:lnTo>
                  <a:pt x="40043" y="51714"/>
                </a:lnTo>
                <a:lnTo>
                  <a:pt x="58125" y="51714"/>
                </a:lnTo>
                <a:lnTo>
                  <a:pt x="65913" y="45212"/>
                </a:lnTo>
                <a:lnTo>
                  <a:pt x="41145" y="162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7" name="object 53"/>
          <p:cNvSpPr/>
          <p:nvPr userDrawn="1"/>
        </p:nvSpPr>
        <p:spPr>
          <a:xfrm>
            <a:off x="4992544" y="4626155"/>
            <a:ext cx="68402" cy="90253"/>
          </a:xfrm>
          <a:custGeom>
            <a:avLst/>
            <a:gdLst/>
            <a:ahLst/>
            <a:cxnLst/>
            <a:rect l="l" t="t" r="r" b="b"/>
            <a:pathLst>
              <a:path w="68402" h="90253">
                <a:moveTo>
                  <a:pt x="68402" y="48744"/>
                </a:moveTo>
                <a:lnTo>
                  <a:pt x="44624" y="48744"/>
                </a:lnTo>
                <a:lnTo>
                  <a:pt x="40443" y="64878"/>
                </a:lnTo>
                <a:lnTo>
                  <a:pt x="35011" y="73660"/>
                </a:lnTo>
                <a:lnTo>
                  <a:pt x="24666" y="78437"/>
                </a:lnTo>
                <a:lnTo>
                  <a:pt x="9556" y="83566"/>
                </a:lnTo>
                <a:lnTo>
                  <a:pt x="11423" y="84899"/>
                </a:lnTo>
                <a:lnTo>
                  <a:pt x="15042" y="86893"/>
                </a:lnTo>
                <a:lnTo>
                  <a:pt x="16566" y="87591"/>
                </a:lnTo>
                <a:lnTo>
                  <a:pt x="18141" y="88163"/>
                </a:lnTo>
                <a:lnTo>
                  <a:pt x="30628" y="90253"/>
                </a:lnTo>
                <a:lnTo>
                  <a:pt x="41626" y="87576"/>
                </a:lnTo>
                <a:lnTo>
                  <a:pt x="51011" y="81167"/>
                </a:lnTo>
                <a:lnTo>
                  <a:pt x="58660" y="72062"/>
                </a:lnTo>
                <a:lnTo>
                  <a:pt x="64449" y="61297"/>
                </a:lnTo>
                <a:lnTo>
                  <a:pt x="68254" y="49908"/>
                </a:lnTo>
                <a:lnTo>
                  <a:pt x="68402" y="48744"/>
                </a:lnTo>
                <a:close/>
              </a:path>
              <a:path w="68402" h="90253">
                <a:moveTo>
                  <a:pt x="68103" y="0"/>
                </a:moveTo>
                <a:lnTo>
                  <a:pt x="29417" y="28859"/>
                </a:lnTo>
                <a:lnTo>
                  <a:pt x="16390" y="36204"/>
                </a:lnTo>
                <a:lnTo>
                  <a:pt x="6964" y="45412"/>
                </a:lnTo>
                <a:lnTo>
                  <a:pt x="1395" y="55649"/>
                </a:lnTo>
                <a:lnTo>
                  <a:pt x="111" y="64878"/>
                </a:lnTo>
                <a:lnTo>
                  <a:pt x="0" y="66324"/>
                </a:lnTo>
                <a:lnTo>
                  <a:pt x="1758" y="73660"/>
                </a:lnTo>
                <a:lnTo>
                  <a:pt x="10881" y="71005"/>
                </a:lnTo>
                <a:lnTo>
                  <a:pt x="21917" y="66324"/>
                </a:lnTo>
                <a:lnTo>
                  <a:pt x="33591" y="59082"/>
                </a:lnTo>
                <a:lnTo>
                  <a:pt x="44624" y="48744"/>
                </a:lnTo>
                <a:lnTo>
                  <a:pt x="68402" y="48744"/>
                </a:lnTo>
                <a:lnTo>
                  <a:pt x="70141" y="35111"/>
                </a:lnTo>
                <a:lnTo>
                  <a:pt x="70530" y="23003"/>
                </a:lnTo>
                <a:lnTo>
                  <a:pt x="69983" y="13411"/>
                </a:lnTo>
                <a:lnTo>
                  <a:pt x="69830" y="11747"/>
                </a:lnTo>
                <a:lnTo>
                  <a:pt x="67100" y="1206"/>
                </a:lnTo>
                <a:lnTo>
                  <a:pt x="681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8" name="object 54"/>
          <p:cNvSpPr/>
          <p:nvPr userDrawn="1"/>
        </p:nvSpPr>
        <p:spPr>
          <a:xfrm>
            <a:off x="4934685" y="4651799"/>
            <a:ext cx="49829" cy="64224"/>
          </a:xfrm>
          <a:custGeom>
            <a:avLst/>
            <a:gdLst/>
            <a:ahLst/>
            <a:cxnLst/>
            <a:rect l="l" t="t" r="r" b="b"/>
            <a:pathLst>
              <a:path w="49829" h="64224">
                <a:moveTo>
                  <a:pt x="1578" y="0"/>
                </a:moveTo>
                <a:lnTo>
                  <a:pt x="2302" y="863"/>
                </a:lnTo>
                <a:lnTo>
                  <a:pt x="359" y="8407"/>
                </a:lnTo>
                <a:lnTo>
                  <a:pt x="244" y="9601"/>
                </a:lnTo>
                <a:lnTo>
                  <a:pt x="0" y="12810"/>
                </a:lnTo>
                <a:lnTo>
                  <a:pt x="155" y="23608"/>
                </a:lnTo>
                <a:lnTo>
                  <a:pt x="2427" y="39109"/>
                </a:lnTo>
                <a:lnTo>
                  <a:pt x="7455" y="50200"/>
                </a:lnTo>
                <a:lnTo>
                  <a:pt x="15114" y="59245"/>
                </a:lnTo>
                <a:lnTo>
                  <a:pt x="25162" y="64224"/>
                </a:lnTo>
                <a:lnTo>
                  <a:pt x="37354" y="63119"/>
                </a:lnTo>
                <a:lnTo>
                  <a:pt x="38471" y="62712"/>
                </a:lnTo>
                <a:lnTo>
                  <a:pt x="39576" y="62217"/>
                </a:lnTo>
                <a:lnTo>
                  <a:pt x="42154" y="60782"/>
                </a:lnTo>
                <a:lnTo>
                  <a:pt x="43501" y="59829"/>
                </a:lnTo>
                <a:lnTo>
                  <a:pt x="29351" y="55029"/>
                </a:lnTo>
                <a:lnTo>
                  <a:pt x="22007" y="48406"/>
                </a:lnTo>
                <a:lnTo>
                  <a:pt x="17026" y="33197"/>
                </a:lnTo>
                <a:lnTo>
                  <a:pt x="45401" y="33197"/>
                </a:lnTo>
                <a:lnTo>
                  <a:pt x="43036" y="29363"/>
                </a:lnTo>
                <a:lnTo>
                  <a:pt x="31822" y="21830"/>
                </a:lnTo>
                <a:lnTo>
                  <a:pt x="15513" y="12465"/>
                </a:lnTo>
                <a:lnTo>
                  <a:pt x="5189" y="3811"/>
                </a:lnTo>
                <a:lnTo>
                  <a:pt x="1578" y="0"/>
                </a:lnTo>
                <a:close/>
              </a:path>
              <a:path w="49829" h="64224">
                <a:moveTo>
                  <a:pt x="45401" y="33197"/>
                </a:moveTo>
                <a:lnTo>
                  <a:pt x="17026" y="33197"/>
                </a:lnTo>
                <a:lnTo>
                  <a:pt x="28015" y="43537"/>
                </a:lnTo>
                <a:lnTo>
                  <a:pt x="39532" y="49700"/>
                </a:lnTo>
                <a:lnTo>
                  <a:pt x="49089" y="52730"/>
                </a:lnTo>
                <a:lnTo>
                  <a:pt x="49829" y="50589"/>
                </a:lnTo>
                <a:lnTo>
                  <a:pt x="49394" y="39670"/>
                </a:lnTo>
                <a:lnTo>
                  <a:pt x="45401" y="331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Zástupný symbol pro obsah 2"/>
          <p:cNvSpPr>
            <a:spLocks noGrp="1"/>
          </p:cNvSpPr>
          <p:nvPr>
            <p:ph idx="13"/>
          </p:nvPr>
        </p:nvSpPr>
        <p:spPr>
          <a:xfrm>
            <a:off x="5301280" y="2902424"/>
            <a:ext cx="3121590" cy="30932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5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856604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3"/>
            <a:ext cx="7354462" cy="1018247"/>
          </a:xfrm>
        </p:spPr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  <p:sp>
        <p:nvSpPr>
          <p:cNvPr id="17" name="object 13"/>
          <p:cNvSpPr/>
          <p:nvPr userDrawn="1"/>
        </p:nvSpPr>
        <p:spPr>
          <a:xfrm>
            <a:off x="4901108" y="4104633"/>
            <a:ext cx="162953" cy="160591"/>
          </a:xfrm>
          <a:custGeom>
            <a:avLst/>
            <a:gdLst/>
            <a:ahLst/>
            <a:cxnLst/>
            <a:rect l="l" t="t" r="r" b="b"/>
            <a:pathLst>
              <a:path w="162953" h="160591">
                <a:moveTo>
                  <a:pt x="81470" y="0"/>
                </a:moveTo>
                <a:lnTo>
                  <a:pt x="0" y="64947"/>
                </a:lnTo>
                <a:lnTo>
                  <a:pt x="0" y="160591"/>
                </a:lnTo>
                <a:lnTo>
                  <a:pt x="57492" y="160591"/>
                </a:lnTo>
                <a:lnTo>
                  <a:pt x="57492" y="120878"/>
                </a:lnTo>
                <a:lnTo>
                  <a:pt x="61970" y="107705"/>
                </a:lnTo>
                <a:lnTo>
                  <a:pt x="73281" y="100059"/>
                </a:lnTo>
                <a:lnTo>
                  <a:pt x="83832" y="99263"/>
                </a:lnTo>
                <a:lnTo>
                  <a:pt x="162953" y="99263"/>
                </a:lnTo>
                <a:lnTo>
                  <a:pt x="162953" y="64947"/>
                </a:lnTo>
                <a:lnTo>
                  <a:pt x="81470" y="0"/>
                </a:lnTo>
                <a:close/>
              </a:path>
              <a:path w="162953" h="160591">
                <a:moveTo>
                  <a:pt x="162953" y="99263"/>
                </a:moveTo>
                <a:lnTo>
                  <a:pt x="83832" y="99263"/>
                </a:lnTo>
                <a:lnTo>
                  <a:pt x="97010" y="103739"/>
                </a:lnTo>
                <a:lnTo>
                  <a:pt x="104663" y="115044"/>
                </a:lnTo>
                <a:lnTo>
                  <a:pt x="105460" y="160591"/>
                </a:lnTo>
                <a:lnTo>
                  <a:pt x="162953" y="160591"/>
                </a:lnTo>
                <a:lnTo>
                  <a:pt x="162953" y="992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6" name="object 22"/>
          <p:cNvSpPr/>
          <p:nvPr userDrawn="1"/>
        </p:nvSpPr>
        <p:spPr>
          <a:xfrm>
            <a:off x="4884608" y="3022119"/>
            <a:ext cx="120670" cy="121420"/>
          </a:xfrm>
          <a:custGeom>
            <a:avLst/>
            <a:gdLst/>
            <a:ahLst/>
            <a:cxnLst/>
            <a:rect l="l" t="t" r="r" b="b"/>
            <a:pathLst>
              <a:path w="120670" h="121420">
                <a:moveTo>
                  <a:pt x="53336" y="0"/>
                </a:moveTo>
                <a:lnTo>
                  <a:pt x="10969" y="26997"/>
                </a:lnTo>
                <a:lnTo>
                  <a:pt x="0" y="71841"/>
                </a:lnTo>
                <a:lnTo>
                  <a:pt x="4214" y="85303"/>
                </a:lnTo>
                <a:lnTo>
                  <a:pt x="32298" y="114831"/>
                </a:lnTo>
                <a:lnTo>
                  <a:pt x="59831" y="121420"/>
                </a:lnTo>
                <a:lnTo>
                  <a:pt x="72778" y="120029"/>
                </a:lnTo>
                <a:lnTo>
                  <a:pt x="85832" y="115534"/>
                </a:lnTo>
                <a:lnTo>
                  <a:pt x="97368" y="108262"/>
                </a:lnTo>
                <a:lnTo>
                  <a:pt x="106829" y="98726"/>
                </a:lnTo>
                <a:lnTo>
                  <a:pt x="49824" y="98726"/>
                </a:lnTo>
                <a:lnTo>
                  <a:pt x="38086" y="93189"/>
                </a:lnTo>
                <a:lnTo>
                  <a:pt x="28805" y="83719"/>
                </a:lnTo>
                <a:lnTo>
                  <a:pt x="22768" y="70753"/>
                </a:lnTo>
                <a:lnTo>
                  <a:pt x="20760" y="54730"/>
                </a:lnTo>
                <a:lnTo>
                  <a:pt x="25267" y="41434"/>
                </a:lnTo>
                <a:lnTo>
                  <a:pt x="33923" y="30745"/>
                </a:lnTo>
                <a:lnTo>
                  <a:pt x="45766" y="23626"/>
                </a:lnTo>
                <a:lnTo>
                  <a:pt x="59831" y="21039"/>
                </a:lnTo>
                <a:lnTo>
                  <a:pt x="105403" y="21039"/>
                </a:lnTo>
                <a:lnTo>
                  <a:pt x="95867" y="12528"/>
                </a:lnTo>
                <a:lnTo>
                  <a:pt x="83573" y="5703"/>
                </a:lnTo>
                <a:lnTo>
                  <a:pt x="69317" y="1411"/>
                </a:lnTo>
                <a:lnTo>
                  <a:pt x="53336" y="0"/>
                </a:lnTo>
                <a:close/>
              </a:path>
              <a:path w="120670" h="121420">
                <a:moveTo>
                  <a:pt x="105403" y="21039"/>
                </a:moveTo>
                <a:lnTo>
                  <a:pt x="59831" y="21039"/>
                </a:lnTo>
                <a:lnTo>
                  <a:pt x="66118" y="21539"/>
                </a:lnTo>
                <a:lnTo>
                  <a:pt x="79239" y="26166"/>
                </a:lnTo>
                <a:lnTo>
                  <a:pt x="89773" y="34914"/>
                </a:lnTo>
                <a:lnTo>
                  <a:pt x="96781" y="46890"/>
                </a:lnTo>
                <a:lnTo>
                  <a:pt x="99323" y="61200"/>
                </a:lnTo>
                <a:lnTo>
                  <a:pt x="97059" y="73473"/>
                </a:lnTo>
                <a:lnTo>
                  <a:pt x="90807" y="84059"/>
                </a:lnTo>
                <a:lnTo>
                  <a:pt x="80737" y="92260"/>
                </a:lnTo>
                <a:lnTo>
                  <a:pt x="67020" y="97381"/>
                </a:lnTo>
                <a:lnTo>
                  <a:pt x="49824" y="98726"/>
                </a:lnTo>
                <a:lnTo>
                  <a:pt x="106829" y="98726"/>
                </a:lnTo>
                <a:lnTo>
                  <a:pt x="107002" y="98551"/>
                </a:lnTo>
                <a:lnTo>
                  <a:pt x="114353" y="86740"/>
                </a:lnTo>
                <a:lnTo>
                  <a:pt x="119037" y="73168"/>
                </a:lnTo>
                <a:lnTo>
                  <a:pt x="120670" y="58174"/>
                </a:lnTo>
                <a:lnTo>
                  <a:pt x="118599" y="44708"/>
                </a:lnTo>
                <a:lnTo>
                  <a:pt x="113617" y="32379"/>
                </a:lnTo>
                <a:lnTo>
                  <a:pt x="105961" y="21536"/>
                </a:lnTo>
                <a:lnTo>
                  <a:pt x="105403" y="21039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7" name="object 23"/>
          <p:cNvSpPr/>
          <p:nvPr userDrawn="1"/>
        </p:nvSpPr>
        <p:spPr>
          <a:xfrm>
            <a:off x="4925191" y="3060600"/>
            <a:ext cx="41529" cy="43273"/>
          </a:xfrm>
          <a:custGeom>
            <a:avLst/>
            <a:gdLst/>
            <a:ahLst/>
            <a:cxnLst/>
            <a:rect l="l" t="t" r="r" b="b"/>
            <a:pathLst>
              <a:path w="41529" h="43273">
                <a:moveTo>
                  <a:pt x="16155" y="0"/>
                </a:moveTo>
                <a:lnTo>
                  <a:pt x="6541" y="4524"/>
                </a:lnTo>
                <a:lnTo>
                  <a:pt x="550" y="15298"/>
                </a:lnTo>
                <a:lnTo>
                  <a:pt x="0" y="32861"/>
                </a:lnTo>
                <a:lnTo>
                  <a:pt x="9769" y="40872"/>
                </a:lnTo>
                <a:lnTo>
                  <a:pt x="26094" y="43273"/>
                </a:lnTo>
                <a:lnTo>
                  <a:pt x="37171" y="35300"/>
                </a:lnTo>
                <a:lnTo>
                  <a:pt x="41529" y="22055"/>
                </a:lnTo>
                <a:lnTo>
                  <a:pt x="39717" y="13355"/>
                </a:lnTo>
                <a:lnTo>
                  <a:pt x="30937" y="3627"/>
                </a:lnTo>
                <a:lnTo>
                  <a:pt x="1615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8" name="object 24"/>
          <p:cNvSpPr/>
          <p:nvPr userDrawn="1"/>
        </p:nvSpPr>
        <p:spPr>
          <a:xfrm>
            <a:off x="4928247" y="3001645"/>
            <a:ext cx="32397" cy="32410"/>
          </a:xfrm>
          <a:custGeom>
            <a:avLst/>
            <a:gdLst/>
            <a:ahLst/>
            <a:cxnLst/>
            <a:rect l="l" t="t" r="r" b="b"/>
            <a:pathLst>
              <a:path w="32397" h="32410">
                <a:moveTo>
                  <a:pt x="0" y="16205"/>
                </a:moveTo>
                <a:lnTo>
                  <a:pt x="32397" y="16205"/>
                </a:lnTo>
              </a:path>
            </a:pathLst>
          </a:custGeom>
          <a:ln w="3368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29" name="object 25"/>
          <p:cNvSpPr/>
          <p:nvPr userDrawn="1"/>
        </p:nvSpPr>
        <p:spPr>
          <a:xfrm>
            <a:off x="4967352" y="3013922"/>
            <a:ext cx="45821" cy="45821"/>
          </a:xfrm>
          <a:custGeom>
            <a:avLst/>
            <a:gdLst/>
            <a:ahLst/>
            <a:cxnLst/>
            <a:rect l="l" t="t" r="r" b="b"/>
            <a:pathLst>
              <a:path w="45821" h="45821">
                <a:moveTo>
                  <a:pt x="22910" y="0"/>
                </a:moveTo>
                <a:lnTo>
                  <a:pt x="0" y="22910"/>
                </a:lnTo>
                <a:lnTo>
                  <a:pt x="22910" y="45821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0" name="object 26"/>
          <p:cNvSpPr/>
          <p:nvPr userDrawn="1"/>
        </p:nvSpPr>
        <p:spPr>
          <a:xfrm>
            <a:off x="4993043" y="3066465"/>
            <a:ext cx="32397" cy="32397"/>
          </a:xfrm>
          <a:custGeom>
            <a:avLst/>
            <a:gdLst/>
            <a:ahLst/>
            <a:cxnLst/>
            <a:rect l="l" t="t" r="r" b="b"/>
            <a:pathLst>
              <a:path w="32397" h="32397">
                <a:moveTo>
                  <a:pt x="0" y="16198"/>
                </a:moveTo>
                <a:lnTo>
                  <a:pt x="32397" y="16198"/>
                </a:lnTo>
              </a:path>
            </a:pathLst>
          </a:custGeom>
          <a:ln w="33667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1" name="object 27"/>
          <p:cNvSpPr/>
          <p:nvPr userDrawn="1"/>
        </p:nvSpPr>
        <p:spPr>
          <a:xfrm>
            <a:off x="4967352" y="3105569"/>
            <a:ext cx="45821" cy="45834"/>
          </a:xfrm>
          <a:custGeom>
            <a:avLst/>
            <a:gdLst/>
            <a:ahLst/>
            <a:cxnLst/>
            <a:rect l="l" t="t" r="r" b="b"/>
            <a:pathLst>
              <a:path w="45821" h="45834">
                <a:moveTo>
                  <a:pt x="22910" y="0"/>
                </a:moveTo>
                <a:lnTo>
                  <a:pt x="0" y="22910"/>
                </a:lnTo>
                <a:lnTo>
                  <a:pt x="22910" y="45834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2" name="object 28"/>
          <p:cNvSpPr/>
          <p:nvPr userDrawn="1"/>
        </p:nvSpPr>
        <p:spPr>
          <a:xfrm>
            <a:off x="4928247" y="3131261"/>
            <a:ext cx="32397" cy="32410"/>
          </a:xfrm>
          <a:custGeom>
            <a:avLst/>
            <a:gdLst/>
            <a:ahLst/>
            <a:cxnLst/>
            <a:rect l="l" t="t" r="r" b="b"/>
            <a:pathLst>
              <a:path w="32397" h="32410">
                <a:moveTo>
                  <a:pt x="0" y="16205"/>
                </a:moveTo>
                <a:lnTo>
                  <a:pt x="32397" y="16205"/>
                </a:lnTo>
              </a:path>
            </a:pathLst>
          </a:custGeom>
          <a:ln w="33680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3" name="object 29"/>
          <p:cNvSpPr/>
          <p:nvPr userDrawn="1"/>
        </p:nvSpPr>
        <p:spPr>
          <a:xfrm>
            <a:off x="4875705" y="3105567"/>
            <a:ext cx="45821" cy="45834"/>
          </a:xfrm>
          <a:custGeom>
            <a:avLst/>
            <a:gdLst/>
            <a:ahLst/>
            <a:cxnLst/>
            <a:rect l="l" t="t" r="r" b="b"/>
            <a:pathLst>
              <a:path w="45821" h="45834">
                <a:moveTo>
                  <a:pt x="22910" y="0"/>
                </a:moveTo>
                <a:lnTo>
                  <a:pt x="0" y="22910"/>
                </a:lnTo>
                <a:lnTo>
                  <a:pt x="22910" y="45834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4" name="object 30"/>
          <p:cNvSpPr/>
          <p:nvPr userDrawn="1"/>
        </p:nvSpPr>
        <p:spPr>
          <a:xfrm>
            <a:off x="4863439" y="3066465"/>
            <a:ext cx="32397" cy="32397"/>
          </a:xfrm>
          <a:custGeom>
            <a:avLst/>
            <a:gdLst/>
            <a:ahLst/>
            <a:cxnLst/>
            <a:rect l="l" t="t" r="r" b="b"/>
            <a:pathLst>
              <a:path w="32397" h="32397">
                <a:moveTo>
                  <a:pt x="0" y="16198"/>
                </a:moveTo>
                <a:lnTo>
                  <a:pt x="32397" y="16198"/>
                </a:lnTo>
              </a:path>
            </a:pathLst>
          </a:custGeom>
          <a:ln w="33667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5" name="object 31"/>
          <p:cNvSpPr/>
          <p:nvPr userDrawn="1"/>
        </p:nvSpPr>
        <p:spPr>
          <a:xfrm>
            <a:off x="4875706" y="3013920"/>
            <a:ext cx="45821" cy="45821"/>
          </a:xfrm>
          <a:custGeom>
            <a:avLst/>
            <a:gdLst/>
            <a:ahLst/>
            <a:cxnLst/>
            <a:rect l="l" t="t" r="r" b="b"/>
            <a:pathLst>
              <a:path w="45821" h="45821">
                <a:moveTo>
                  <a:pt x="22910" y="0"/>
                </a:moveTo>
                <a:lnTo>
                  <a:pt x="0" y="22910"/>
                </a:lnTo>
                <a:lnTo>
                  <a:pt x="22910" y="45821"/>
                </a:lnTo>
                <a:lnTo>
                  <a:pt x="45821" y="22910"/>
                </a:lnTo>
                <a:lnTo>
                  <a:pt x="22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6" name="object 32"/>
          <p:cNvSpPr/>
          <p:nvPr userDrawn="1"/>
        </p:nvSpPr>
        <p:spPr>
          <a:xfrm>
            <a:off x="5018265" y="2977096"/>
            <a:ext cx="79966" cy="81519"/>
          </a:xfrm>
          <a:custGeom>
            <a:avLst/>
            <a:gdLst/>
            <a:ahLst/>
            <a:cxnLst/>
            <a:rect l="l" t="t" r="r" b="b"/>
            <a:pathLst>
              <a:path w="79966" h="81519">
                <a:moveTo>
                  <a:pt x="39601" y="0"/>
                </a:moveTo>
                <a:lnTo>
                  <a:pt x="1692" y="31976"/>
                </a:lnTo>
                <a:lnTo>
                  <a:pt x="0" y="48561"/>
                </a:lnTo>
                <a:lnTo>
                  <a:pt x="5004" y="61627"/>
                </a:lnTo>
                <a:lnTo>
                  <a:pt x="13942" y="72077"/>
                </a:lnTo>
                <a:lnTo>
                  <a:pt x="25910" y="79008"/>
                </a:lnTo>
                <a:lnTo>
                  <a:pt x="40004" y="81519"/>
                </a:lnTo>
                <a:lnTo>
                  <a:pt x="40680" y="81513"/>
                </a:lnTo>
                <a:lnTo>
                  <a:pt x="53355" y="79200"/>
                </a:lnTo>
                <a:lnTo>
                  <a:pt x="64315" y="72881"/>
                </a:lnTo>
                <a:lnTo>
                  <a:pt x="67031" y="69690"/>
                </a:lnTo>
                <a:lnTo>
                  <a:pt x="29320" y="69690"/>
                </a:lnTo>
                <a:lnTo>
                  <a:pt x="18904" y="62549"/>
                </a:lnTo>
                <a:lnTo>
                  <a:pt x="11984" y="50623"/>
                </a:lnTo>
                <a:lnTo>
                  <a:pt x="9757" y="34363"/>
                </a:lnTo>
                <a:lnTo>
                  <a:pt x="15610" y="21788"/>
                </a:lnTo>
                <a:lnTo>
                  <a:pt x="26217" y="13089"/>
                </a:lnTo>
                <a:lnTo>
                  <a:pt x="40004" y="9840"/>
                </a:lnTo>
                <a:lnTo>
                  <a:pt x="66316" y="9840"/>
                </a:lnTo>
                <a:lnTo>
                  <a:pt x="65895" y="9355"/>
                </a:lnTo>
                <a:lnTo>
                  <a:pt x="53843" y="2487"/>
                </a:lnTo>
                <a:lnTo>
                  <a:pt x="39601" y="0"/>
                </a:lnTo>
                <a:close/>
              </a:path>
              <a:path w="79966" h="81519">
                <a:moveTo>
                  <a:pt x="66316" y="9840"/>
                </a:moveTo>
                <a:lnTo>
                  <a:pt x="40004" y="9840"/>
                </a:lnTo>
                <a:lnTo>
                  <a:pt x="47844" y="10856"/>
                </a:lnTo>
                <a:lnTo>
                  <a:pt x="59713" y="17142"/>
                </a:lnTo>
                <a:lnTo>
                  <a:pt x="67854" y="28194"/>
                </a:lnTo>
                <a:lnTo>
                  <a:pt x="70843" y="42881"/>
                </a:lnTo>
                <a:lnTo>
                  <a:pt x="67620" y="54112"/>
                </a:lnTo>
                <a:lnTo>
                  <a:pt x="59625" y="63018"/>
                </a:lnTo>
                <a:lnTo>
                  <a:pt x="46858" y="68558"/>
                </a:lnTo>
                <a:lnTo>
                  <a:pt x="29320" y="69690"/>
                </a:lnTo>
                <a:lnTo>
                  <a:pt x="67031" y="69690"/>
                </a:lnTo>
                <a:lnTo>
                  <a:pt x="72866" y="62834"/>
                </a:lnTo>
                <a:lnTo>
                  <a:pt x="78314" y="49338"/>
                </a:lnTo>
                <a:lnTo>
                  <a:pt x="79966" y="32671"/>
                </a:lnTo>
                <a:lnTo>
                  <a:pt x="74891" y="19714"/>
                </a:lnTo>
                <a:lnTo>
                  <a:pt x="66316" y="984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7" name="object 33"/>
          <p:cNvSpPr/>
          <p:nvPr userDrawn="1"/>
        </p:nvSpPr>
        <p:spPr>
          <a:xfrm>
            <a:off x="5041846" y="3001419"/>
            <a:ext cx="32854" cy="32867"/>
          </a:xfrm>
          <a:custGeom>
            <a:avLst/>
            <a:gdLst/>
            <a:ahLst/>
            <a:cxnLst/>
            <a:rect l="l" t="t" r="r" b="b"/>
            <a:pathLst>
              <a:path w="32854" h="32867">
                <a:moveTo>
                  <a:pt x="25488" y="0"/>
                </a:moveTo>
                <a:lnTo>
                  <a:pt x="7353" y="0"/>
                </a:lnTo>
                <a:lnTo>
                  <a:pt x="0" y="7365"/>
                </a:lnTo>
                <a:lnTo>
                  <a:pt x="0" y="25514"/>
                </a:lnTo>
                <a:lnTo>
                  <a:pt x="7353" y="32867"/>
                </a:lnTo>
                <a:lnTo>
                  <a:pt x="25488" y="32867"/>
                </a:lnTo>
                <a:lnTo>
                  <a:pt x="32854" y="25514"/>
                </a:lnTo>
                <a:lnTo>
                  <a:pt x="32854" y="7365"/>
                </a:lnTo>
                <a:lnTo>
                  <a:pt x="2548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8" name="object 34"/>
          <p:cNvSpPr/>
          <p:nvPr userDrawn="1"/>
        </p:nvSpPr>
        <p:spPr>
          <a:xfrm>
            <a:off x="5053342" y="2970060"/>
            <a:ext cx="9855" cy="10782"/>
          </a:xfrm>
          <a:custGeom>
            <a:avLst/>
            <a:gdLst/>
            <a:ahLst/>
            <a:cxnLst/>
            <a:rect l="l" t="t" r="r" b="b"/>
            <a:pathLst>
              <a:path w="9855" h="10782">
                <a:moveTo>
                  <a:pt x="0" y="5391"/>
                </a:moveTo>
                <a:lnTo>
                  <a:pt x="9855" y="5391"/>
                </a:lnTo>
              </a:path>
            </a:pathLst>
          </a:custGeom>
          <a:ln w="1205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39" name="object 35"/>
          <p:cNvSpPr/>
          <p:nvPr userDrawn="1"/>
        </p:nvSpPr>
        <p:spPr>
          <a:xfrm>
            <a:off x="5080963" y="2980573"/>
            <a:ext cx="14579" cy="14592"/>
          </a:xfrm>
          <a:custGeom>
            <a:avLst/>
            <a:gdLst/>
            <a:ahLst/>
            <a:cxnLst/>
            <a:rect l="l" t="t" r="r" b="b"/>
            <a:pathLst>
              <a:path w="14579" h="14592">
                <a:moveTo>
                  <a:pt x="7607" y="0"/>
                </a:moveTo>
                <a:lnTo>
                  <a:pt x="0" y="7632"/>
                </a:lnTo>
                <a:lnTo>
                  <a:pt x="6959" y="14592"/>
                </a:lnTo>
                <a:lnTo>
                  <a:pt x="14579" y="6972"/>
                </a:lnTo>
                <a:lnTo>
                  <a:pt x="76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0" name="object 36"/>
          <p:cNvSpPr/>
          <p:nvPr userDrawn="1"/>
        </p:nvSpPr>
        <p:spPr>
          <a:xfrm>
            <a:off x="5095278" y="3012922"/>
            <a:ext cx="10769" cy="9855"/>
          </a:xfrm>
          <a:custGeom>
            <a:avLst/>
            <a:gdLst/>
            <a:ahLst/>
            <a:cxnLst/>
            <a:rect l="l" t="t" r="r" b="b"/>
            <a:pathLst>
              <a:path w="10769" h="9855">
                <a:moveTo>
                  <a:pt x="0" y="4927"/>
                </a:moveTo>
                <a:lnTo>
                  <a:pt x="10769" y="4927"/>
                </a:lnTo>
              </a:path>
            </a:pathLst>
          </a:custGeom>
          <a:ln w="111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1" name="object 37"/>
          <p:cNvSpPr/>
          <p:nvPr userDrawn="1"/>
        </p:nvSpPr>
        <p:spPr>
          <a:xfrm>
            <a:off x="5080954" y="3040534"/>
            <a:ext cx="14592" cy="14592"/>
          </a:xfrm>
          <a:custGeom>
            <a:avLst/>
            <a:gdLst/>
            <a:ahLst/>
            <a:cxnLst/>
            <a:rect l="l" t="t" r="r" b="b"/>
            <a:pathLst>
              <a:path w="14592" h="14592">
                <a:moveTo>
                  <a:pt x="6972" y="0"/>
                </a:moveTo>
                <a:lnTo>
                  <a:pt x="0" y="6972"/>
                </a:lnTo>
                <a:lnTo>
                  <a:pt x="7620" y="14592"/>
                </a:lnTo>
                <a:lnTo>
                  <a:pt x="14592" y="7620"/>
                </a:lnTo>
                <a:lnTo>
                  <a:pt x="6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2" name="object 38"/>
          <p:cNvSpPr/>
          <p:nvPr userDrawn="1"/>
        </p:nvSpPr>
        <p:spPr>
          <a:xfrm>
            <a:off x="5053342" y="3054858"/>
            <a:ext cx="9855" cy="10782"/>
          </a:xfrm>
          <a:custGeom>
            <a:avLst/>
            <a:gdLst/>
            <a:ahLst/>
            <a:cxnLst/>
            <a:rect l="l" t="t" r="r" b="b"/>
            <a:pathLst>
              <a:path w="9855" h="10782">
                <a:moveTo>
                  <a:pt x="0" y="5391"/>
                </a:moveTo>
                <a:lnTo>
                  <a:pt x="9855" y="5391"/>
                </a:lnTo>
              </a:path>
            </a:pathLst>
          </a:custGeom>
          <a:ln w="12052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3" name="object 39"/>
          <p:cNvSpPr/>
          <p:nvPr userDrawn="1"/>
        </p:nvSpPr>
        <p:spPr>
          <a:xfrm>
            <a:off x="5021005" y="3040534"/>
            <a:ext cx="14579" cy="14592"/>
          </a:xfrm>
          <a:custGeom>
            <a:avLst/>
            <a:gdLst/>
            <a:ahLst/>
            <a:cxnLst/>
            <a:rect l="l" t="t" r="r" b="b"/>
            <a:pathLst>
              <a:path w="14579" h="14592">
                <a:moveTo>
                  <a:pt x="7607" y="0"/>
                </a:moveTo>
                <a:lnTo>
                  <a:pt x="0" y="7620"/>
                </a:lnTo>
                <a:lnTo>
                  <a:pt x="6959" y="14592"/>
                </a:lnTo>
                <a:lnTo>
                  <a:pt x="14579" y="6972"/>
                </a:lnTo>
                <a:lnTo>
                  <a:pt x="760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4" name="object 40"/>
          <p:cNvSpPr/>
          <p:nvPr userDrawn="1"/>
        </p:nvSpPr>
        <p:spPr>
          <a:xfrm>
            <a:off x="5010493" y="3012922"/>
            <a:ext cx="10769" cy="9855"/>
          </a:xfrm>
          <a:custGeom>
            <a:avLst/>
            <a:gdLst/>
            <a:ahLst/>
            <a:cxnLst/>
            <a:rect l="l" t="t" r="r" b="b"/>
            <a:pathLst>
              <a:path w="10769" h="9855">
                <a:moveTo>
                  <a:pt x="0" y="4927"/>
                </a:moveTo>
                <a:lnTo>
                  <a:pt x="10769" y="4927"/>
                </a:lnTo>
              </a:path>
            </a:pathLst>
          </a:custGeom>
          <a:ln w="11125">
            <a:solidFill>
              <a:srgbClr val="FFFFFF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5" name="object 41"/>
          <p:cNvSpPr/>
          <p:nvPr userDrawn="1"/>
        </p:nvSpPr>
        <p:spPr>
          <a:xfrm>
            <a:off x="5020997" y="2980573"/>
            <a:ext cx="14592" cy="14592"/>
          </a:xfrm>
          <a:custGeom>
            <a:avLst/>
            <a:gdLst/>
            <a:ahLst/>
            <a:cxnLst/>
            <a:rect l="l" t="t" r="r" b="b"/>
            <a:pathLst>
              <a:path w="14592" h="14592">
                <a:moveTo>
                  <a:pt x="6972" y="0"/>
                </a:moveTo>
                <a:lnTo>
                  <a:pt x="0" y="6972"/>
                </a:lnTo>
                <a:lnTo>
                  <a:pt x="7620" y="14592"/>
                </a:lnTo>
                <a:lnTo>
                  <a:pt x="14592" y="7632"/>
                </a:lnTo>
                <a:lnTo>
                  <a:pt x="6972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7" name="object 43"/>
          <p:cNvSpPr/>
          <p:nvPr userDrawn="1"/>
        </p:nvSpPr>
        <p:spPr>
          <a:xfrm>
            <a:off x="4918887" y="3568734"/>
            <a:ext cx="120741" cy="121496"/>
          </a:xfrm>
          <a:custGeom>
            <a:avLst/>
            <a:gdLst/>
            <a:ahLst/>
            <a:cxnLst/>
            <a:rect l="l" t="t" r="r" b="b"/>
            <a:pathLst>
              <a:path w="120741" h="121496">
                <a:moveTo>
                  <a:pt x="53249" y="0"/>
                </a:moveTo>
                <a:lnTo>
                  <a:pt x="10941" y="27056"/>
                </a:lnTo>
                <a:lnTo>
                  <a:pt x="0" y="71937"/>
                </a:lnTo>
                <a:lnTo>
                  <a:pt x="4224" y="85393"/>
                </a:lnTo>
                <a:lnTo>
                  <a:pt x="32322" y="114910"/>
                </a:lnTo>
                <a:lnTo>
                  <a:pt x="59859" y="121496"/>
                </a:lnTo>
                <a:lnTo>
                  <a:pt x="73003" y="120064"/>
                </a:lnTo>
                <a:lnTo>
                  <a:pt x="86023" y="115535"/>
                </a:lnTo>
                <a:lnTo>
                  <a:pt x="97525" y="108238"/>
                </a:lnTo>
                <a:lnTo>
                  <a:pt x="102446" y="103251"/>
                </a:lnTo>
                <a:lnTo>
                  <a:pt x="52261" y="103251"/>
                </a:lnTo>
                <a:lnTo>
                  <a:pt x="40783" y="99209"/>
                </a:lnTo>
                <a:lnTo>
                  <a:pt x="31067" y="91628"/>
                </a:lnTo>
                <a:lnTo>
                  <a:pt x="23679" y="80616"/>
                </a:lnTo>
                <a:lnTo>
                  <a:pt x="19182" y="66281"/>
                </a:lnTo>
                <a:lnTo>
                  <a:pt x="18144" y="48730"/>
                </a:lnTo>
                <a:lnTo>
                  <a:pt x="24055" y="36136"/>
                </a:lnTo>
                <a:lnTo>
                  <a:pt x="33509" y="26151"/>
                </a:lnTo>
                <a:lnTo>
                  <a:pt x="45710" y="19574"/>
                </a:lnTo>
                <a:lnTo>
                  <a:pt x="59859" y="17204"/>
                </a:lnTo>
                <a:lnTo>
                  <a:pt x="101159" y="17204"/>
                </a:lnTo>
                <a:lnTo>
                  <a:pt x="95846" y="12483"/>
                </a:lnTo>
                <a:lnTo>
                  <a:pt x="83536" y="5679"/>
                </a:lnTo>
                <a:lnTo>
                  <a:pt x="69259" y="1402"/>
                </a:lnTo>
                <a:lnTo>
                  <a:pt x="53249" y="0"/>
                </a:lnTo>
                <a:close/>
              </a:path>
              <a:path w="120741" h="121496">
                <a:moveTo>
                  <a:pt x="101159" y="17204"/>
                </a:moveTo>
                <a:lnTo>
                  <a:pt x="59859" y="17204"/>
                </a:lnTo>
                <a:lnTo>
                  <a:pt x="60841" y="17215"/>
                </a:lnTo>
                <a:lnTo>
                  <a:pt x="74256" y="19699"/>
                </a:lnTo>
                <a:lnTo>
                  <a:pt x="85880" y="26187"/>
                </a:lnTo>
                <a:lnTo>
                  <a:pt x="95016" y="36173"/>
                </a:lnTo>
                <a:lnTo>
                  <a:pt x="100964" y="49155"/>
                </a:lnTo>
                <a:lnTo>
                  <a:pt x="103028" y="64627"/>
                </a:lnTo>
                <a:lnTo>
                  <a:pt x="99804" y="77156"/>
                </a:lnTo>
                <a:lnTo>
                  <a:pt x="92819" y="87915"/>
                </a:lnTo>
                <a:lnTo>
                  <a:pt x="82369" y="96271"/>
                </a:lnTo>
                <a:lnTo>
                  <a:pt x="68751" y="101593"/>
                </a:lnTo>
                <a:lnTo>
                  <a:pt x="52261" y="103251"/>
                </a:lnTo>
                <a:lnTo>
                  <a:pt x="102446" y="103251"/>
                </a:lnTo>
                <a:lnTo>
                  <a:pt x="107128" y="98505"/>
                </a:lnTo>
                <a:lnTo>
                  <a:pt x="114453" y="86671"/>
                </a:lnTo>
                <a:lnTo>
                  <a:pt x="119117" y="73069"/>
                </a:lnTo>
                <a:lnTo>
                  <a:pt x="120741" y="58034"/>
                </a:lnTo>
                <a:lnTo>
                  <a:pt x="118637" y="44590"/>
                </a:lnTo>
                <a:lnTo>
                  <a:pt x="113631" y="32285"/>
                </a:lnTo>
                <a:lnTo>
                  <a:pt x="105956" y="21467"/>
                </a:lnTo>
                <a:lnTo>
                  <a:pt x="101159" y="172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8" name="object 44"/>
          <p:cNvSpPr/>
          <p:nvPr userDrawn="1"/>
        </p:nvSpPr>
        <p:spPr>
          <a:xfrm>
            <a:off x="4974987" y="3534841"/>
            <a:ext cx="7518" cy="26746"/>
          </a:xfrm>
          <a:custGeom>
            <a:avLst/>
            <a:gdLst/>
            <a:ahLst/>
            <a:cxnLst/>
            <a:rect l="l" t="t" r="r" b="b"/>
            <a:pathLst>
              <a:path w="7518" h="26746">
                <a:moveTo>
                  <a:pt x="5841" y="0"/>
                </a:moveTo>
                <a:lnTo>
                  <a:pt x="1689" y="0"/>
                </a:lnTo>
                <a:lnTo>
                  <a:pt x="0" y="1689"/>
                </a:lnTo>
                <a:lnTo>
                  <a:pt x="0" y="25069"/>
                </a:lnTo>
                <a:lnTo>
                  <a:pt x="1689" y="26746"/>
                </a:lnTo>
                <a:lnTo>
                  <a:pt x="5841" y="26746"/>
                </a:lnTo>
                <a:lnTo>
                  <a:pt x="7518" y="25069"/>
                </a:lnTo>
                <a:lnTo>
                  <a:pt x="7518" y="1689"/>
                </a:lnTo>
                <a:lnTo>
                  <a:pt x="584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49" name="object 45"/>
          <p:cNvSpPr/>
          <p:nvPr userDrawn="1"/>
        </p:nvSpPr>
        <p:spPr>
          <a:xfrm>
            <a:off x="5025159" y="3561039"/>
            <a:ext cx="21856" cy="21488"/>
          </a:xfrm>
          <a:custGeom>
            <a:avLst/>
            <a:gdLst/>
            <a:ahLst/>
            <a:cxnLst/>
            <a:rect l="l" t="t" r="r" b="b"/>
            <a:pathLst>
              <a:path w="21856" h="21488">
                <a:moveTo>
                  <a:pt x="18910" y="0"/>
                </a:moveTo>
                <a:lnTo>
                  <a:pt x="16535" y="0"/>
                </a:lnTo>
                <a:lnTo>
                  <a:pt x="0" y="16535"/>
                </a:lnTo>
                <a:lnTo>
                  <a:pt x="0" y="18910"/>
                </a:lnTo>
                <a:lnTo>
                  <a:pt x="2209" y="21120"/>
                </a:lnTo>
                <a:lnTo>
                  <a:pt x="3162" y="21488"/>
                </a:lnTo>
                <a:lnTo>
                  <a:pt x="5092" y="21488"/>
                </a:lnTo>
                <a:lnTo>
                  <a:pt x="6057" y="21120"/>
                </a:lnTo>
                <a:lnTo>
                  <a:pt x="21856" y="5321"/>
                </a:lnTo>
                <a:lnTo>
                  <a:pt x="21856" y="2946"/>
                </a:lnTo>
                <a:lnTo>
                  <a:pt x="18910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0" name="object 46"/>
          <p:cNvSpPr/>
          <p:nvPr userDrawn="1"/>
        </p:nvSpPr>
        <p:spPr>
          <a:xfrm>
            <a:off x="5046456" y="3625533"/>
            <a:ext cx="26746" cy="7531"/>
          </a:xfrm>
          <a:custGeom>
            <a:avLst/>
            <a:gdLst/>
            <a:ahLst/>
            <a:cxnLst/>
            <a:rect l="l" t="t" r="r" b="b"/>
            <a:pathLst>
              <a:path w="26746" h="7531">
                <a:moveTo>
                  <a:pt x="25057" y="0"/>
                </a:moveTo>
                <a:lnTo>
                  <a:pt x="1689" y="0"/>
                </a:lnTo>
                <a:lnTo>
                  <a:pt x="0" y="1689"/>
                </a:lnTo>
                <a:lnTo>
                  <a:pt x="0" y="5854"/>
                </a:lnTo>
                <a:lnTo>
                  <a:pt x="1689" y="7531"/>
                </a:lnTo>
                <a:lnTo>
                  <a:pt x="25057" y="7531"/>
                </a:lnTo>
                <a:lnTo>
                  <a:pt x="26746" y="5854"/>
                </a:lnTo>
                <a:lnTo>
                  <a:pt x="26746" y="1689"/>
                </a:lnTo>
                <a:lnTo>
                  <a:pt x="25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1" name="object 47"/>
          <p:cNvSpPr/>
          <p:nvPr userDrawn="1"/>
        </p:nvSpPr>
        <p:spPr>
          <a:xfrm>
            <a:off x="4910486" y="3561039"/>
            <a:ext cx="21843" cy="21488"/>
          </a:xfrm>
          <a:custGeom>
            <a:avLst/>
            <a:gdLst/>
            <a:ahLst/>
            <a:cxnLst/>
            <a:rect l="l" t="t" r="r" b="b"/>
            <a:pathLst>
              <a:path w="21843" h="21488">
                <a:moveTo>
                  <a:pt x="5321" y="0"/>
                </a:moveTo>
                <a:lnTo>
                  <a:pt x="2933" y="0"/>
                </a:lnTo>
                <a:lnTo>
                  <a:pt x="0" y="2946"/>
                </a:lnTo>
                <a:lnTo>
                  <a:pt x="0" y="5321"/>
                </a:lnTo>
                <a:lnTo>
                  <a:pt x="15786" y="21120"/>
                </a:lnTo>
                <a:lnTo>
                  <a:pt x="16763" y="21488"/>
                </a:lnTo>
                <a:lnTo>
                  <a:pt x="18681" y="21488"/>
                </a:lnTo>
                <a:lnTo>
                  <a:pt x="19646" y="21120"/>
                </a:lnTo>
                <a:lnTo>
                  <a:pt x="21843" y="18910"/>
                </a:lnTo>
                <a:lnTo>
                  <a:pt x="21843" y="16535"/>
                </a:lnTo>
                <a:lnTo>
                  <a:pt x="532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2" name="object 48"/>
          <p:cNvSpPr/>
          <p:nvPr userDrawn="1"/>
        </p:nvSpPr>
        <p:spPr>
          <a:xfrm>
            <a:off x="4884294" y="3625533"/>
            <a:ext cx="26733" cy="7531"/>
          </a:xfrm>
          <a:custGeom>
            <a:avLst/>
            <a:gdLst/>
            <a:ahLst/>
            <a:cxnLst/>
            <a:rect l="l" t="t" r="r" b="b"/>
            <a:pathLst>
              <a:path w="26733" h="7531">
                <a:moveTo>
                  <a:pt x="25057" y="0"/>
                </a:moveTo>
                <a:lnTo>
                  <a:pt x="1676" y="0"/>
                </a:lnTo>
                <a:lnTo>
                  <a:pt x="0" y="1689"/>
                </a:lnTo>
                <a:lnTo>
                  <a:pt x="0" y="5854"/>
                </a:lnTo>
                <a:lnTo>
                  <a:pt x="1676" y="7531"/>
                </a:lnTo>
                <a:lnTo>
                  <a:pt x="25057" y="7531"/>
                </a:lnTo>
                <a:lnTo>
                  <a:pt x="26733" y="5854"/>
                </a:lnTo>
                <a:lnTo>
                  <a:pt x="26733" y="1689"/>
                </a:lnTo>
                <a:lnTo>
                  <a:pt x="25057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53" name="object 49"/>
          <p:cNvSpPr/>
          <p:nvPr userDrawn="1"/>
        </p:nvSpPr>
        <p:spPr>
          <a:xfrm>
            <a:off x="4956570" y="3675265"/>
            <a:ext cx="44109" cy="54903"/>
          </a:xfrm>
          <a:custGeom>
            <a:avLst/>
            <a:gdLst/>
            <a:ahLst/>
            <a:cxnLst/>
            <a:rect l="l" t="t" r="r" b="b"/>
            <a:pathLst>
              <a:path w="44109" h="54903">
                <a:moveTo>
                  <a:pt x="43566" y="0"/>
                </a:moveTo>
                <a:lnTo>
                  <a:pt x="780" y="0"/>
                </a:lnTo>
                <a:lnTo>
                  <a:pt x="19" y="18681"/>
                </a:lnTo>
                <a:lnTo>
                  <a:pt x="0" y="31661"/>
                </a:lnTo>
                <a:lnTo>
                  <a:pt x="520" y="38565"/>
                </a:lnTo>
                <a:lnTo>
                  <a:pt x="10910" y="51780"/>
                </a:lnTo>
                <a:lnTo>
                  <a:pt x="21940" y="54903"/>
                </a:lnTo>
                <a:lnTo>
                  <a:pt x="39836" y="51961"/>
                </a:lnTo>
                <a:lnTo>
                  <a:pt x="43528" y="41455"/>
                </a:lnTo>
                <a:lnTo>
                  <a:pt x="43617" y="39192"/>
                </a:lnTo>
                <a:lnTo>
                  <a:pt x="8476" y="39192"/>
                </a:lnTo>
                <a:lnTo>
                  <a:pt x="6787" y="37503"/>
                </a:lnTo>
                <a:lnTo>
                  <a:pt x="6787" y="33350"/>
                </a:lnTo>
                <a:lnTo>
                  <a:pt x="8476" y="31661"/>
                </a:lnTo>
                <a:lnTo>
                  <a:pt x="43913" y="31661"/>
                </a:lnTo>
                <a:lnTo>
                  <a:pt x="44109" y="26677"/>
                </a:lnTo>
                <a:lnTo>
                  <a:pt x="44103" y="26200"/>
                </a:lnTo>
                <a:lnTo>
                  <a:pt x="8476" y="26200"/>
                </a:lnTo>
                <a:lnTo>
                  <a:pt x="6787" y="24536"/>
                </a:lnTo>
                <a:lnTo>
                  <a:pt x="6787" y="20370"/>
                </a:lnTo>
                <a:lnTo>
                  <a:pt x="8476" y="18681"/>
                </a:lnTo>
                <a:lnTo>
                  <a:pt x="44012" y="18681"/>
                </a:lnTo>
                <a:lnTo>
                  <a:pt x="43912" y="10449"/>
                </a:lnTo>
                <a:lnTo>
                  <a:pt x="43566" y="0"/>
                </a:lnTo>
                <a:close/>
              </a:path>
              <a:path w="44109" h="54903">
                <a:moveTo>
                  <a:pt x="43913" y="31661"/>
                </a:moveTo>
                <a:lnTo>
                  <a:pt x="35692" y="31661"/>
                </a:lnTo>
                <a:lnTo>
                  <a:pt x="37381" y="33350"/>
                </a:lnTo>
                <a:lnTo>
                  <a:pt x="37381" y="37503"/>
                </a:lnTo>
                <a:lnTo>
                  <a:pt x="35692" y="39192"/>
                </a:lnTo>
                <a:lnTo>
                  <a:pt x="43617" y="39192"/>
                </a:lnTo>
                <a:lnTo>
                  <a:pt x="43913" y="31661"/>
                </a:lnTo>
                <a:close/>
              </a:path>
              <a:path w="44109" h="54903">
                <a:moveTo>
                  <a:pt x="44012" y="18681"/>
                </a:moveTo>
                <a:lnTo>
                  <a:pt x="35692" y="18681"/>
                </a:lnTo>
                <a:lnTo>
                  <a:pt x="37381" y="20370"/>
                </a:lnTo>
                <a:lnTo>
                  <a:pt x="37381" y="24536"/>
                </a:lnTo>
                <a:lnTo>
                  <a:pt x="35692" y="26200"/>
                </a:lnTo>
                <a:lnTo>
                  <a:pt x="44103" y="26200"/>
                </a:lnTo>
                <a:lnTo>
                  <a:pt x="44012" y="1868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0" name="Zástupný symbol pro obsah 2"/>
          <p:cNvSpPr>
            <a:spLocks noGrp="1"/>
          </p:cNvSpPr>
          <p:nvPr>
            <p:ph idx="13"/>
          </p:nvPr>
        </p:nvSpPr>
        <p:spPr>
          <a:xfrm>
            <a:off x="929998" y="4345804"/>
            <a:ext cx="7175995" cy="768013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500">
                <a:latin typeface="Calibri Light" panose="020F0302020204030204" pitchFamily="34" charset="0"/>
                <a:cs typeface="Calibri Light" panose="020F0302020204030204" pitchFamily="34" charset="0"/>
              </a:defRPr>
            </a:lvl1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9" name="object 2"/>
          <p:cNvSpPr/>
          <p:nvPr userDrawn="1"/>
        </p:nvSpPr>
        <p:spPr>
          <a:xfrm>
            <a:off x="1029750" y="2566868"/>
            <a:ext cx="1122298" cy="1122299"/>
          </a:xfrm>
          <a:custGeom>
            <a:avLst/>
            <a:gdLst/>
            <a:ahLst/>
            <a:cxnLst/>
            <a:rect l="l" t="t" r="r" b="b"/>
            <a:pathLst>
              <a:path w="1122299" h="1122299">
                <a:moveTo>
                  <a:pt x="561149" y="1122299"/>
                </a:moveTo>
                <a:lnTo>
                  <a:pt x="607172" y="1120438"/>
                </a:lnTo>
                <a:lnTo>
                  <a:pt x="652171" y="1114954"/>
                </a:lnTo>
                <a:lnTo>
                  <a:pt x="696001" y="1105990"/>
                </a:lnTo>
                <a:lnTo>
                  <a:pt x="738517" y="1093691"/>
                </a:lnTo>
                <a:lnTo>
                  <a:pt x="779575" y="1078201"/>
                </a:lnTo>
                <a:lnTo>
                  <a:pt x="819031" y="1059665"/>
                </a:lnTo>
                <a:lnTo>
                  <a:pt x="856740" y="1038226"/>
                </a:lnTo>
                <a:lnTo>
                  <a:pt x="892558" y="1014030"/>
                </a:lnTo>
                <a:lnTo>
                  <a:pt x="926341" y="987221"/>
                </a:lnTo>
                <a:lnTo>
                  <a:pt x="957943" y="957943"/>
                </a:lnTo>
                <a:lnTo>
                  <a:pt x="987221" y="926341"/>
                </a:lnTo>
                <a:lnTo>
                  <a:pt x="1014030" y="892558"/>
                </a:lnTo>
                <a:lnTo>
                  <a:pt x="1038226" y="856740"/>
                </a:lnTo>
                <a:lnTo>
                  <a:pt x="1059665" y="819031"/>
                </a:lnTo>
                <a:lnTo>
                  <a:pt x="1078201" y="779575"/>
                </a:lnTo>
                <a:lnTo>
                  <a:pt x="1093691" y="738517"/>
                </a:lnTo>
                <a:lnTo>
                  <a:pt x="1105990" y="696001"/>
                </a:lnTo>
                <a:lnTo>
                  <a:pt x="1114954" y="652171"/>
                </a:lnTo>
                <a:lnTo>
                  <a:pt x="1120438" y="607172"/>
                </a:lnTo>
                <a:lnTo>
                  <a:pt x="1122299" y="561149"/>
                </a:lnTo>
                <a:lnTo>
                  <a:pt x="1120438" y="515126"/>
                </a:lnTo>
                <a:lnTo>
                  <a:pt x="1114954" y="470127"/>
                </a:lnTo>
                <a:lnTo>
                  <a:pt x="1105990" y="426297"/>
                </a:lnTo>
                <a:lnTo>
                  <a:pt x="1093691" y="383781"/>
                </a:lnTo>
                <a:lnTo>
                  <a:pt x="1078201" y="342723"/>
                </a:lnTo>
                <a:lnTo>
                  <a:pt x="1059665" y="303267"/>
                </a:lnTo>
                <a:lnTo>
                  <a:pt x="1038226" y="265558"/>
                </a:lnTo>
                <a:lnTo>
                  <a:pt x="1014030" y="229740"/>
                </a:lnTo>
                <a:lnTo>
                  <a:pt x="987221" y="195957"/>
                </a:lnTo>
                <a:lnTo>
                  <a:pt x="957943" y="164355"/>
                </a:lnTo>
                <a:lnTo>
                  <a:pt x="926341" y="135077"/>
                </a:lnTo>
                <a:lnTo>
                  <a:pt x="892558" y="108268"/>
                </a:lnTo>
                <a:lnTo>
                  <a:pt x="856740" y="84072"/>
                </a:lnTo>
                <a:lnTo>
                  <a:pt x="819031" y="62633"/>
                </a:lnTo>
                <a:lnTo>
                  <a:pt x="779575" y="44097"/>
                </a:lnTo>
                <a:lnTo>
                  <a:pt x="738517" y="28607"/>
                </a:lnTo>
                <a:lnTo>
                  <a:pt x="696001" y="16308"/>
                </a:lnTo>
                <a:lnTo>
                  <a:pt x="652171" y="7344"/>
                </a:lnTo>
                <a:lnTo>
                  <a:pt x="607172" y="1860"/>
                </a:lnTo>
                <a:lnTo>
                  <a:pt x="561149" y="0"/>
                </a:lnTo>
                <a:lnTo>
                  <a:pt x="515126" y="1860"/>
                </a:lnTo>
                <a:lnTo>
                  <a:pt x="470127" y="7344"/>
                </a:lnTo>
                <a:lnTo>
                  <a:pt x="426297" y="16308"/>
                </a:lnTo>
                <a:lnTo>
                  <a:pt x="383781" y="28607"/>
                </a:lnTo>
                <a:lnTo>
                  <a:pt x="342723" y="44097"/>
                </a:lnTo>
                <a:lnTo>
                  <a:pt x="303267" y="62633"/>
                </a:lnTo>
                <a:lnTo>
                  <a:pt x="265558" y="84072"/>
                </a:lnTo>
                <a:lnTo>
                  <a:pt x="229740" y="108268"/>
                </a:lnTo>
                <a:lnTo>
                  <a:pt x="195957" y="135077"/>
                </a:lnTo>
                <a:lnTo>
                  <a:pt x="164355" y="164355"/>
                </a:lnTo>
                <a:lnTo>
                  <a:pt x="135077" y="195957"/>
                </a:lnTo>
                <a:lnTo>
                  <a:pt x="108268" y="229740"/>
                </a:lnTo>
                <a:lnTo>
                  <a:pt x="84072" y="265558"/>
                </a:lnTo>
                <a:lnTo>
                  <a:pt x="62633" y="303267"/>
                </a:lnTo>
                <a:lnTo>
                  <a:pt x="44097" y="342723"/>
                </a:lnTo>
                <a:lnTo>
                  <a:pt x="28607" y="383781"/>
                </a:lnTo>
                <a:lnTo>
                  <a:pt x="16308" y="426297"/>
                </a:lnTo>
                <a:lnTo>
                  <a:pt x="7344" y="470127"/>
                </a:lnTo>
                <a:lnTo>
                  <a:pt x="1860" y="515126"/>
                </a:lnTo>
                <a:lnTo>
                  <a:pt x="0" y="561149"/>
                </a:lnTo>
                <a:lnTo>
                  <a:pt x="1860" y="607172"/>
                </a:lnTo>
                <a:lnTo>
                  <a:pt x="7344" y="652171"/>
                </a:lnTo>
                <a:lnTo>
                  <a:pt x="16308" y="696001"/>
                </a:lnTo>
                <a:lnTo>
                  <a:pt x="28607" y="738517"/>
                </a:lnTo>
                <a:lnTo>
                  <a:pt x="44097" y="779575"/>
                </a:lnTo>
                <a:lnTo>
                  <a:pt x="62633" y="819031"/>
                </a:lnTo>
                <a:lnTo>
                  <a:pt x="84072" y="856740"/>
                </a:lnTo>
                <a:lnTo>
                  <a:pt x="108268" y="892558"/>
                </a:lnTo>
                <a:lnTo>
                  <a:pt x="135077" y="926341"/>
                </a:lnTo>
                <a:lnTo>
                  <a:pt x="164355" y="957943"/>
                </a:lnTo>
                <a:lnTo>
                  <a:pt x="195957" y="987221"/>
                </a:lnTo>
                <a:lnTo>
                  <a:pt x="229740" y="1014030"/>
                </a:lnTo>
                <a:lnTo>
                  <a:pt x="265558" y="1038226"/>
                </a:lnTo>
                <a:lnTo>
                  <a:pt x="303267" y="1059665"/>
                </a:lnTo>
                <a:lnTo>
                  <a:pt x="342723" y="1078201"/>
                </a:lnTo>
                <a:lnTo>
                  <a:pt x="383781" y="1093691"/>
                </a:lnTo>
                <a:lnTo>
                  <a:pt x="426297" y="1105990"/>
                </a:lnTo>
                <a:lnTo>
                  <a:pt x="470127" y="1114954"/>
                </a:lnTo>
                <a:lnTo>
                  <a:pt x="515126" y="1120438"/>
                </a:lnTo>
                <a:lnTo>
                  <a:pt x="561149" y="1122299"/>
                </a:lnTo>
                <a:close/>
              </a:path>
            </a:pathLst>
          </a:custGeom>
          <a:ln w="114300">
            <a:solidFill>
              <a:srgbClr val="E2E3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1" name="object 3"/>
          <p:cNvSpPr/>
          <p:nvPr userDrawn="1"/>
        </p:nvSpPr>
        <p:spPr>
          <a:xfrm>
            <a:off x="1036350" y="2566868"/>
            <a:ext cx="1122298" cy="1122299"/>
          </a:xfrm>
          <a:custGeom>
            <a:avLst/>
            <a:gdLst/>
            <a:ahLst/>
            <a:cxnLst/>
            <a:rect l="l" t="t" r="r" b="b"/>
            <a:pathLst>
              <a:path w="1122299" h="1122299">
                <a:moveTo>
                  <a:pt x="0" y="561149"/>
                </a:moveTo>
                <a:lnTo>
                  <a:pt x="1860" y="607172"/>
                </a:lnTo>
                <a:lnTo>
                  <a:pt x="7344" y="652171"/>
                </a:lnTo>
                <a:lnTo>
                  <a:pt x="16308" y="696001"/>
                </a:lnTo>
                <a:lnTo>
                  <a:pt x="28607" y="738517"/>
                </a:lnTo>
                <a:lnTo>
                  <a:pt x="44097" y="779575"/>
                </a:lnTo>
                <a:lnTo>
                  <a:pt x="62633" y="819031"/>
                </a:lnTo>
                <a:lnTo>
                  <a:pt x="84072" y="856740"/>
                </a:lnTo>
                <a:lnTo>
                  <a:pt x="108268" y="892558"/>
                </a:lnTo>
                <a:lnTo>
                  <a:pt x="135077" y="926341"/>
                </a:lnTo>
                <a:lnTo>
                  <a:pt x="164355" y="957943"/>
                </a:lnTo>
                <a:lnTo>
                  <a:pt x="195957" y="987221"/>
                </a:lnTo>
                <a:lnTo>
                  <a:pt x="229740" y="1014030"/>
                </a:lnTo>
                <a:lnTo>
                  <a:pt x="265558" y="1038226"/>
                </a:lnTo>
                <a:lnTo>
                  <a:pt x="303267" y="1059665"/>
                </a:lnTo>
                <a:lnTo>
                  <a:pt x="342723" y="1078201"/>
                </a:lnTo>
                <a:lnTo>
                  <a:pt x="383781" y="1093691"/>
                </a:lnTo>
                <a:lnTo>
                  <a:pt x="426297" y="1105990"/>
                </a:lnTo>
                <a:lnTo>
                  <a:pt x="470127" y="1114954"/>
                </a:lnTo>
                <a:lnTo>
                  <a:pt x="515126" y="1120438"/>
                </a:lnTo>
                <a:lnTo>
                  <a:pt x="561149" y="1122299"/>
                </a:lnTo>
                <a:lnTo>
                  <a:pt x="607172" y="1120438"/>
                </a:lnTo>
                <a:lnTo>
                  <a:pt x="652171" y="1114954"/>
                </a:lnTo>
                <a:lnTo>
                  <a:pt x="696001" y="1105990"/>
                </a:lnTo>
                <a:lnTo>
                  <a:pt x="738517" y="1093691"/>
                </a:lnTo>
                <a:lnTo>
                  <a:pt x="779575" y="1078201"/>
                </a:lnTo>
                <a:lnTo>
                  <a:pt x="819031" y="1059665"/>
                </a:lnTo>
                <a:lnTo>
                  <a:pt x="856740" y="1038226"/>
                </a:lnTo>
                <a:lnTo>
                  <a:pt x="892558" y="1014030"/>
                </a:lnTo>
                <a:lnTo>
                  <a:pt x="926341" y="987221"/>
                </a:lnTo>
                <a:lnTo>
                  <a:pt x="957943" y="957943"/>
                </a:lnTo>
                <a:lnTo>
                  <a:pt x="987221" y="926341"/>
                </a:lnTo>
                <a:lnTo>
                  <a:pt x="1014030" y="892558"/>
                </a:lnTo>
                <a:lnTo>
                  <a:pt x="1038226" y="856740"/>
                </a:lnTo>
                <a:lnTo>
                  <a:pt x="1059665" y="819031"/>
                </a:lnTo>
                <a:lnTo>
                  <a:pt x="1078201" y="779575"/>
                </a:lnTo>
                <a:lnTo>
                  <a:pt x="1093691" y="738517"/>
                </a:lnTo>
                <a:lnTo>
                  <a:pt x="1105990" y="696001"/>
                </a:lnTo>
                <a:lnTo>
                  <a:pt x="1114954" y="652171"/>
                </a:lnTo>
                <a:lnTo>
                  <a:pt x="1120438" y="607172"/>
                </a:lnTo>
                <a:lnTo>
                  <a:pt x="1122299" y="561149"/>
                </a:lnTo>
                <a:lnTo>
                  <a:pt x="1120438" y="515126"/>
                </a:lnTo>
                <a:lnTo>
                  <a:pt x="1114954" y="470127"/>
                </a:lnTo>
                <a:lnTo>
                  <a:pt x="1105990" y="426297"/>
                </a:lnTo>
                <a:lnTo>
                  <a:pt x="1093691" y="383781"/>
                </a:lnTo>
                <a:lnTo>
                  <a:pt x="1078201" y="342723"/>
                </a:lnTo>
                <a:lnTo>
                  <a:pt x="1059665" y="303267"/>
                </a:lnTo>
                <a:lnTo>
                  <a:pt x="1038226" y="265558"/>
                </a:lnTo>
                <a:lnTo>
                  <a:pt x="1014030" y="229740"/>
                </a:lnTo>
                <a:lnTo>
                  <a:pt x="987221" y="195957"/>
                </a:lnTo>
                <a:lnTo>
                  <a:pt x="957943" y="164355"/>
                </a:lnTo>
                <a:lnTo>
                  <a:pt x="926341" y="135077"/>
                </a:lnTo>
                <a:lnTo>
                  <a:pt x="892558" y="108268"/>
                </a:lnTo>
                <a:lnTo>
                  <a:pt x="856740" y="84072"/>
                </a:lnTo>
                <a:lnTo>
                  <a:pt x="819031" y="62633"/>
                </a:lnTo>
                <a:lnTo>
                  <a:pt x="779575" y="44097"/>
                </a:lnTo>
                <a:lnTo>
                  <a:pt x="738517" y="28607"/>
                </a:lnTo>
                <a:lnTo>
                  <a:pt x="696001" y="16308"/>
                </a:lnTo>
                <a:lnTo>
                  <a:pt x="652171" y="7344"/>
                </a:lnTo>
                <a:lnTo>
                  <a:pt x="607172" y="1860"/>
                </a:lnTo>
                <a:lnTo>
                  <a:pt x="561149" y="0"/>
                </a:lnTo>
              </a:path>
            </a:pathLst>
          </a:custGeom>
          <a:ln w="215900">
            <a:solidFill>
              <a:srgbClr val="00666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2" name="object 4"/>
          <p:cNvSpPr/>
          <p:nvPr userDrawn="1"/>
        </p:nvSpPr>
        <p:spPr>
          <a:xfrm>
            <a:off x="3952149" y="2566868"/>
            <a:ext cx="1122299" cy="1122299"/>
          </a:xfrm>
          <a:custGeom>
            <a:avLst/>
            <a:gdLst/>
            <a:ahLst/>
            <a:cxnLst/>
            <a:rect l="l" t="t" r="r" b="b"/>
            <a:pathLst>
              <a:path w="1122299" h="1122299">
                <a:moveTo>
                  <a:pt x="561149" y="1122299"/>
                </a:moveTo>
                <a:lnTo>
                  <a:pt x="607172" y="1120438"/>
                </a:lnTo>
                <a:lnTo>
                  <a:pt x="652171" y="1114954"/>
                </a:lnTo>
                <a:lnTo>
                  <a:pt x="696001" y="1105990"/>
                </a:lnTo>
                <a:lnTo>
                  <a:pt x="738517" y="1093691"/>
                </a:lnTo>
                <a:lnTo>
                  <a:pt x="779575" y="1078201"/>
                </a:lnTo>
                <a:lnTo>
                  <a:pt x="819031" y="1059665"/>
                </a:lnTo>
                <a:lnTo>
                  <a:pt x="856740" y="1038226"/>
                </a:lnTo>
                <a:lnTo>
                  <a:pt x="892558" y="1014030"/>
                </a:lnTo>
                <a:lnTo>
                  <a:pt x="926341" y="987221"/>
                </a:lnTo>
                <a:lnTo>
                  <a:pt x="957943" y="957943"/>
                </a:lnTo>
                <a:lnTo>
                  <a:pt x="987221" y="926341"/>
                </a:lnTo>
                <a:lnTo>
                  <a:pt x="1014030" y="892558"/>
                </a:lnTo>
                <a:lnTo>
                  <a:pt x="1038226" y="856740"/>
                </a:lnTo>
                <a:lnTo>
                  <a:pt x="1059665" y="819031"/>
                </a:lnTo>
                <a:lnTo>
                  <a:pt x="1078201" y="779575"/>
                </a:lnTo>
                <a:lnTo>
                  <a:pt x="1093691" y="738517"/>
                </a:lnTo>
                <a:lnTo>
                  <a:pt x="1105990" y="696001"/>
                </a:lnTo>
                <a:lnTo>
                  <a:pt x="1114954" y="652171"/>
                </a:lnTo>
                <a:lnTo>
                  <a:pt x="1120438" y="607172"/>
                </a:lnTo>
                <a:lnTo>
                  <a:pt x="1122299" y="561149"/>
                </a:lnTo>
                <a:lnTo>
                  <a:pt x="1120438" y="515126"/>
                </a:lnTo>
                <a:lnTo>
                  <a:pt x="1114954" y="470127"/>
                </a:lnTo>
                <a:lnTo>
                  <a:pt x="1105990" y="426297"/>
                </a:lnTo>
                <a:lnTo>
                  <a:pt x="1093691" y="383781"/>
                </a:lnTo>
                <a:lnTo>
                  <a:pt x="1078201" y="342723"/>
                </a:lnTo>
                <a:lnTo>
                  <a:pt x="1059665" y="303267"/>
                </a:lnTo>
                <a:lnTo>
                  <a:pt x="1038226" y="265558"/>
                </a:lnTo>
                <a:lnTo>
                  <a:pt x="1014030" y="229740"/>
                </a:lnTo>
                <a:lnTo>
                  <a:pt x="987221" y="195957"/>
                </a:lnTo>
                <a:lnTo>
                  <a:pt x="957943" y="164355"/>
                </a:lnTo>
                <a:lnTo>
                  <a:pt x="926341" y="135077"/>
                </a:lnTo>
                <a:lnTo>
                  <a:pt x="892558" y="108268"/>
                </a:lnTo>
                <a:lnTo>
                  <a:pt x="856740" y="84072"/>
                </a:lnTo>
                <a:lnTo>
                  <a:pt x="819031" y="62633"/>
                </a:lnTo>
                <a:lnTo>
                  <a:pt x="779575" y="44097"/>
                </a:lnTo>
                <a:lnTo>
                  <a:pt x="738517" y="28607"/>
                </a:lnTo>
                <a:lnTo>
                  <a:pt x="696001" y="16308"/>
                </a:lnTo>
                <a:lnTo>
                  <a:pt x="652171" y="7344"/>
                </a:lnTo>
                <a:lnTo>
                  <a:pt x="607172" y="1860"/>
                </a:lnTo>
                <a:lnTo>
                  <a:pt x="561149" y="0"/>
                </a:lnTo>
                <a:lnTo>
                  <a:pt x="515126" y="1860"/>
                </a:lnTo>
                <a:lnTo>
                  <a:pt x="470127" y="7344"/>
                </a:lnTo>
                <a:lnTo>
                  <a:pt x="426297" y="16308"/>
                </a:lnTo>
                <a:lnTo>
                  <a:pt x="383781" y="28607"/>
                </a:lnTo>
                <a:lnTo>
                  <a:pt x="342723" y="44097"/>
                </a:lnTo>
                <a:lnTo>
                  <a:pt x="303267" y="62633"/>
                </a:lnTo>
                <a:lnTo>
                  <a:pt x="265558" y="84072"/>
                </a:lnTo>
                <a:lnTo>
                  <a:pt x="229740" y="108268"/>
                </a:lnTo>
                <a:lnTo>
                  <a:pt x="195957" y="135077"/>
                </a:lnTo>
                <a:lnTo>
                  <a:pt x="164355" y="164355"/>
                </a:lnTo>
                <a:lnTo>
                  <a:pt x="135077" y="195957"/>
                </a:lnTo>
                <a:lnTo>
                  <a:pt x="108268" y="229740"/>
                </a:lnTo>
                <a:lnTo>
                  <a:pt x="84072" y="265558"/>
                </a:lnTo>
                <a:lnTo>
                  <a:pt x="62633" y="303267"/>
                </a:lnTo>
                <a:lnTo>
                  <a:pt x="44097" y="342723"/>
                </a:lnTo>
                <a:lnTo>
                  <a:pt x="28607" y="383781"/>
                </a:lnTo>
                <a:lnTo>
                  <a:pt x="16308" y="426297"/>
                </a:lnTo>
                <a:lnTo>
                  <a:pt x="7344" y="470127"/>
                </a:lnTo>
                <a:lnTo>
                  <a:pt x="1860" y="515126"/>
                </a:lnTo>
                <a:lnTo>
                  <a:pt x="0" y="561149"/>
                </a:lnTo>
                <a:lnTo>
                  <a:pt x="1860" y="607172"/>
                </a:lnTo>
                <a:lnTo>
                  <a:pt x="7344" y="652171"/>
                </a:lnTo>
                <a:lnTo>
                  <a:pt x="16308" y="696001"/>
                </a:lnTo>
                <a:lnTo>
                  <a:pt x="28607" y="738517"/>
                </a:lnTo>
                <a:lnTo>
                  <a:pt x="44097" y="779575"/>
                </a:lnTo>
                <a:lnTo>
                  <a:pt x="62633" y="819031"/>
                </a:lnTo>
                <a:lnTo>
                  <a:pt x="84072" y="856740"/>
                </a:lnTo>
                <a:lnTo>
                  <a:pt x="108268" y="892558"/>
                </a:lnTo>
                <a:lnTo>
                  <a:pt x="135077" y="926341"/>
                </a:lnTo>
                <a:lnTo>
                  <a:pt x="164355" y="957943"/>
                </a:lnTo>
                <a:lnTo>
                  <a:pt x="195957" y="987221"/>
                </a:lnTo>
                <a:lnTo>
                  <a:pt x="229740" y="1014030"/>
                </a:lnTo>
                <a:lnTo>
                  <a:pt x="265558" y="1038226"/>
                </a:lnTo>
                <a:lnTo>
                  <a:pt x="303267" y="1059665"/>
                </a:lnTo>
                <a:lnTo>
                  <a:pt x="342723" y="1078201"/>
                </a:lnTo>
                <a:lnTo>
                  <a:pt x="383781" y="1093691"/>
                </a:lnTo>
                <a:lnTo>
                  <a:pt x="426297" y="1105990"/>
                </a:lnTo>
                <a:lnTo>
                  <a:pt x="470127" y="1114954"/>
                </a:lnTo>
                <a:lnTo>
                  <a:pt x="515126" y="1120438"/>
                </a:lnTo>
                <a:lnTo>
                  <a:pt x="561149" y="1122299"/>
                </a:lnTo>
                <a:close/>
              </a:path>
            </a:pathLst>
          </a:custGeom>
          <a:ln w="114300">
            <a:solidFill>
              <a:srgbClr val="E2E3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3" name="object 5"/>
          <p:cNvSpPr/>
          <p:nvPr userDrawn="1"/>
        </p:nvSpPr>
        <p:spPr>
          <a:xfrm>
            <a:off x="4519899" y="2566868"/>
            <a:ext cx="561149" cy="1122299"/>
          </a:xfrm>
          <a:custGeom>
            <a:avLst/>
            <a:gdLst/>
            <a:ahLst/>
            <a:cxnLst/>
            <a:rect l="l" t="t" r="r" b="b"/>
            <a:pathLst>
              <a:path w="561149" h="1122299">
                <a:moveTo>
                  <a:pt x="0" y="1122299"/>
                </a:moveTo>
                <a:lnTo>
                  <a:pt x="46023" y="1120438"/>
                </a:lnTo>
                <a:lnTo>
                  <a:pt x="91022" y="1114954"/>
                </a:lnTo>
                <a:lnTo>
                  <a:pt x="134851" y="1105990"/>
                </a:lnTo>
                <a:lnTo>
                  <a:pt x="177368" y="1093691"/>
                </a:lnTo>
                <a:lnTo>
                  <a:pt x="218426" y="1078201"/>
                </a:lnTo>
                <a:lnTo>
                  <a:pt x="257882" y="1059665"/>
                </a:lnTo>
                <a:lnTo>
                  <a:pt x="295591" y="1038226"/>
                </a:lnTo>
                <a:lnTo>
                  <a:pt x="331409" y="1014030"/>
                </a:lnTo>
                <a:lnTo>
                  <a:pt x="365191" y="987221"/>
                </a:lnTo>
                <a:lnTo>
                  <a:pt x="396794" y="957943"/>
                </a:lnTo>
                <a:lnTo>
                  <a:pt x="426072" y="926341"/>
                </a:lnTo>
                <a:lnTo>
                  <a:pt x="452881" y="892558"/>
                </a:lnTo>
                <a:lnTo>
                  <a:pt x="477077" y="856740"/>
                </a:lnTo>
                <a:lnTo>
                  <a:pt x="498515" y="819031"/>
                </a:lnTo>
                <a:lnTo>
                  <a:pt x="517052" y="779575"/>
                </a:lnTo>
                <a:lnTo>
                  <a:pt x="532542" y="738517"/>
                </a:lnTo>
                <a:lnTo>
                  <a:pt x="544841" y="696001"/>
                </a:lnTo>
                <a:lnTo>
                  <a:pt x="553805" y="652171"/>
                </a:lnTo>
                <a:lnTo>
                  <a:pt x="559289" y="607172"/>
                </a:lnTo>
                <a:lnTo>
                  <a:pt x="561149" y="561149"/>
                </a:lnTo>
                <a:lnTo>
                  <a:pt x="559289" y="515126"/>
                </a:lnTo>
                <a:lnTo>
                  <a:pt x="553805" y="470127"/>
                </a:lnTo>
                <a:lnTo>
                  <a:pt x="544841" y="426297"/>
                </a:lnTo>
                <a:lnTo>
                  <a:pt x="532542" y="383781"/>
                </a:lnTo>
                <a:lnTo>
                  <a:pt x="517052" y="342723"/>
                </a:lnTo>
                <a:lnTo>
                  <a:pt x="498515" y="303267"/>
                </a:lnTo>
                <a:lnTo>
                  <a:pt x="477077" y="265558"/>
                </a:lnTo>
                <a:lnTo>
                  <a:pt x="452881" y="229740"/>
                </a:lnTo>
                <a:lnTo>
                  <a:pt x="426072" y="195957"/>
                </a:lnTo>
                <a:lnTo>
                  <a:pt x="396794" y="164355"/>
                </a:lnTo>
                <a:lnTo>
                  <a:pt x="365191" y="135077"/>
                </a:lnTo>
                <a:lnTo>
                  <a:pt x="331409" y="108268"/>
                </a:lnTo>
                <a:lnTo>
                  <a:pt x="295591" y="84072"/>
                </a:lnTo>
                <a:lnTo>
                  <a:pt x="257882" y="62633"/>
                </a:lnTo>
                <a:lnTo>
                  <a:pt x="218426" y="44097"/>
                </a:lnTo>
                <a:lnTo>
                  <a:pt x="177368" y="28607"/>
                </a:lnTo>
                <a:lnTo>
                  <a:pt x="134851" y="16308"/>
                </a:lnTo>
                <a:lnTo>
                  <a:pt x="91022" y="7344"/>
                </a:lnTo>
                <a:lnTo>
                  <a:pt x="46023" y="1860"/>
                </a:lnTo>
                <a:lnTo>
                  <a:pt x="0" y="0"/>
                </a:lnTo>
              </a:path>
            </a:pathLst>
          </a:custGeom>
          <a:ln w="215899">
            <a:solidFill>
              <a:srgbClr val="00666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4" name="object 6"/>
          <p:cNvSpPr/>
          <p:nvPr userDrawn="1"/>
        </p:nvSpPr>
        <p:spPr>
          <a:xfrm>
            <a:off x="6866850" y="2566868"/>
            <a:ext cx="1122299" cy="1122299"/>
          </a:xfrm>
          <a:custGeom>
            <a:avLst/>
            <a:gdLst/>
            <a:ahLst/>
            <a:cxnLst/>
            <a:rect l="l" t="t" r="r" b="b"/>
            <a:pathLst>
              <a:path w="1122299" h="1122299">
                <a:moveTo>
                  <a:pt x="561149" y="1122299"/>
                </a:moveTo>
                <a:lnTo>
                  <a:pt x="607172" y="1120438"/>
                </a:lnTo>
                <a:lnTo>
                  <a:pt x="652171" y="1114954"/>
                </a:lnTo>
                <a:lnTo>
                  <a:pt x="696001" y="1105990"/>
                </a:lnTo>
                <a:lnTo>
                  <a:pt x="738517" y="1093691"/>
                </a:lnTo>
                <a:lnTo>
                  <a:pt x="779575" y="1078201"/>
                </a:lnTo>
                <a:lnTo>
                  <a:pt x="819031" y="1059665"/>
                </a:lnTo>
                <a:lnTo>
                  <a:pt x="856740" y="1038226"/>
                </a:lnTo>
                <a:lnTo>
                  <a:pt x="892558" y="1014030"/>
                </a:lnTo>
                <a:lnTo>
                  <a:pt x="926341" y="987221"/>
                </a:lnTo>
                <a:lnTo>
                  <a:pt x="957943" y="957943"/>
                </a:lnTo>
                <a:lnTo>
                  <a:pt x="987221" y="926341"/>
                </a:lnTo>
                <a:lnTo>
                  <a:pt x="1014030" y="892558"/>
                </a:lnTo>
                <a:lnTo>
                  <a:pt x="1038226" y="856740"/>
                </a:lnTo>
                <a:lnTo>
                  <a:pt x="1059665" y="819031"/>
                </a:lnTo>
                <a:lnTo>
                  <a:pt x="1078201" y="779575"/>
                </a:lnTo>
                <a:lnTo>
                  <a:pt x="1093691" y="738517"/>
                </a:lnTo>
                <a:lnTo>
                  <a:pt x="1105990" y="696001"/>
                </a:lnTo>
                <a:lnTo>
                  <a:pt x="1114954" y="652171"/>
                </a:lnTo>
                <a:lnTo>
                  <a:pt x="1120438" y="607172"/>
                </a:lnTo>
                <a:lnTo>
                  <a:pt x="1122299" y="561149"/>
                </a:lnTo>
                <a:lnTo>
                  <a:pt x="1120438" y="515126"/>
                </a:lnTo>
                <a:lnTo>
                  <a:pt x="1114954" y="470127"/>
                </a:lnTo>
                <a:lnTo>
                  <a:pt x="1105990" y="426297"/>
                </a:lnTo>
                <a:lnTo>
                  <a:pt x="1093691" y="383781"/>
                </a:lnTo>
                <a:lnTo>
                  <a:pt x="1078201" y="342723"/>
                </a:lnTo>
                <a:lnTo>
                  <a:pt x="1059665" y="303267"/>
                </a:lnTo>
                <a:lnTo>
                  <a:pt x="1038226" y="265558"/>
                </a:lnTo>
                <a:lnTo>
                  <a:pt x="1014030" y="229740"/>
                </a:lnTo>
                <a:lnTo>
                  <a:pt x="987221" y="195957"/>
                </a:lnTo>
                <a:lnTo>
                  <a:pt x="957943" y="164355"/>
                </a:lnTo>
                <a:lnTo>
                  <a:pt x="926341" y="135077"/>
                </a:lnTo>
                <a:lnTo>
                  <a:pt x="892558" y="108268"/>
                </a:lnTo>
                <a:lnTo>
                  <a:pt x="856740" y="84072"/>
                </a:lnTo>
                <a:lnTo>
                  <a:pt x="819031" y="62633"/>
                </a:lnTo>
                <a:lnTo>
                  <a:pt x="779575" y="44097"/>
                </a:lnTo>
                <a:lnTo>
                  <a:pt x="738517" y="28607"/>
                </a:lnTo>
                <a:lnTo>
                  <a:pt x="696001" y="16308"/>
                </a:lnTo>
                <a:lnTo>
                  <a:pt x="652171" y="7344"/>
                </a:lnTo>
                <a:lnTo>
                  <a:pt x="607172" y="1860"/>
                </a:lnTo>
                <a:lnTo>
                  <a:pt x="561149" y="0"/>
                </a:lnTo>
                <a:lnTo>
                  <a:pt x="515126" y="1860"/>
                </a:lnTo>
                <a:lnTo>
                  <a:pt x="470127" y="7344"/>
                </a:lnTo>
                <a:lnTo>
                  <a:pt x="426297" y="16308"/>
                </a:lnTo>
                <a:lnTo>
                  <a:pt x="383781" y="28607"/>
                </a:lnTo>
                <a:lnTo>
                  <a:pt x="342723" y="44097"/>
                </a:lnTo>
                <a:lnTo>
                  <a:pt x="303267" y="62633"/>
                </a:lnTo>
                <a:lnTo>
                  <a:pt x="265558" y="84072"/>
                </a:lnTo>
                <a:lnTo>
                  <a:pt x="229740" y="108268"/>
                </a:lnTo>
                <a:lnTo>
                  <a:pt x="195957" y="135077"/>
                </a:lnTo>
                <a:lnTo>
                  <a:pt x="164355" y="164355"/>
                </a:lnTo>
                <a:lnTo>
                  <a:pt x="135077" y="195957"/>
                </a:lnTo>
                <a:lnTo>
                  <a:pt x="108268" y="229740"/>
                </a:lnTo>
                <a:lnTo>
                  <a:pt x="84072" y="265558"/>
                </a:lnTo>
                <a:lnTo>
                  <a:pt x="62633" y="303267"/>
                </a:lnTo>
                <a:lnTo>
                  <a:pt x="44097" y="342723"/>
                </a:lnTo>
                <a:lnTo>
                  <a:pt x="28607" y="383781"/>
                </a:lnTo>
                <a:lnTo>
                  <a:pt x="16308" y="426297"/>
                </a:lnTo>
                <a:lnTo>
                  <a:pt x="7344" y="470127"/>
                </a:lnTo>
                <a:lnTo>
                  <a:pt x="1860" y="515126"/>
                </a:lnTo>
                <a:lnTo>
                  <a:pt x="0" y="561149"/>
                </a:lnTo>
                <a:lnTo>
                  <a:pt x="1860" y="607172"/>
                </a:lnTo>
                <a:lnTo>
                  <a:pt x="7344" y="652171"/>
                </a:lnTo>
                <a:lnTo>
                  <a:pt x="16308" y="696001"/>
                </a:lnTo>
                <a:lnTo>
                  <a:pt x="28607" y="738517"/>
                </a:lnTo>
                <a:lnTo>
                  <a:pt x="44097" y="779575"/>
                </a:lnTo>
                <a:lnTo>
                  <a:pt x="62633" y="819031"/>
                </a:lnTo>
                <a:lnTo>
                  <a:pt x="84072" y="856740"/>
                </a:lnTo>
                <a:lnTo>
                  <a:pt x="108268" y="892558"/>
                </a:lnTo>
                <a:lnTo>
                  <a:pt x="135077" y="926341"/>
                </a:lnTo>
                <a:lnTo>
                  <a:pt x="164355" y="957943"/>
                </a:lnTo>
                <a:lnTo>
                  <a:pt x="195957" y="987221"/>
                </a:lnTo>
                <a:lnTo>
                  <a:pt x="229740" y="1014030"/>
                </a:lnTo>
                <a:lnTo>
                  <a:pt x="265558" y="1038226"/>
                </a:lnTo>
                <a:lnTo>
                  <a:pt x="303267" y="1059665"/>
                </a:lnTo>
                <a:lnTo>
                  <a:pt x="342723" y="1078201"/>
                </a:lnTo>
                <a:lnTo>
                  <a:pt x="383781" y="1093691"/>
                </a:lnTo>
                <a:lnTo>
                  <a:pt x="426297" y="1105990"/>
                </a:lnTo>
                <a:lnTo>
                  <a:pt x="470127" y="1114954"/>
                </a:lnTo>
                <a:lnTo>
                  <a:pt x="515126" y="1120438"/>
                </a:lnTo>
                <a:lnTo>
                  <a:pt x="561149" y="1122299"/>
                </a:lnTo>
                <a:close/>
              </a:path>
            </a:pathLst>
          </a:custGeom>
          <a:ln w="114300">
            <a:solidFill>
              <a:srgbClr val="E2E3E4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5" name="object 7"/>
          <p:cNvSpPr/>
          <p:nvPr userDrawn="1"/>
        </p:nvSpPr>
        <p:spPr>
          <a:xfrm>
            <a:off x="7434600" y="2566868"/>
            <a:ext cx="561149" cy="561149"/>
          </a:xfrm>
          <a:custGeom>
            <a:avLst/>
            <a:gdLst/>
            <a:ahLst/>
            <a:cxnLst/>
            <a:rect l="l" t="t" r="r" b="b"/>
            <a:pathLst>
              <a:path w="561149" h="561149">
                <a:moveTo>
                  <a:pt x="561149" y="561149"/>
                </a:moveTo>
                <a:lnTo>
                  <a:pt x="559289" y="515126"/>
                </a:lnTo>
                <a:lnTo>
                  <a:pt x="553805" y="470127"/>
                </a:lnTo>
                <a:lnTo>
                  <a:pt x="544841" y="426297"/>
                </a:lnTo>
                <a:lnTo>
                  <a:pt x="532542" y="383781"/>
                </a:lnTo>
                <a:lnTo>
                  <a:pt x="517052" y="342723"/>
                </a:lnTo>
                <a:lnTo>
                  <a:pt x="498515" y="303267"/>
                </a:lnTo>
                <a:lnTo>
                  <a:pt x="477077" y="265558"/>
                </a:lnTo>
                <a:lnTo>
                  <a:pt x="452881" y="229740"/>
                </a:lnTo>
                <a:lnTo>
                  <a:pt x="426072" y="195957"/>
                </a:lnTo>
                <a:lnTo>
                  <a:pt x="396794" y="164355"/>
                </a:lnTo>
                <a:lnTo>
                  <a:pt x="365191" y="135077"/>
                </a:lnTo>
                <a:lnTo>
                  <a:pt x="331409" y="108268"/>
                </a:lnTo>
                <a:lnTo>
                  <a:pt x="295591" y="84072"/>
                </a:lnTo>
                <a:lnTo>
                  <a:pt x="257882" y="62633"/>
                </a:lnTo>
                <a:lnTo>
                  <a:pt x="218426" y="44097"/>
                </a:lnTo>
                <a:lnTo>
                  <a:pt x="177368" y="28607"/>
                </a:lnTo>
                <a:lnTo>
                  <a:pt x="134851" y="16308"/>
                </a:lnTo>
                <a:lnTo>
                  <a:pt x="91022" y="7344"/>
                </a:lnTo>
                <a:lnTo>
                  <a:pt x="46023" y="1860"/>
                </a:lnTo>
                <a:lnTo>
                  <a:pt x="0" y="0"/>
                </a:lnTo>
              </a:path>
            </a:pathLst>
          </a:custGeom>
          <a:ln w="215900">
            <a:solidFill>
              <a:srgbClr val="006666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sp>
        <p:nvSpPr>
          <p:cNvPr id="68" name="object 10"/>
          <p:cNvSpPr txBox="1"/>
          <p:nvPr userDrawn="1"/>
        </p:nvSpPr>
        <p:spPr>
          <a:xfrm>
            <a:off x="1311266" y="2952577"/>
            <a:ext cx="575945" cy="361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200" b="1" spc="-15" dirty="0">
                <a:solidFill>
                  <a:srgbClr val="231F20"/>
                </a:solidFill>
                <a:latin typeface="Calibri"/>
                <a:cs typeface="Calibri"/>
              </a:rPr>
              <a:t>75 %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69" name="object 11"/>
          <p:cNvSpPr txBox="1"/>
          <p:nvPr userDrawn="1"/>
        </p:nvSpPr>
        <p:spPr>
          <a:xfrm>
            <a:off x="4239265" y="2952577"/>
            <a:ext cx="575945" cy="361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200" b="1" spc="-15" dirty="0">
                <a:solidFill>
                  <a:srgbClr val="231F20"/>
                </a:solidFill>
                <a:latin typeface="Calibri"/>
                <a:cs typeface="Calibri"/>
              </a:rPr>
              <a:t>50 %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70" name="object 12"/>
          <p:cNvSpPr txBox="1"/>
          <p:nvPr userDrawn="1"/>
        </p:nvSpPr>
        <p:spPr>
          <a:xfrm>
            <a:off x="7113265" y="2952577"/>
            <a:ext cx="575945" cy="36195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L="12700">
              <a:lnSpc>
                <a:spcPct val="100000"/>
              </a:lnSpc>
            </a:pPr>
            <a:r>
              <a:rPr sz="2200" b="1" spc="-15" dirty="0">
                <a:solidFill>
                  <a:srgbClr val="231F20"/>
                </a:solidFill>
                <a:latin typeface="Calibri"/>
                <a:cs typeface="Calibri"/>
              </a:rPr>
              <a:t>25 %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71" name="object 13"/>
          <p:cNvSpPr/>
          <p:nvPr userDrawn="1"/>
        </p:nvSpPr>
        <p:spPr>
          <a:xfrm>
            <a:off x="929999" y="4179002"/>
            <a:ext cx="7175995" cy="0"/>
          </a:xfrm>
          <a:custGeom>
            <a:avLst/>
            <a:gdLst/>
            <a:ahLst/>
            <a:cxnLst/>
            <a:rect l="l" t="t" r="r" b="b"/>
            <a:pathLst>
              <a:path w="7175995">
                <a:moveTo>
                  <a:pt x="0" y="0"/>
                </a:moveTo>
                <a:lnTo>
                  <a:pt x="7175995" y="0"/>
                </a:lnTo>
              </a:path>
            </a:pathLst>
          </a:custGeom>
          <a:ln w="19050">
            <a:solidFill>
              <a:schemeClr val="accent1"/>
            </a:solidFill>
          </a:ln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492081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2540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38243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sah s titulkem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04300" y="2831744"/>
            <a:ext cx="6655674" cy="657658"/>
          </a:xfrm>
        </p:spPr>
        <p:txBody>
          <a:bodyPr anchor="t">
            <a:normAutofit/>
          </a:bodyPr>
          <a:lstStyle>
            <a:lvl1pPr>
              <a:defRPr sz="3300" cap="none" baseline="0">
                <a:solidFill>
                  <a:schemeClr val="bg1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1447448" y="3794700"/>
            <a:ext cx="4629150" cy="2411607"/>
          </a:xfrm>
        </p:spPr>
        <p:txBody>
          <a:bodyPr>
            <a:normAutofit/>
          </a:bodyPr>
          <a:lstStyle>
            <a:lvl1pPr marL="0" indent="0">
              <a:spcAft>
                <a:spcPts val="800"/>
              </a:spcAft>
              <a:buNone/>
              <a:defRPr sz="1300" baseline="0">
                <a:solidFill>
                  <a:schemeClr val="bg1"/>
                </a:solidFill>
              </a:defRPr>
            </a:lvl1pPr>
            <a:lvl2pPr marL="0" indent="0" algn="l">
              <a:spcBef>
                <a:spcPts val="0"/>
              </a:spcBef>
              <a:spcAft>
                <a:spcPts val="0"/>
              </a:spcAft>
              <a:buNone/>
              <a:defRPr sz="1300" baseline="0">
                <a:solidFill>
                  <a:schemeClr val="bg1"/>
                </a:solidFill>
              </a:defRPr>
            </a:lvl2pPr>
            <a:lvl3pPr marL="0" indent="0" algn="l">
              <a:spcAft>
                <a:spcPts val="0"/>
              </a:spcAft>
              <a:buNone/>
              <a:defRPr sz="1300" baseline="0">
                <a:solidFill>
                  <a:schemeClr val="bg1"/>
                </a:solidFill>
              </a:defRPr>
            </a:lvl3pPr>
            <a:lvl4pPr marL="0" indent="0" algn="l">
              <a:buNone/>
              <a:defRPr sz="1300" baseline="0">
                <a:solidFill>
                  <a:schemeClr val="bg1"/>
                </a:solidFill>
              </a:defRPr>
            </a:lvl4pPr>
            <a:lvl5pPr marL="343350" indent="0" algn="l">
              <a:buNone/>
              <a:defRPr sz="1300" baseline="0">
                <a:solidFill>
                  <a:schemeClr val="bg1"/>
                </a:solidFill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>
              <a:spcAft>
                <a:spcPts val="600"/>
              </a:spcAft>
            </a:pPr>
            <a:r>
              <a:rPr lang="en-US" dirty="0"/>
              <a:t>Mr. Lukáš Levák </a:t>
            </a:r>
            <a:r>
              <a:rPr lang="cs-CZ" dirty="0"/>
              <a:t/>
            </a:r>
            <a:br>
              <a:rPr lang="cs-CZ" dirty="0"/>
            </a:br>
            <a:r>
              <a:rPr lang="en-US" dirty="0"/>
              <a:t>Director of Department for Research and Development </a:t>
            </a:r>
            <a:r>
              <a:rPr lang="cs-CZ" dirty="0"/>
              <a:t/>
            </a:r>
            <a:br>
              <a:rPr lang="cs-CZ" dirty="0"/>
            </a:br>
            <a:r>
              <a:rPr lang="en-US" dirty="0"/>
              <a:t>Ministry of Education, Youth and Sports </a:t>
            </a:r>
            <a:endParaRPr lang="cs-CZ" dirty="0"/>
          </a:p>
          <a:p>
            <a:pPr>
              <a:spcAft>
                <a:spcPts val="1000"/>
              </a:spcAft>
            </a:pPr>
            <a:r>
              <a:rPr lang="cs-CZ" dirty="0"/>
              <a:t>Karmelitská 529/5 </a:t>
            </a:r>
            <a:br>
              <a:rPr lang="cs-CZ" dirty="0"/>
            </a:br>
            <a:r>
              <a:rPr lang="cs-CZ" dirty="0"/>
              <a:t>118 12 Prague 1 – Malá Strana </a:t>
            </a:r>
            <a:br>
              <a:rPr lang="cs-CZ" dirty="0"/>
            </a:br>
            <a:r>
              <a:rPr lang="cs-CZ" dirty="0"/>
              <a:t>Czech Republic </a:t>
            </a:r>
          </a:p>
          <a:p>
            <a:pPr>
              <a:spcAft>
                <a:spcPts val="800"/>
              </a:spcAft>
            </a:pPr>
            <a:r>
              <a:rPr lang="de-DE" dirty="0"/>
              <a:t>Tel.: +420 234 811 511 </a:t>
            </a:r>
            <a:endParaRPr lang="cs-CZ" dirty="0"/>
          </a:p>
          <a:p>
            <a:r>
              <a:rPr lang="cs-CZ" dirty="0"/>
              <a:t>E-mail: lukas.levak@msmt.cz </a:t>
            </a:r>
          </a:p>
          <a:p>
            <a:r>
              <a:rPr lang="cs-CZ" dirty="0"/>
              <a:t>Web: www.vyzkumne-infrastruktury.cz/en/</a:t>
            </a:r>
          </a:p>
          <a:p>
            <a:endParaRPr lang="cs-CZ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xmlns="" id="{F122058D-BA0D-4520-9A76-F857900DDFFF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29016" y="3800494"/>
            <a:ext cx="204788" cy="203200"/>
            <a:chOff x="374" y="2513"/>
            <a:chExt cx="129" cy="128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xmlns="" id="{B32E16FF-D72E-41B7-85BE-0D0403D15A41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374" y="2513"/>
              <a:ext cx="129" cy="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7" name="Oval 5">
              <a:extLst>
                <a:ext uri="{FF2B5EF4-FFF2-40B4-BE49-F238E27FC236}">
                  <a16:creationId xmlns:a16="http://schemas.microsoft.com/office/drawing/2014/main" xmlns="" id="{340CD52F-8569-4854-83D6-D2A55800A9E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376" y="2513"/>
              <a:ext cx="127" cy="1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xmlns="" id="{801DE9B7-A640-452C-9A9F-9A363A7618A6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3" y="2539"/>
              <a:ext cx="93" cy="98"/>
            </a:xfrm>
            <a:custGeom>
              <a:avLst/>
              <a:gdLst>
                <a:gd name="T0" fmla="*/ 28 w 43"/>
                <a:gd name="T1" fmla="*/ 7 h 46"/>
                <a:gd name="T2" fmla="*/ 30 w 43"/>
                <a:gd name="T3" fmla="*/ 9 h 46"/>
                <a:gd name="T4" fmla="*/ 30 w 43"/>
                <a:gd name="T5" fmla="*/ 14 h 46"/>
                <a:gd name="T6" fmla="*/ 32 w 43"/>
                <a:gd name="T7" fmla="*/ 16 h 46"/>
                <a:gd name="T8" fmla="*/ 33 w 43"/>
                <a:gd name="T9" fmla="*/ 9 h 46"/>
                <a:gd name="T10" fmla="*/ 29 w 43"/>
                <a:gd name="T11" fmla="*/ 2 h 46"/>
                <a:gd name="T12" fmla="*/ 22 w 43"/>
                <a:gd name="T13" fmla="*/ 0 h 46"/>
                <a:gd name="T14" fmla="*/ 22 w 43"/>
                <a:gd name="T15" fmla="*/ 0 h 46"/>
                <a:gd name="T16" fmla="*/ 15 w 43"/>
                <a:gd name="T17" fmla="*/ 2 h 46"/>
                <a:gd name="T18" fmla="*/ 11 w 43"/>
                <a:gd name="T19" fmla="*/ 9 h 46"/>
                <a:gd name="T20" fmla="*/ 11 w 43"/>
                <a:gd name="T21" fmla="*/ 16 h 46"/>
                <a:gd name="T22" fmla="*/ 13 w 43"/>
                <a:gd name="T23" fmla="*/ 14 h 46"/>
                <a:gd name="T24" fmla="*/ 14 w 43"/>
                <a:gd name="T25" fmla="*/ 9 h 46"/>
                <a:gd name="T26" fmla="*/ 16 w 43"/>
                <a:gd name="T27" fmla="*/ 7 h 46"/>
                <a:gd name="T28" fmla="*/ 28 w 43"/>
                <a:gd name="T29" fmla="*/ 7 h 46"/>
                <a:gd name="T30" fmla="*/ 31 w 43"/>
                <a:gd name="T31" fmla="*/ 14 h 46"/>
                <a:gd name="T32" fmla="*/ 33 w 43"/>
                <a:gd name="T33" fmla="*/ 17 h 46"/>
                <a:gd name="T34" fmla="*/ 31 w 43"/>
                <a:gd name="T35" fmla="*/ 20 h 46"/>
                <a:gd name="T36" fmla="*/ 28 w 43"/>
                <a:gd name="T37" fmla="*/ 26 h 46"/>
                <a:gd name="T38" fmla="*/ 22 w 43"/>
                <a:gd name="T39" fmla="*/ 29 h 46"/>
                <a:gd name="T40" fmla="*/ 22 w 43"/>
                <a:gd name="T41" fmla="*/ 29 h 46"/>
                <a:gd name="T42" fmla="*/ 16 w 43"/>
                <a:gd name="T43" fmla="*/ 26 h 46"/>
                <a:gd name="T44" fmla="*/ 13 w 43"/>
                <a:gd name="T45" fmla="*/ 20 h 46"/>
                <a:gd name="T46" fmla="*/ 11 w 43"/>
                <a:gd name="T47" fmla="*/ 17 h 46"/>
                <a:gd name="T48" fmla="*/ 13 w 43"/>
                <a:gd name="T49" fmla="*/ 14 h 46"/>
                <a:gd name="T50" fmla="*/ 24 w 43"/>
                <a:gd name="T51" fmla="*/ 46 h 46"/>
                <a:gd name="T52" fmla="*/ 22 w 43"/>
                <a:gd name="T53" fmla="*/ 40 h 46"/>
                <a:gd name="T54" fmla="*/ 22 w 43"/>
                <a:gd name="T55" fmla="*/ 37 h 46"/>
                <a:gd name="T56" fmla="*/ 24 w 43"/>
                <a:gd name="T57" fmla="*/ 35 h 46"/>
                <a:gd name="T58" fmla="*/ 21 w 43"/>
                <a:gd name="T59" fmla="*/ 33 h 46"/>
                <a:gd name="T60" fmla="*/ 19 w 43"/>
                <a:gd name="T61" fmla="*/ 35 h 46"/>
                <a:gd name="T62" fmla="*/ 21 w 43"/>
                <a:gd name="T63" fmla="*/ 37 h 46"/>
                <a:gd name="T64" fmla="*/ 21 w 43"/>
                <a:gd name="T65" fmla="*/ 40 h 46"/>
                <a:gd name="T66" fmla="*/ 19 w 43"/>
                <a:gd name="T67" fmla="*/ 46 h 46"/>
                <a:gd name="T68" fmla="*/ 43 w 43"/>
                <a:gd name="T69" fmla="*/ 37 h 46"/>
                <a:gd name="T70" fmla="*/ 30 w 43"/>
                <a:gd name="T71" fmla="*/ 33 h 46"/>
                <a:gd name="T72" fmla="*/ 0 w 43"/>
                <a:gd name="T73" fmla="*/ 37 h 46"/>
                <a:gd name="T74" fmla="*/ 0 w 43"/>
                <a:gd name="T75" fmla="*/ 37 h 46"/>
                <a:gd name="T76" fmla="*/ 14 w 43"/>
                <a:gd name="T77" fmla="*/ 3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3" h="46">
                  <a:moveTo>
                    <a:pt x="28" y="7"/>
                  </a:moveTo>
                  <a:cubicBezTo>
                    <a:pt x="30" y="7"/>
                    <a:pt x="30" y="8"/>
                    <a:pt x="30" y="9"/>
                  </a:cubicBezTo>
                  <a:cubicBezTo>
                    <a:pt x="30" y="10"/>
                    <a:pt x="30" y="13"/>
                    <a:pt x="30" y="14"/>
                  </a:cubicBezTo>
                  <a:cubicBezTo>
                    <a:pt x="31" y="15"/>
                    <a:pt x="32" y="16"/>
                    <a:pt x="32" y="16"/>
                  </a:cubicBezTo>
                  <a:cubicBezTo>
                    <a:pt x="32" y="16"/>
                    <a:pt x="32" y="12"/>
                    <a:pt x="33" y="9"/>
                  </a:cubicBezTo>
                  <a:cubicBezTo>
                    <a:pt x="33" y="7"/>
                    <a:pt x="32" y="4"/>
                    <a:pt x="29" y="2"/>
                  </a:cubicBezTo>
                  <a:cubicBezTo>
                    <a:pt x="26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7" y="0"/>
                    <a:pt x="15" y="2"/>
                  </a:cubicBezTo>
                  <a:cubicBezTo>
                    <a:pt x="12" y="4"/>
                    <a:pt x="11" y="7"/>
                    <a:pt x="11" y="9"/>
                  </a:cubicBezTo>
                  <a:cubicBezTo>
                    <a:pt x="11" y="12"/>
                    <a:pt x="11" y="16"/>
                    <a:pt x="11" y="16"/>
                  </a:cubicBezTo>
                  <a:cubicBezTo>
                    <a:pt x="11" y="16"/>
                    <a:pt x="13" y="15"/>
                    <a:pt x="13" y="14"/>
                  </a:cubicBezTo>
                  <a:cubicBezTo>
                    <a:pt x="14" y="13"/>
                    <a:pt x="14" y="10"/>
                    <a:pt x="14" y="9"/>
                  </a:cubicBezTo>
                  <a:cubicBezTo>
                    <a:pt x="14" y="8"/>
                    <a:pt x="14" y="7"/>
                    <a:pt x="16" y="7"/>
                  </a:cubicBezTo>
                  <a:lnTo>
                    <a:pt x="28" y="7"/>
                  </a:lnTo>
                  <a:close/>
                  <a:moveTo>
                    <a:pt x="31" y="14"/>
                  </a:moveTo>
                  <a:cubicBezTo>
                    <a:pt x="31" y="14"/>
                    <a:pt x="33" y="14"/>
                    <a:pt x="33" y="17"/>
                  </a:cubicBezTo>
                  <a:cubicBezTo>
                    <a:pt x="33" y="19"/>
                    <a:pt x="31" y="20"/>
                    <a:pt x="31" y="20"/>
                  </a:cubicBezTo>
                  <a:cubicBezTo>
                    <a:pt x="31" y="20"/>
                    <a:pt x="30" y="24"/>
                    <a:pt x="28" y="26"/>
                  </a:cubicBezTo>
                  <a:cubicBezTo>
                    <a:pt x="26" y="29"/>
                    <a:pt x="24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9" y="29"/>
                    <a:pt x="18" y="29"/>
                    <a:pt x="16" y="26"/>
                  </a:cubicBezTo>
                  <a:cubicBezTo>
                    <a:pt x="14" y="24"/>
                    <a:pt x="13" y="20"/>
                    <a:pt x="13" y="20"/>
                  </a:cubicBezTo>
                  <a:cubicBezTo>
                    <a:pt x="13" y="20"/>
                    <a:pt x="11" y="19"/>
                    <a:pt x="11" y="17"/>
                  </a:cubicBezTo>
                  <a:cubicBezTo>
                    <a:pt x="11" y="14"/>
                    <a:pt x="13" y="14"/>
                    <a:pt x="13" y="14"/>
                  </a:cubicBezTo>
                  <a:moveTo>
                    <a:pt x="24" y="46"/>
                  </a:moveTo>
                  <a:cubicBezTo>
                    <a:pt x="22" y="40"/>
                    <a:pt x="22" y="40"/>
                    <a:pt x="22" y="40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2" y="37"/>
                    <a:pt x="24" y="37"/>
                    <a:pt x="24" y="35"/>
                  </a:cubicBezTo>
                  <a:cubicBezTo>
                    <a:pt x="24" y="34"/>
                    <a:pt x="21" y="33"/>
                    <a:pt x="21" y="33"/>
                  </a:cubicBezTo>
                  <a:cubicBezTo>
                    <a:pt x="21" y="33"/>
                    <a:pt x="19" y="34"/>
                    <a:pt x="19" y="35"/>
                  </a:cubicBezTo>
                  <a:cubicBezTo>
                    <a:pt x="19" y="37"/>
                    <a:pt x="21" y="37"/>
                    <a:pt x="21" y="37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43" y="37"/>
                  </a:moveTo>
                  <a:cubicBezTo>
                    <a:pt x="37" y="32"/>
                    <a:pt x="30" y="33"/>
                    <a:pt x="30" y="33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6" y="32"/>
                    <a:pt x="14" y="33"/>
                    <a:pt x="14" y="33"/>
                  </a:cubicBezTo>
                </a:path>
              </a:pathLst>
            </a:custGeom>
            <a:noFill/>
            <a:ln w="3175" cap="flat">
              <a:solidFill>
                <a:srgbClr val="787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31" name="Group 9">
            <a:extLst>
              <a:ext uri="{FF2B5EF4-FFF2-40B4-BE49-F238E27FC236}">
                <a16:creationId xmlns:a16="http://schemas.microsoft.com/office/drawing/2014/main" xmlns="" id="{F8EC63C0-808D-4CC3-9714-F8C3EAFEDBB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28700" y="4476750"/>
            <a:ext cx="195263" cy="195263"/>
            <a:chOff x="648" y="2940"/>
            <a:chExt cx="123" cy="123"/>
          </a:xfrm>
        </p:grpSpPr>
        <p:sp>
          <p:nvSpPr>
            <p:cNvPr id="32" name="AutoShape 8">
              <a:extLst>
                <a:ext uri="{FF2B5EF4-FFF2-40B4-BE49-F238E27FC236}">
                  <a16:creationId xmlns:a16="http://schemas.microsoft.com/office/drawing/2014/main" xmlns="" id="{78882109-3775-420B-BFF5-0026E71C329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48" y="2940"/>
              <a:ext cx="123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3" name="Oval 10">
              <a:extLst>
                <a:ext uri="{FF2B5EF4-FFF2-40B4-BE49-F238E27FC236}">
                  <a16:creationId xmlns:a16="http://schemas.microsoft.com/office/drawing/2014/main" xmlns="" id="{7DBA701D-01A1-4657-8570-FD75638440F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6" y="2940"/>
              <a:ext cx="125" cy="1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xmlns="" id="{6A3252F6-E003-4CD5-8B82-4099C7445614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80" y="2964"/>
              <a:ext cx="56" cy="80"/>
            </a:xfrm>
            <a:custGeom>
              <a:avLst/>
              <a:gdLst>
                <a:gd name="T0" fmla="*/ 21 w 26"/>
                <a:gd name="T1" fmla="*/ 13 h 37"/>
                <a:gd name="T2" fmla="*/ 13 w 26"/>
                <a:gd name="T3" fmla="*/ 21 h 37"/>
                <a:gd name="T4" fmla="*/ 6 w 26"/>
                <a:gd name="T5" fmla="*/ 13 h 37"/>
                <a:gd name="T6" fmla="*/ 13 w 26"/>
                <a:gd name="T7" fmla="*/ 6 h 37"/>
                <a:gd name="T8" fmla="*/ 21 w 26"/>
                <a:gd name="T9" fmla="*/ 13 h 37"/>
                <a:gd name="T10" fmla="*/ 26 w 26"/>
                <a:gd name="T11" fmla="*/ 13 h 37"/>
                <a:gd name="T12" fmla="*/ 13 w 26"/>
                <a:gd name="T13" fmla="*/ 37 h 37"/>
                <a:gd name="T14" fmla="*/ 0 w 26"/>
                <a:gd name="T15" fmla="*/ 13 h 37"/>
                <a:gd name="T16" fmla="*/ 13 w 26"/>
                <a:gd name="T17" fmla="*/ 0 h 37"/>
                <a:gd name="T18" fmla="*/ 26 w 26"/>
                <a:gd name="T1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7">
                  <a:moveTo>
                    <a:pt x="21" y="13"/>
                  </a:moveTo>
                  <a:cubicBezTo>
                    <a:pt x="21" y="17"/>
                    <a:pt x="17" y="21"/>
                    <a:pt x="13" y="21"/>
                  </a:cubicBezTo>
                  <a:cubicBezTo>
                    <a:pt x="9" y="21"/>
                    <a:pt x="6" y="17"/>
                    <a:pt x="6" y="13"/>
                  </a:cubicBezTo>
                  <a:cubicBezTo>
                    <a:pt x="6" y="9"/>
                    <a:pt x="9" y="6"/>
                    <a:pt x="13" y="6"/>
                  </a:cubicBezTo>
                  <a:cubicBezTo>
                    <a:pt x="17" y="6"/>
                    <a:pt x="21" y="9"/>
                    <a:pt x="21" y="13"/>
                  </a:cubicBezTo>
                  <a:close/>
                  <a:moveTo>
                    <a:pt x="26" y="13"/>
                  </a:moveTo>
                  <a:cubicBezTo>
                    <a:pt x="26" y="20"/>
                    <a:pt x="13" y="37"/>
                    <a:pt x="13" y="37"/>
                  </a:cubicBezTo>
                  <a:cubicBezTo>
                    <a:pt x="13" y="37"/>
                    <a:pt x="0" y="20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0" y="0"/>
                    <a:pt x="26" y="6"/>
                    <a:pt x="26" y="13"/>
                  </a:cubicBezTo>
                  <a:close/>
                </a:path>
              </a:pathLst>
            </a:custGeom>
            <a:noFill/>
            <a:ln w="3175" cap="rnd">
              <a:solidFill>
                <a:srgbClr val="787E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36" name="Group 14">
            <a:extLst>
              <a:ext uri="{FF2B5EF4-FFF2-40B4-BE49-F238E27FC236}">
                <a16:creationId xmlns:a16="http://schemas.microsoft.com/office/drawing/2014/main" xmlns="" id="{32346381-3AD8-4E80-8F25-CC8CB9934D2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20763" y="5186363"/>
            <a:ext cx="203200" cy="195262"/>
            <a:chOff x="643" y="3387"/>
            <a:chExt cx="128" cy="123"/>
          </a:xfrm>
        </p:grpSpPr>
        <p:sp>
          <p:nvSpPr>
            <p:cNvPr id="37" name="AutoShape 13">
              <a:extLst>
                <a:ext uri="{FF2B5EF4-FFF2-40B4-BE49-F238E27FC236}">
                  <a16:creationId xmlns:a16="http://schemas.microsoft.com/office/drawing/2014/main" xmlns="" id="{DDC6877D-CE5E-4571-81F0-3EA649CA0ED5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43" y="3387"/>
              <a:ext cx="128" cy="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8" name="Oval 15">
              <a:extLst>
                <a:ext uri="{FF2B5EF4-FFF2-40B4-BE49-F238E27FC236}">
                  <a16:creationId xmlns:a16="http://schemas.microsoft.com/office/drawing/2014/main" xmlns="" id="{098C7903-6C91-4AA1-8A00-1C42DE80958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3" y="3385"/>
              <a:ext cx="126" cy="12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39" name="Freeform 16">
              <a:extLst>
                <a:ext uri="{FF2B5EF4-FFF2-40B4-BE49-F238E27FC236}">
                  <a16:creationId xmlns:a16="http://schemas.microsoft.com/office/drawing/2014/main" xmlns="" id="{7418C772-381A-4C80-B221-6371A5574F5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4" y="3413"/>
              <a:ext cx="44" cy="71"/>
            </a:xfrm>
            <a:custGeom>
              <a:avLst/>
              <a:gdLst>
                <a:gd name="T0" fmla="*/ 44 w 44"/>
                <a:gd name="T1" fmla="*/ 71 h 71"/>
                <a:gd name="T2" fmla="*/ 0 w 44"/>
                <a:gd name="T3" fmla="*/ 71 h 71"/>
                <a:gd name="T4" fmla="*/ 0 w 44"/>
                <a:gd name="T5" fmla="*/ 54 h 71"/>
                <a:gd name="T6" fmla="*/ 0 w 44"/>
                <a:gd name="T7" fmla="*/ 0 h 71"/>
                <a:gd name="T8" fmla="*/ 44 w 44"/>
                <a:gd name="T9" fmla="*/ 0 h 71"/>
                <a:gd name="T10" fmla="*/ 44 w 44"/>
                <a:gd name="T11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71">
                  <a:moveTo>
                    <a:pt x="44" y="71"/>
                  </a:moveTo>
                  <a:lnTo>
                    <a:pt x="0" y="71"/>
                  </a:lnTo>
                  <a:lnTo>
                    <a:pt x="0" y="54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71"/>
                  </a:lnTo>
                  <a:close/>
                </a:path>
              </a:pathLst>
            </a:custGeom>
            <a:noFill/>
            <a:ln w="3175" cap="rnd">
              <a:solidFill>
                <a:srgbClr val="787E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0" name="Line 17">
              <a:extLst>
                <a:ext uri="{FF2B5EF4-FFF2-40B4-BE49-F238E27FC236}">
                  <a16:creationId xmlns:a16="http://schemas.microsoft.com/office/drawing/2014/main" xmlns="" id="{56F8DD1E-BA38-4A18-92C1-304335990119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4" y="3422"/>
              <a:ext cx="44" cy="0"/>
            </a:xfrm>
            <a:prstGeom prst="line">
              <a:avLst/>
            </a:prstGeom>
            <a:noFill/>
            <a:ln w="3175" cap="flat">
              <a:solidFill>
                <a:srgbClr val="787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1" name="Line 18">
              <a:extLst>
                <a:ext uri="{FF2B5EF4-FFF2-40B4-BE49-F238E27FC236}">
                  <a16:creationId xmlns:a16="http://schemas.microsoft.com/office/drawing/2014/main" xmlns="" id="{ADD2B2D5-FC27-453A-BCF7-27AFD23CC9BD}"/>
                </a:ext>
              </a:extLst>
            </p:cNvPr>
            <p:cNvSpPr>
              <a:spLocks noChangeShapeType="1"/>
            </p:cNvSpPr>
            <p:nvPr userDrawn="1"/>
          </p:nvSpPr>
          <p:spPr bwMode="auto">
            <a:xfrm>
              <a:off x="686" y="3467"/>
              <a:ext cx="42" cy="0"/>
            </a:xfrm>
            <a:prstGeom prst="line">
              <a:avLst/>
            </a:prstGeom>
            <a:noFill/>
            <a:ln w="3175" cap="rnd">
              <a:solidFill>
                <a:srgbClr val="787E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2" name="Oval 19">
              <a:extLst>
                <a:ext uri="{FF2B5EF4-FFF2-40B4-BE49-F238E27FC236}">
                  <a16:creationId xmlns:a16="http://schemas.microsoft.com/office/drawing/2014/main" xmlns="" id="{291BFD53-2478-4C02-88EE-9683186742B9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03" y="3473"/>
              <a:ext cx="6" cy="7"/>
            </a:xfrm>
            <a:prstGeom prst="ellipse">
              <a:avLst/>
            </a:prstGeom>
            <a:solidFill>
              <a:srgbClr val="787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44" name="Group 22">
            <a:extLst>
              <a:ext uri="{FF2B5EF4-FFF2-40B4-BE49-F238E27FC236}">
                <a16:creationId xmlns:a16="http://schemas.microsoft.com/office/drawing/2014/main" xmlns="" id="{5EC2AB8A-C9B6-4148-9523-517480D543AE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17588" y="5499100"/>
            <a:ext cx="203200" cy="193675"/>
            <a:chOff x="641" y="3587"/>
            <a:chExt cx="128" cy="122"/>
          </a:xfrm>
        </p:grpSpPr>
        <p:sp>
          <p:nvSpPr>
            <p:cNvPr id="45" name="AutoShape 21">
              <a:extLst>
                <a:ext uri="{FF2B5EF4-FFF2-40B4-BE49-F238E27FC236}">
                  <a16:creationId xmlns:a16="http://schemas.microsoft.com/office/drawing/2014/main" xmlns="" id="{0DC55145-1198-493E-8942-212AA001308E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41" y="3587"/>
              <a:ext cx="128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6" name="Oval 23">
              <a:extLst>
                <a:ext uri="{FF2B5EF4-FFF2-40B4-BE49-F238E27FC236}">
                  <a16:creationId xmlns:a16="http://schemas.microsoft.com/office/drawing/2014/main" xmlns="" id="{DF7BC7D6-7962-4AB0-9C30-D9D17A21234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3" y="3585"/>
              <a:ext cx="124" cy="1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47" name="Freeform 24">
              <a:extLst>
                <a:ext uri="{FF2B5EF4-FFF2-40B4-BE49-F238E27FC236}">
                  <a16:creationId xmlns:a16="http://schemas.microsoft.com/office/drawing/2014/main" xmlns="" id="{1E923071-664A-4E38-ACCD-35A43C53A50D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9" y="3621"/>
              <a:ext cx="72" cy="54"/>
            </a:xfrm>
            <a:custGeom>
              <a:avLst/>
              <a:gdLst>
                <a:gd name="T0" fmla="*/ 34 w 34"/>
                <a:gd name="T1" fmla="*/ 24 h 25"/>
                <a:gd name="T2" fmla="*/ 0 w 34"/>
                <a:gd name="T3" fmla="*/ 24 h 25"/>
                <a:gd name="T4" fmla="*/ 13 w 34"/>
                <a:gd name="T5" fmla="*/ 11 h 25"/>
                <a:gd name="T6" fmla="*/ 17 w 34"/>
                <a:gd name="T7" fmla="*/ 15 h 25"/>
                <a:gd name="T8" fmla="*/ 22 w 34"/>
                <a:gd name="T9" fmla="*/ 11 h 25"/>
                <a:gd name="T10" fmla="*/ 34 w 34"/>
                <a:gd name="T11" fmla="*/ 24 h 25"/>
                <a:gd name="T12" fmla="*/ 0 w 34"/>
                <a:gd name="T13" fmla="*/ 1 h 25"/>
                <a:gd name="T14" fmla="*/ 0 w 34"/>
                <a:gd name="T15" fmla="*/ 0 h 25"/>
                <a:gd name="T16" fmla="*/ 34 w 34"/>
                <a:gd name="T17" fmla="*/ 0 h 25"/>
                <a:gd name="T18" fmla="*/ 34 w 34"/>
                <a:gd name="T19" fmla="*/ 1 h 25"/>
                <a:gd name="T20" fmla="*/ 34 w 34"/>
                <a:gd name="T21" fmla="*/ 0 h 25"/>
                <a:gd name="T22" fmla="*/ 22 w 34"/>
                <a:gd name="T23" fmla="*/ 11 h 25"/>
                <a:gd name="T24" fmla="*/ 17 w 34"/>
                <a:gd name="T25" fmla="*/ 15 h 25"/>
                <a:gd name="T26" fmla="*/ 13 w 34"/>
                <a:gd name="T27" fmla="*/ 11 h 25"/>
                <a:gd name="T28" fmla="*/ 0 w 34"/>
                <a:gd name="T29" fmla="*/ 0 h 25"/>
                <a:gd name="T30" fmla="*/ 34 w 34"/>
                <a:gd name="T31" fmla="*/ 0 h 25"/>
                <a:gd name="T32" fmla="*/ 34 w 34"/>
                <a:gd name="T33" fmla="*/ 25 h 25"/>
                <a:gd name="T34" fmla="*/ 0 w 34"/>
                <a:gd name="T35" fmla="*/ 25 h 25"/>
                <a:gd name="T36" fmla="*/ 0 w 34"/>
                <a:gd name="T37" fmla="*/ 24 h 25"/>
                <a:gd name="T38" fmla="*/ 34 w 34"/>
                <a:gd name="T39" fmla="*/ 24 h 25"/>
                <a:gd name="T40" fmla="*/ 34 w 34"/>
                <a:gd name="T41" fmla="*/ 25 h 25"/>
                <a:gd name="T42" fmla="*/ 34 w 34"/>
                <a:gd name="T43" fmla="*/ 1 h 25"/>
                <a:gd name="T44" fmla="*/ 34 w 34"/>
                <a:gd name="T45" fmla="*/ 24 h 25"/>
                <a:gd name="T46" fmla="*/ 22 w 34"/>
                <a:gd name="T47" fmla="*/ 11 h 25"/>
                <a:gd name="T48" fmla="*/ 34 w 34"/>
                <a:gd name="T49" fmla="*/ 1 h 25"/>
                <a:gd name="T50" fmla="*/ 13 w 34"/>
                <a:gd name="T51" fmla="*/ 11 h 25"/>
                <a:gd name="T52" fmla="*/ 0 w 34"/>
                <a:gd name="T53" fmla="*/ 24 h 25"/>
                <a:gd name="T54" fmla="*/ 0 w 34"/>
                <a:gd name="T55" fmla="*/ 1 h 25"/>
                <a:gd name="T56" fmla="*/ 0 w 34"/>
                <a:gd name="T57" fmla="*/ 1 h 25"/>
                <a:gd name="T58" fmla="*/ 13 w 34"/>
                <a:gd name="T59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" h="25">
                  <a:moveTo>
                    <a:pt x="34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13" y="11"/>
                    <a:pt x="13" y="11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11"/>
                    <a:pt x="22" y="11"/>
                    <a:pt x="22" y="11"/>
                  </a:cubicBezTo>
                  <a:lnTo>
                    <a:pt x="34" y="24"/>
                  </a:lnTo>
                  <a:close/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4" y="1"/>
                    <a:pt x="34" y="1"/>
                    <a:pt x="34" y="1"/>
                  </a:cubicBezTo>
                  <a:moveTo>
                    <a:pt x="34" y="0"/>
                  </a:moveTo>
                  <a:cubicBezTo>
                    <a:pt x="22" y="11"/>
                    <a:pt x="22" y="11"/>
                    <a:pt x="22" y="11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34" y="0"/>
                  </a:lnTo>
                  <a:close/>
                  <a:moveTo>
                    <a:pt x="34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4" y="25"/>
                  </a:lnTo>
                  <a:close/>
                  <a:moveTo>
                    <a:pt x="34" y="1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1"/>
                    <a:pt x="34" y="1"/>
                    <a:pt x="34" y="1"/>
                  </a:cubicBezTo>
                  <a:close/>
                  <a:moveTo>
                    <a:pt x="13" y="11"/>
                  </a:moveTo>
                  <a:cubicBezTo>
                    <a:pt x="13" y="11"/>
                    <a:pt x="0" y="24"/>
                    <a:pt x="0" y="2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3" y="11"/>
                  </a:lnTo>
                  <a:close/>
                </a:path>
              </a:pathLst>
            </a:custGeom>
            <a:noFill/>
            <a:ln w="3175" cap="rnd">
              <a:solidFill>
                <a:srgbClr val="787E87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  <p:grpSp>
        <p:nvGrpSpPr>
          <p:cNvPr id="49" name="Group 27">
            <a:extLst>
              <a:ext uri="{FF2B5EF4-FFF2-40B4-BE49-F238E27FC236}">
                <a16:creationId xmlns:a16="http://schemas.microsoft.com/office/drawing/2014/main" xmlns="" id="{27B43F64-FDC0-47A0-AD66-DC6443C211A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031876" y="5805489"/>
            <a:ext cx="195263" cy="193675"/>
            <a:chOff x="644" y="3771"/>
            <a:chExt cx="123" cy="122"/>
          </a:xfrm>
        </p:grpSpPr>
        <p:sp>
          <p:nvSpPr>
            <p:cNvPr id="50" name="AutoShape 26">
              <a:extLst>
                <a:ext uri="{FF2B5EF4-FFF2-40B4-BE49-F238E27FC236}">
                  <a16:creationId xmlns:a16="http://schemas.microsoft.com/office/drawing/2014/main" xmlns="" id="{657A76CE-902B-4706-AE1C-025B8D54E866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644" y="3771"/>
              <a:ext cx="123" cy="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1" name="Oval 28">
              <a:extLst>
                <a:ext uri="{FF2B5EF4-FFF2-40B4-BE49-F238E27FC236}">
                  <a16:creationId xmlns:a16="http://schemas.microsoft.com/office/drawing/2014/main" xmlns="" id="{0C82E0E3-7899-49D0-82DD-2E20B5FFFF8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2" y="3769"/>
              <a:ext cx="125" cy="12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  <p:sp>
          <p:nvSpPr>
            <p:cNvPr id="52" name="Freeform 29">
              <a:extLst>
                <a:ext uri="{FF2B5EF4-FFF2-40B4-BE49-F238E27FC236}">
                  <a16:creationId xmlns:a16="http://schemas.microsoft.com/office/drawing/2014/main" xmlns="" id="{690AF142-44DD-4869-A6F4-7B0CE6522A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68" y="3795"/>
              <a:ext cx="73" cy="74"/>
            </a:xfrm>
            <a:custGeom>
              <a:avLst/>
              <a:gdLst>
                <a:gd name="T0" fmla="*/ 10 w 34"/>
                <a:gd name="T1" fmla="*/ 17 h 35"/>
                <a:gd name="T2" fmla="*/ 0 w 34"/>
                <a:gd name="T3" fmla="*/ 17 h 35"/>
                <a:gd name="T4" fmla="*/ 17 w 34"/>
                <a:gd name="T5" fmla="*/ 35 h 35"/>
                <a:gd name="T6" fmla="*/ 4 w 34"/>
                <a:gd name="T7" fmla="*/ 29 h 35"/>
                <a:gd name="T8" fmla="*/ 11 w 34"/>
                <a:gd name="T9" fmla="*/ 25 h 35"/>
                <a:gd name="T10" fmla="*/ 17 w 34"/>
                <a:gd name="T11" fmla="*/ 35 h 35"/>
                <a:gd name="T12" fmla="*/ 23 w 34"/>
                <a:gd name="T13" fmla="*/ 25 h 35"/>
                <a:gd name="T14" fmla="*/ 17 w 34"/>
                <a:gd name="T15" fmla="*/ 35 h 35"/>
                <a:gd name="T16" fmla="*/ 17 w 34"/>
                <a:gd name="T17" fmla="*/ 35 h 35"/>
                <a:gd name="T18" fmla="*/ 11 w 34"/>
                <a:gd name="T19" fmla="*/ 25 h 35"/>
                <a:gd name="T20" fmla="*/ 17 w 34"/>
                <a:gd name="T21" fmla="*/ 24 h 35"/>
                <a:gd name="T22" fmla="*/ 23 w 34"/>
                <a:gd name="T23" fmla="*/ 25 h 35"/>
                <a:gd name="T24" fmla="*/ 29 w 34"/>
                <a:gd name="T25" fmla="*/ 29 h 35"/>
                <a:gd name="T26" fmla="*/ 17 w 34"/>
                <a:gd name="T27" fmla="*/ 35 h 35"/>
                <a:gd name="T28" fmla="*/ 23 w 34"/>
                <a:gd name="T29" fmla="*/ 25 h 35"/>
                <a:gd name="T30" fmla="*/ 29 w 34"/>
                <a:gd name="T31" fmla="*/ 29 h 35"/>
                <a:gd name="T32" fmla="*/ 34 w 34"/>
                <a:gd name="T33" fmla="*/ 17 h 35"/>
                <a:gd name="T34" fmla="*/ 29 w 34"/>
                <a:gd name="T35" fmla="*/ 29 h 35"/>
                <a:gd name="T36" fmla="*/ 23 w 34"/>
                <a:gd name="T37" fmla="*/ 25 h 35"/>
                <a:gd name="T38" fmla="*/ 24 w 34"/>
                <a:gd name="T39" fmla="*/ 17 h 35"/>
                <a:gd name="T40" fmla="*/ 34 w 34"/>
                <a:gd name="T41" fmla="*/ 17 h 35"/>
                <a:gd name="T42" fmla="*/ 24 w 34"/>
                <a:gd name="T43" fmla="*/ 17 h 35"/>
                <a:gd name="T44" fmla="*/ 23 w 34"/>
                <a:gd name="T45" fmla="*/ 25 h 35"/>
                <a:gd name="T46" fmla="*/ 17 w 34"/>
                <a:gd name="T47" fmla="*/ 24 h 35"/>
                <a:gd name="T48" fmla="*/ 11 w 34"/>
                <a:gd name="T49" fmla="*/ 25 h 35"/>
                <a:gd name="T50" fmla="*/ 10 w 34"/>
                <a:gd name="T51" fmla="*/ 17 h 35"/>
                <a:gd name="T52" fmla="*/ 24 w 34"/>
                <a:gd name="T53" fmla="*/ 17 h 35"/>
                <a:gd name="T54" fmla="*/ 29 w 34"/>
                <a:gd name="T55" fmla="*/ 6 h 35"/>
                <a:gd name="T56" fmla="*/ 23 w 34"/>
                <a:gd name="T57" fmla="*/ 10 h 35"/>
                <a:gd name="T58" fmla="*/ 17 w 34"/>
                <a:gd name="T59" fmla="*/ 0 h 35"/>
                <a:gd name="T60" fmla="*/ 29 w 34"/>
                <a:gd name="T61" fmla="*/ 6 h 35"/>
                <a:gd name="T62" fmla="*/ 34 w 34"/>
                <a:gd name="T63" fmla="*/ 17 h 35"/>
                <a:gd name="T64" fmla="*/ 24 w 34"/>
                <a:gd name="T65" fmla="*/ 17 h 35"/>
                <a:gd name="T66" fmla="*/ 23 w 34"/>
                <a:gd name="T67" fmla="*/ 10 h 35"/>
                <a:gd name="T68" fmla="*/ 29 w 34"/>
                <a:gd name="T69" fmla="*/ 6 h 35"/>
                <a:gd name="T70" fmla="*/ 34 w 34"/>
                <a:gd name="T71" fmla="*/ 17 h 35"/>
                <a:gd name="T72" fmla="*/ 24 w 34"/>
                <a:gd name="T73" fmla="*/ 17 h 35"/>
                <a:gd name="T74" fmla="*/ 10 w 34"/>
                <a:gd name="T75" fmla="*/ 17 h 35"/>
                <a:gd name="T76" fmla="*/ 11 w 34"/>
                <a:gd name="T77" fmla="*/ 10 h 35"/>
                <a:gd name="T78" fmla="*/ 17 w 34"/>
                <a:gd name="T79" fmla="*/ 11 h 35"/>
                <a:gd name="T80" fmla="*/ 23 w 34"/>
                <a:gd name="T81" fmla="*/ 10 h 35"/>
                <a:gd name="T82" fmla="*/ 24 w 34"/>
                <a:gd name="T83" fmla="*/ 17 h 35"/>
                <a:gd name="T84" fmla="*/ 11 w 34"/>
                <a:gd name="T85" fmla="*/ 25 h 35"/>
                <a:gd name="T86" fmla="*/ 4 w 34"/>
                <a:gd name="T87" fmla="*/ 29 h 35"/>
                <a:gd name="T88" fmla="*/ 0 w 34"/>
                <a:gd name="T89" fmla="*/ 18 h 35"/>
                <a:gd name="T90" fmla="*/ 0 w 34"/>
                <a:gd name="T91" fmla="*/ 17 h 35"/>
                <a:gd name="T92" fmla="*/ 4 w 34"/>
                <a:gd name="T93" fmla="*/ 6 h 35"/>
                <a:gd name="T94" fmla="*/ 11 w 34"/>
                <a:gd name="T95" fmla="*/ 10 h 35"/>
                <a:gd name="T96" fmla="*/ 10 w 34"/>
                <a:gd name="T97" fmla="*/ 17 h 35"/>
                <a:gd name="T98" fmla="*/ 11 w 34"/>
                <a:gd name="T99" fmla="*/ 25 h 35"/>
                <a:gd name="T100" fmla="*/ 17 w 34"/>
                <a:gd name="T101" fmla="*/ 0 h 35"/>
                <a:gd name="T102" fmla="*/ 11 w 34"/>
                <a:gd name="T103" fmla="*/ 10 h 35"/>
                <a:gd name="T104" fmla="*/ 4 w 34"/>
                <a:gd name="T105" fmla="*/ 6 h 35"/>
                <a:gd name="T106" fmla="*/ 17 w 34"/>
                <a:gd name="T107" fmla="*/ 0 h 35"/>
                <a:gd name="T108" fmla="*/ 23 w 34"/>
                <a:gd name="T109" fmla="*/ 10 h 35"/>
                <a:gd name="T110" fmla="*/ 17 w 34"/>
                <a:gd name="T111" fmla="*/ 11 h 35"/>
                <a:gd name="T112" fmla="*/ 11 w 34"/>
                <a:gd name="T113" fmla="*/ 10 h 35"/>
                <a:gd name="T114" fmla="*/ 17 w 34"/>
                <a:gd name="T115" fmla="*/ 0 h 35"/>
                <a:gd name="T116" fmla="*/ 17 w 34"/>
                <a:gd name="T117" fmla="*/ 0 h 35"/>
                <a:gd name="T118" fmla="*/ 23 w 34"/>
                <a:gd name="T119" fmla="*/ 10 h 35"/>
                <a:gd name="T120" fmla="*/ 10 w 34"/>
                <a:gd name="T121" fmla="*/ 17 h 35"/>
                <a:gd name="T122" fmla="*/ 0 w 34"/>
                <a:gd name="T123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" h="35">
                  <a:moveTo>
                    <a:pt x="10" y="17"/>
                  </a:moveTo>
                  <a:cubicBezTo>
                    <a:pt x="0" y="17"/>
                    <a:pt x="0" y="17"/>
                    <a:pt x="0" y="17"/>
                  </a:cubicBezTo>
                  <a:moveTo>
                    <a:pt x="17" y="35"/>
                  </a:moveTo>
                  <a:cubicBezTo>
                    <a:pt x="12" y="35"/>
                    <a:pt x="8" y="32"/>
                    <a:pt x="4" y="29"/>
                  </a:cubicBezTo>
                  <a:cubicBezTo>
                    <a:pt x="6" y="27"/>
                    <a:pt x="8" y="26"/>
                    <a:pt x="11" y="25"/>
                  </a:cubicBezTo>
                  <a:cubicBezTo>
                    <a:pt x="12" y="31"/>
                    <a:pt x="14" y="35"/>
                    <a:pt x="17" y="35"/>
                  </a:cubicBezTo>
                  <a:close/>
                  <a:moveTo>
                    <a:pt x="23" y="25"/>
                  </a:moveTo>
                  <a:cubicBezTo>
                    <a:pt x="22" y="31"/>
                    <a:pt x="20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4" y="35"/>
                    <a:pt x="12" y="31"/>
                    <a:pt x="11" y="25"/>
                  </a:cubicBezTo>
                  <a:cubicBezTo>
                    <a:pt x="13" y="24"/>
                    <a:pt x="15" y="24"/>
                    <a:pt x="17" y="24"/>
                  </a:cubicBezTo>
                  <a:cubicBezTo>
                    <a:pt x="19" y="24"/>
                    <a:pt x="21" y="24"/>
                    <a:pt x="23" y="25"/>
                  </a:cubicBezTo>
                  <a:close/>
                  <a:moveTo>
                    <a:pt x="29" y="29"/>
                  </a:moveTo>
                  <a:cubicBezTo>
                    <a:pt x="26" y="32"/>
                    <a:pt x="22" y="35"/>
                    <a:pt x="17" y="35"/>
                  </a:cubicBezTo>
                  <a:cubicBezTo>
                    <a:pt x="20" y="35"/>
                    <a:pt x="22" y="31"/>
                    <a:pt x="23" y="25"/>
                  </a:cubicBezTo>
                  <a:cubicBezTo>
                    <a:pt x="26" y="26"/>
                    <a:pt x="28" y="27"/>
                    <a:pt x="29" y="29"/>
                  </a:cubicBezTo>
                  <a:close/>
                  <a:moveTo>
                    <a:pt x="34" y="17"/>
                  </a:moveTo>
                  <a:cubicBezTo>
                    <a:pt x="34" y="22"/>
                    <a:pt x="32" y="26"/>
                    <a:pt x="29" y="29"/>
                  </a:cubicBezTo>
                  <a:cubicBezTo>
                    <a:pt x="28" y="27"/>
                    <a:pt x="26" y="26"/>
                    <a:pt x="23" y="25"/>
                  </a:cubicBezTo>
                  <a:cubicBezTo>
                    <a:pt x="24" y="23"/>
                    <a:pt x="24" y="20"/>
                    <a:pt x="24" y="17"/>
                  </a:cubicBezTo>
                  <a:lnTo>
                    <a:pt x="34" y="17"/>
                  </a:lnTo>
                  <a:close/>
                  <a:moveTo>
                    <a:pt x="24" y="17"/>
                  </a:moveTo>
                  <a:cubicBezTo>
                    <a:pt x="24" y="20"/>
                    <a:pt x="24" y="23"/>
                    <a:pt x="23" y="25"/>
                  </a:cubicBezTo>
                  <a:cubicBezTo>
                    <a:pt x="21" y="24"/>
                    <a:pt x="19" y="24"/>
                    <a:pt x="17" y="24"/>
                  </a:cubicBezTo>
                  <a:cubicBezTo>
                    <a:pt x="15" y="24"/>
                    <a:pt x="13" y="24"/>
                    <a:pt x="11" y="25"/>
                  </a:cubicBezTo>
                  <a:cubicBezTo>
                    <a:pt x="10" y="23"/>
                    <a:pt x="10" y="20"/>
                    <a:pt x="10" y="17"/>
                  </a:cubicBezTo>
                  <a:lnTo>
                    <a:pt x="24" y="17"/>
                  </a:lnTo>
                  <a:close/>
                  <a:moveTo>
                    <a:pt x="29" y="6"/>
                  </a:moveTo>
                  <a:cubicBezTo>
                    <a:pt x="28" y="8"/>
                    <a:pt x="26" y="9"/>
                    <a:pt x="23" y="10"/>
                  </a:cubicBezTo>
                  <a:cubicBezTo>
                    <a:pt x="22" y="4"/>
                    <a:pt x="20" y="0"/>
                    <a:pt x="17" y="0"/>
                  </a:cubicBezTo>
                  <a:cubicBezTo>
                    <a:pt x="22" y="0"/>
                    <a:pt x="26" y="2"/>
                    <a:pt x="29" y="6"/>
                  </a:cubicBezTo>
                  <a:close/>
                  <a:moveTo>
                    <a:pt x="3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5"/>
                    <a:pt x="24" y="12"/>
                    <a:pt x="23" y="10"/>
                  </a:cubicBezTo>
                  <a:cubicBezTo>
                    <a:pt x="26" y="9"/>
                    <a:pt x="28" y="8"/>
                    <a:pt x="29" y="6"/>
                  </a:cubicBezTo>
                  <a:cubicBezTo>
                    <a:pt x="32" y="9"/>
                    <a:pt x="34" y="13"/>
                    <a:pt x="34" y="17"/>
                  </a:cubicBezTo>
                  <a:close/>
                  <a:moveTo>
                    <a:pt x="24" y="17"/>
                  </a:moveTo>
                  <a:cubicBezTo>
                    <a:pt x="10" y="17"/>
                    <a:pt x="10" y="17"/>
                    <a:pt x="10" y="17"/>
                  </a:cubicBezTo>
                  <a:cubicBezTo>
                    <a:pt x="10" y="15"/>
                    <a:pt x="10" y="12"/>
                    <a:pt x="11" y="10"/>
                  </a:cubicBezTo>
                  <a:cubicBezTo>
                    <a:pt x="13" y="11"/>
                    <a:pt x="15" y="11"/>
                    <a:pt x="17" y="11"/>
                  </a:cubicBezTo>
                  <a:cubicBezTo>
                    <a:pt x="19" y="11"/>
                    <a:pt x="21" y="11"/>
                    <a:pt x="23" y="10"/>
                  </a:cubicBezTo>
                  <a:cubicBezTo>
                    <a:pt x="24" y="12"/>
                    <a:pt x="24" y="15"/>
                    <a:pt x="24" y="17"/>
                  </a:cubicBezTo>
                  <a:close/>
                  <a:moveTo>
                    <a:pt x="11" y="25"/>
                  </a:moveTo>
                  <a:cubicBezTo>
                    <a:pt x="8" y="26"/>
                    <a:pt x="6" y="27"/>
                    <a:pt x="4" y="29"/>
                  </a:cubicBezTo>
                  <a:cubicBezTo>
                    <a:pt x="2" y="26"/>
                    <a:pt x="0" y="22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2" y="9"/>
                    <a:pt x="4" y="6"/>
                  </a:cubicBezTo>
                  <a:cubicBezTo>
                    <a:pt x="6" y="8"/>
                    <a:pt x="8" y="9"/>
                    <a:pt x="11" y="10"/>
                  </a:cubicBezTo>
                  <a:cubicBezTo>
                    <a:pt x="10" y="12"/>
                    <a:pt x="10" y="15"/>
                    <a:pt x="10" y="17"/>
                  </a:cubicBezTo>
                  <a:cubicBezTo>
                    <a:pt x="10" y="20"/>
                    <a:pt x="10" y="23"/>
                    <a:pt x="11" y="25"/>
                  </a:cubicBezTo>
                  <a:close/>
                  <a:moveTo>
                    <a:pt x="17" y="0"/>
                  </a:moveTo>
                  <a:cubicBezTo>
                    <a:pt x="14" y="0"/>
                    <a:pt x="12" y="4"/>
                    <a:pt x="11" y="10"/>
                  </a:cubicBezTo>
                  <a:cubicBezTo>
                    <a:pt x="8" y="9"/>
                    <a:pt x="6" y="8"/>
                    <a:pt x="4" y="6"/>
                  </a:cubicBezTo>
                  <a:cubicBezTo>
                    <a:pt x="8" y="2"/>
                    <a:pt x="12" y="0"/>
                    <a:pt x="17" y="0"/>
                  </a:cubicBezTo>
                  <a:close/>
                  <a:moveTo>
                    <a:pt x="23" y="10"/>
                  </a:moveTo>
                  <a:cubicBezTo>
                    <a:pt x="21" y="11"/>
                    <a:pt x="19" y="11"/>
                    <a:pt x="17" y="11"/>
                  </a:cubicBezTo>
                  <a:cubicBezTo>
                    <a:pt x="15" y="11"/>
                    <a:pt x="13" y="11"/>
                    <a:pt x="11" y="10"/>
                  </a:cubicBezTo>
                  <a:cubicBezTo>
                    <a:pt x="12" y="4"/>
                    <a:pt x="14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2" y="4"/>
                    <a:pt x="23" y="10"/>
                  </a:cubicBezTo>
                  <a:close/>
                  <a:moveTo>
                    <a:pt x="10" y="17"/>
                  </a:moveTo>
                  <a:cubicBezTo>
                    <a:pt x="0" y="17"/>
                    <a:pt x="0" y="17"/>
                    <a:pt x="0" y="17"/>
                  </a:cubicBezTo>
                </a:path>
              </a:pathLst>
            </a:custGeom>
            <a:noFill/>
            <a:ln w="3175" cap="flat">
              <a:solidFill>
                <a:srgbClr val="787E8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cs-CZ"/>
            </a:p>
          </p:txBody>
        </p:sp>
      </p:grpSp>
    </p:spTree>
    <p:extLst>
      <p:ext uri="{BB962C8B-B14F-4D97-AF65-F5344CB8AC3E}">
        <p14:creationId xmlns:p14="http://schemas.microsoft.com/office/powerpoint/2010/main" val="1360373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18299" y="1170277"/>
            <a:ext cx="7354462" cy="420630"/>
          </a:xfrm>
          <a:prstGeom prst="rect">
            <a:avLst/>
          </a:prstGeom>
        </p:spPr>
        <p:txBody>
          <a:bodyPr vert="horz" lIns="0" tIns="0" rIns="0" bIns="0" rtlCol="0" anchor="t">
            <a:normAutofit/>
          </a:bodyPr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18299" y="1690013"/>
            <a:ext cx="78867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7872761" y="6594088"/>
            <a:ext cx="1174595" cy="2639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aseline="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491A87A7-C635-4F7D-8AFA-5A874562A2ED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34970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60" r:id="rId5"/>
    <p:sldLayoutId id="2147483661" r:id="rId6"/>
    <p:sldLayoutId id="2147483654" r:id="rId7"/>
    <p:sldLayoutId id="2147483655" r:id="rId8"/>
    <p:sldLayoutId id="2147483656" r:id="rId9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900" b="1" i="0" kern="1200" cap="all" spc="20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200"/>
        </a:spcAft>
        <a:buClr>
          <a:schemeClr val="accent1"/>
        </a:buClr>
        <a:buSzPct val="120000"/>
        <a:buFont typeface="Calibri" panose="020F050202020403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00000"/>
        </a:lnSpc>
        <a:spcBef>
          <a:spcPts val="0"/>
        </a:spcBef>
        <a:spcAft>
          <a:spcPts val="2200"/>
        </a:spcAft>
        <a:buFont typeface="Calibri" panose="020F0502020204030204" pitchFamily="34" charset="0"/>
        <a:buChar char="─"/>
        <a:defRPr sz="1650" kern="1200">
          <a:solidFill>
            <a:schemeClr val="tx1"/>
          </a:solidFill>
          <a:latin typeface="+mn-lt"/>
          <a:ea typeface="+mn-ea"/>
          <a:cs typeface="+mn-cs"/>
        </a:defRPr>
      </a:lvl3pPr>
      <a:lvl4pPr marL="172800" indent="-17280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Clr>
          <a:schemeClr val="accent1"/>
        </a:buClr>
        <a:buSzPct val="140000"/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4pPr>
      <a:lvl5pPr marL="514800" indent="-171450" algn="l" defTabSz="685800" rtl="0" eaLnBrk="1" latinLnBrk="0" hangingPunct="1">
        <a:lnSpc>
          <a:spcPct val="100000"/>
        </a:lnSpc>
        <a:spcBef>
          <a:spcPts val="375"/>
        </a:spcBef>
        <a:spcAft>
          <a:spcPts val="200"/>
        </a:spcAft>
        <a:buFont typeface="Arial" panose="020B0604020202020204" pitchFamily="34" charset="0"/>
        <a:buChar char="•"/>
        <a:defRPr sz="16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oleObject" Target="../embeddings/List_aplikace_Microsoft_Excel_97_20031.xls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3.png"/><Relationship Id="rId5" Type="http://schemas.openxmlformats.org/officeDocument/2006/relationships/image" Target="../media/image25.png"/><Relationship Id="rId4" Type="http://schemas.openxmlformats.org/officeDocument/2006/relationships/oleObject" Target="../embeddings/List_aplikace_Microsoft_Excel_97_20032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jpeg"/><Relationship Id="rId3" Type="http://schemas.openxmlformats.org/officeDocument/2006/relationships/image" Target="../media/image40.jpg"/><Relationship Id="rId7" Type="http://schemas.openxmlformats.org/officeDocument/2006/relationships/image" Target="../media/image44.png"/><Relationship Id="rId12" Type="http://schemas.openxmlformats.org/officeDocument/2006/relationships/image" Target="../media/image49.jpe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e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5" Type="http://schemas.openxmlformats.org/officeDocument/2006/relationships/image" Target="../media/image52.png"/><Relationship Id="rId10" Type="http://schemas.openxmlformats.org/officeDocument/2006/relationships/image" Target="../media/image47.png"/><Relationship Id="rId4" Type="http://schemas.openxmlformats.org/officeDocument/2006/relationships/image" Target="../media/image41.jpeg"/><Relationship Id="rId9" Type="http://schemas.openxmlformats.org/officeDocument/2006/relationships/image" Target="../media/image46.jpeg"/><Relationship Id="rId1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jpg"/><Relationship Id="rId2" Type="http://schemas.openxmlformats.org/officeDocument/2006/relationships/image" Target="../media/image5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70.png"/><Relationship Id="rId3" Type="http://schemas.openxmlformats.org/officeDocument/2006/relationships/image" Target="../media/image60.jpeg"/><Relationship Id="rId7" Type="http://schemas.openxmlformats.org/officeDocument/2006/relationships/image" Target="../media/image64.png"/><Relationship Id="rId12" Type="http://schemas.openxmlformats.org/officeDocument/2006/relationships/image" Target="../media/image69.jpeg"/><Relationship Id="rId2" Type="http://schemas.openxmlformats.org/officeDocument/2006/relationships/image" Target="../media/image59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68.jpeg"/><Relationship Id="rId5" Type="http://schemas.openxmlformats.org/officeDocument/2006/relationships/image" Target="../media/image62.jpeg"/><Relationship Id="rId15" Type="http://schemas.openxmlformats.org/officeDocument/2006/relationships/image" Target="../media/image72.jpeg"/><Relationship Id="rId10" Type="http://schemas.openxmlformats.org/officeDocument/2006/relationships/image" Target="../media/image67.jpeg"/><Relationship Id="rId4" Type="http://schemas.openxmlformats.org/officeDocument/2006/relationships/image" Target="../media/image61.png"/><Relationship Id="rId9" Type="http://schemas.openxmlformats.org/officeDocument/2006/relationships/image" Target="../media/image66.png"/><Relationship Id="rId14" Type="http://schemas.openxmlformats.org/officeDocument/2006/relationships/image" Target="../media/image71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590400" y="2829600"/>
            <a:ext cx="7502040" cy="1660624"/>
          </a:xfrm>
        </p:spPr>
        <p:txBody>
          <a:bodyPr>
            <a:normAutofit/>
          </a:bodyPr>
          <a:lstStyle/>
          <a:p>
            <a:r>
              <a:rPr lang="en-GB" sz="3000" dirty="0" smtClean="0"/>
              <a:t>Roadmap of Large research infrastructures of the Czech</a:t>
            </a:r>
            <a:r>
              <a:rPr lang="cs-CZ" sz="3000" dirty="0" smtClean="0"/>
              <a:t>   </a:t>
            </a:r>
            <a:r>
              <a:rPr lang="en-GB" sz="3000" dirty="0" smtClean="0"/>
              <a:t>republic for the years 2016-2022 update 2019  </a:t>
            </a:r>
            <a:endParaRPr lang="en-GB" sz="3000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b="1" dirty="0" smtClean="0"/>
              <a:t>Mr Lukáš Levák</a:t>
            </a:r>
          </a:p>
          <a:p>
            <a:r>
              <a:rPr lang="en-GB" dirty="0" smtClean="0"/>
              <a:t>Director of Department for Research and Development</a:t>
            </a:r>
          </a:p>
          <a:p>
            <a:r>
              <a:rPr lang="en-GB" dirty="0" smtClean="0"/>
              <a:t>Ministry of Education, Youth and Sports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529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8150214" cy="420630"/>
          </a:xfrm>
        </p:spPr>
        <p:txBody>
          <a:bodyPr>
            <a:noAutofit/>
          </a:bodyPr>
          <a:lstStyle/>
          <a:p>
            <a:r>
              <a:rPr lang="cs-CZ" sz="1800" dirty="0"/>
              <a:t>3. </a:t>
            </a:r>
            <a:r>
              <a:rPr lang="en-GB" sz="1800" dirty="0"/>
              <a:t>Roadmap of Large Research </a:t>
            </a:r>
            <a:r>
              <a:rPr lang="en-GB" sz="1800" dirty="0" smtClean="0"/>
              <a:t>Infrastructures</a:t>
            </a:r>
            <a:r>
              <a:rPr lang="cs-CZ" sz="1800" dirty="0" smtClean="0"/>
              <a:t> –</a:t>
            </a:r>
            <a:r>
              <a:rPr lang="en-GB" sz="1800" dirty="0"/>
              <a:t> update 2019 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46854" y="3442635"/>
            <a:ext cx="4121658" cy="3569335"/>
          </a:xfrm>
        </p:spPr>
        <p:txBody>
          <a:bodyPr/>
          <a:lstStyle/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None/>
            </a:pPr>
            <a:r>
              <a:rPr lang="en-GB" sz="1600" b="1" cap="all" spc="200" dirty="0" smtClean="0">
                <a:solidFill>
                  <a:srgbClr val="006666"/>
                </a:solidFill>
              </a:rPr>
              <a:t>what is</a:t>
            </a:r>
            <a:r>
              <a:rPr lang="cs-CZ" sz="1600" b="1" cap="all" spc="200" dirty="0" smtClean="0">
                <a:solidFill>
                  <a:srgbClr val="006666"/>
                </a:solidFill>
              </a:rPr>
              <a:t> </a:t>
            </a:r>
            <a:r>
              <a:rPr lang="en-GB" sz="1600" b="1" cap="all" spc="200" dirty="0" smtClean="0">
                <a:solidFill>
                  <a:srgbClr val="006666"/>
                </a:solidFill>
              </a:rPr>
              <a:t>the content?</a:t>
            </a:r>
            <a:endParaRPr lang="en-GB" altLang="cs-CZ" sz="1600" b="1" kern="0" dirty="0"/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Introduction to</a:t>
            </a:r>
            <a:r>
              <a:rPr lang="cs-CZ" altLang="cs-CZ" sz="1600" dirty="0" smtClean="0"/>
              <a:t> </a:t>
            </a:r>
            <a:r>
              <a:rPr lang="en-GB" altLang="cs-CZ" sz="1600" b="1" dirty="0" smtClean="0"/>
              <a:t>international peer-review evaluation methodology</a:t>
            </a:r>
            <a:r>
              <a:rPr lang="en-GB" altLang="cs-CZ" sz="1600" dirty="0" smtClean="0"/>
              <a:t> used by the MEYS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Typology</a:t>
            </a:r>
            <a:r>
              <a:rPr lang="en-GB" altLang="cs-CZ" sz="1600" dirty="0" smtClean="0"/>
              <a:t> of large research infrastructures of the Czech Republic (national-based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/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abroad)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Inventory of </a:t>
            </a:r>
            <a:r>
              <a:rPr lang="en-GB" altLang="cs-CZ" sz="1600" b="1" dirty="0" smtClean="0"/>
              <a:t>memberships</a:t>
            </a:r>
            <a:r>
              <a:rPr lang="en-GB" altLang="cs-CZ" sz="1600" dirty="0" smtClean="0"/>
              <a:t> in international research infrastructures (ERIC, international R&amp;D organisations</a:t>
            </a:r>
            <a:r>
              <a:rPr lang="cs-CZ" altLang="cs-CZ" sz="1600" dirty="0" smtClean="0"/>
              <a:t>, </a:t>
            </a:r>
            <a:r>
              <a:rPr lang="en-GB" altLang="cs-CZ" sz="1600" dirty="0" smtClean="0"/>
              <a:t>etc.)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48 large research infrastructure </a:t>
            </a:r>
            <a:r>
              <a:rPr lang="en-GB" altLang="cs-CZ" sz="1600" b="1" dirty="0" smtClean="0"/>
              <a:t>one-pagers</a:t>
            </a:r>
          </a:p>
          <a:p>
            <a:pPr marL="0" indent="0">
              <a:buNone/>
            </a:pPr>
            <a:endParaRPr lang="cs-CZ" dirty="0"/>
          </a:p>
        </p:txBody>
      </p:sp>
      <p:sp>
        <p:nvSpPr>
          <p:cNvPr id="5" name="Zástupný symbol pro obsah 4"/>
          <p:cNvSpPr>
            <a:spLocks noGrp="1"/>
          </p:cNvSpPr>
          <p:nvPr>
            <p:ph sz="half" idx="1"/>
          </p:nvPr>
        </p:nvSpPr>
        <p:spPr>
          <a:xfrm>
            <a:off x="518299" y="3442635"/>
            <a:ext cx="3886200" cy="2903301"/>
          </a:xfrm>
        </p:spPr>
        <p:txBody>
          <a:bodyPr/>
          <a:lstStyle/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None/>
            </a:pPr>
            <a:r>
              <a:rPr lang="en-GB" sz="1600" b="1" cap="all" spc="200" dirty="0">
                <a:solidFill>
                  <a:srgbClr val="006666"/>
                </a:solidFill>
              </a:rPr>
              <a:t>what is </a:t>
            </a:r>
            <a:r>
              <a:rPr lang="en-GB" sz="1600" b="1" cap="all" spc="200" dirty="0" smtClean="0">
                <a:solidFill>
                  <a:srgbClr val="006666"/>
                </a:solidFill>
              </a:rPr>
              <a:t>the</a:t>
            </a:r>
            <a:r>
              <a:rPr lang="cs-CZ" sz="1600" b="1" cap="all" spc="200" dirty="0" smtClean="0">
                <a:solidFill>
                  <a:srgbClr val="006666"/>
                </a:solidFill>
              </a:rPr>
              <a:t> </a:t>
            </a:r>
            <a:r>
              <a:rPr lang="en-GB" sz="1600" b="1" cap="all" spc="200" dirty="0" smtClean="0">
                <a:solidFill>
                  <a:srgbClr val="006666"/>
                </a:solidFill>
              </a:rPr>
              <a:t>structure?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Foreword</a:t>
            </a:r>
            <a:r>
              <a:rPr lang="en-GB" altLang="cs-CZ" sz="1600" dirty="0" smtClean="0"/>
              <a:t> by Minister of Education, Youth and Sports on the importance of agenda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Overview</a:t>
            </a:r>
            <a:r>
              <a:rPr lang="en-GB" altLang="cs-CZ" sz="1600" dirty="0" smtClean="0"/>
              <a:t> of </a:t>
            </a:r>
            <a:r>
              <a:rPr lang="en-GB" altLang="cs-CZ" sz="1600" dirty="0"/>
              <a:t>the agenda </a:t>
            </a:r>
            <a:r>
              <a:rPr lang="en-GB" altLang="cs-CZ" sz="1600" dirty="0" smtClean="0"/>
              <a:t>development since 2009</a:t>
            </a:r>
            <a:r>
              <a:rPr lang="cs-CZ" altLang="cs-CZ" sz="1600" dirty="0" smtClean="0"/>
              <a:t>,</a:t>
            </a:r>
            <a:r>
              <a:rPr lang="en-GB" altLang="cs-CZ" sz="1600" dirty="0" smtClean="0"/>
              <a:t> with a policy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view to 20</a:t>
            </a:r>
            <a:r>
              <a:rPr lang="cs-CZ" altLang="cs-CZ" sz="1600" dirty="0" smtClean="0"/>
              <a:t>29</a:t>
            </a:r>
            <a:endParaRPr lang="en-GB" altLang="cs-CZ" sz="1600" dirty="0" smtClean="0"/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Landscape analysis</a:t>
            </a:r>
            <a:r>
              <a:rPr lang="en-GB" altLang="cs-CZ" sz="1600" dirty="0" smtClean="0"/>
              <a:t> and </a:t>
            </a:r>
            <a:r>
              <a:rPr lang="en-GB" altLang="cs-CZ" sz="1600" b="1" dirty="0" smtClean="0"/>
              <a:t>scientific and technical description </a:t>
            </a:r>
            <a:r>
              <a:rPr lang="en-GB" altLang="cs-CZ" sz="1600" dirty="0" smtClean="0"/>
              <a:t>of individual large research infrastructures</a:t>
            </a:r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Annexes</a:t>
            </a:r>
            <a:r>
              <a:rPr lang="en-GB" altLang="cs-CZ" sz="1600" dirty="0" smtClean="0"/>
              <a:t> (maps</a:t>
            </a:r>
            <a:r>
              <a:rPr lang="cs-CZ" altLang="cs-CZ" sz="1600" dirty="0" smtClean="0"/>
              <a:t>, </a:t>
            </a:r>
            <a:r>
              <a:rPr lang="en-GB" altLang="cs-CZ" sz="1600" dirty="0" smtClean="0"/>
              <a:t>tables, charts, etc.)</a:t>
            </a:r>
            <a:endParaRPr lang="en-GB" altLang="cs-CZ" dirty="0" smtClean="0"/>
          </a:p>
          <a:p>
            <a:pPr marL="36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cs-CZ" altLang="cs-CZ" sz="1600" dirty="0" smtClean="0"/>
          </a:p>
        </p:txBody>
      </p:sp>
      <p:sp>
        <p:nvSpPr>
          <p:cNvPr id="7" name="Zástupný symbol pro obsah 2"/>
          <p:cNvSpPr txBox="1">
            <a:spLocks/>
          </p:cNvSpPr>
          <p:nvPr/>
        </p:nvSpPr>
        <p:spPr>
          <a:xfrm>
            <a:off x="518299" y="1690012"/>
            <a:ext cx="7878179" cy="140980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sz="1600" dirty="0" smtClean="0"/>
              <a:t>Strategy and </a:t>
            </a:r>
            <a:r>
              <a:rPr lang="en-GB" sz="1600" b="1" dirty="0" smtClean="0"/>
              <a:t>policy-making document</a:t>
            </a:r>
            <a:r>
              <a:rPr lang="en-GB" sz="1600" dirty="0" smtClean="0"/>
              <a:t> prepared by the Ministry of Education, Youth </a:t>
            </a:r>
            <a:r>
              <a:rPr lang="cs-CZ" sz="1600" dirty="0" smtClean="0"/>
              <a:t>         </a:t>
            </a:r>
            <a:r>
              <a:rPr lang="en-GB" sz="1600" dirty="0" smtClean="0"/>
              <a:t>and Sports and adopted / acknowledged by the Government of the Czech Republic</a:t>
            </a:r>
            <a:endParaRPr lang="cs-CZ" sz="160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sz="1600" dirty="0" smtClean="0"/>
              <a:t>Complementary to the Roadmap of European Strategy Forum on Research Infrastructures </a:t>
            </a:r>
            <a:r>
              <a:rPr lang="cs-CZ" sz="1600" dirty="0" smtClean="0"/>
              <a:t>– </a:t>
            </a:r>
            <a:r>
              <a:rPr lang="cs-CZ" sz="1600" b="1" dirty="0"/>
              <a:t>“</a:t>
            </a:r>
            <a:r>
              <a:rPr lang="en-GB" sz="1600" b="1" dirty="0" smtClean="0"/>
              <a:t>ESFRI Roadmap</a:t>
            </a:r>
            <a:r>
              <a:rPr lang="cs-CZ" sz="1600" b="1" dirty="0" smtClean="0"/>
              <a:t>“</a:t>
            </a:r>
            <a:r>
              <a:rPr lang="cs-CZ" sz="1600" dirty="0" smtClean="0"/>
              <a:t> – </a:t>
            </a:r>
            <a:r>
              <a:rPr lang="en-GB" sz="1600" dirty="0" smtClean="0"/>
              <a:t>and contribution of the Czech Republic to </a:t>
            </a:r>
            <a:r>
              <a:rPr lang="en-GB" sz="1600" dirty="0"/>
              <a:t>the </a:t>
            </a:r>
            <a:r>
              <a:rPr lang="en-GB" sz="1600" dirty="0" smtClean="0"/>
              <a:t>research infrastructure landscape in Europe and worldwide</a:t>
            </a:r>
            <a:endParaRPr lang="cs-CZ" sz="1600" dirty="0" smtClean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93608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8177645" cy="5321963"/>
          </a:xfrm>
        </p:spPr>
        <p:txBody>
          <a:bodyPr>
            <a:noAutofit/>
          </a:bodyPr>
          <a:lstStyle/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altLang="cs-CZ" sz="1800" b="1" cap="all" spc="200" dirty="0" smtClean="0">
                <a:solidFill>
                  <a:srgbClr val="006666"/>
                </a:solidFill>
              </a:rPr>
              <a:t>How 48 large research infrastructures enter the roadmap</a:t>
            </a:r>
            <a:r>
              <a:rPr lang="cs-CZ" altLang="cs-CZ" sz="1800" b="1" cap="all" spc="200" dirty="0" smtClean="0">
                <a:solidFill>
                  <a:srgbClr val="006666"/>
                </a:solidFill>
              </a:rPr>
              <a:t>?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Following the 1st round organised in 2014, the Ministry of Education, Youth and Sports </a:t>
            </a:r>
            <a:r>
              <a:rPr lang="cs-CZ" altLang="cs-CZ" sz="1600" kern="0" dirty="0" smtClean="0"/>
              <a:t>                         </a:t>
            </a:r>
            <a:r>
              <a:rPr lang="en-GB" altLang="cs-CZ" sz="1600" kern="0" dirty="0" smtClean="0"/>
              <a:t>held the 2nd </a:t>
            </a:r>
            <a:r>
              <a:rPr lang="en-GB" altLang="cs-CZ" sz="1600" b="1" kern="0" dirty="0" smtClean="0"/>
              <a:t>international assessment of Czech large research infrastructures in 2017</a:t>
            </a:r>
            <a:r>
              <a:rPr lang="cs-CZ" altLang="cs-CZ" sz="1600" kern="0" dirty="0" smtClean="0"/>
              <a:t>,                        </a:t>
            </a:r>
            <a:r>
              <a:rPr lang="en-GB" altLang="cs-CZ" sz="1600" kern="0" dirty="0" smtClean="0"/>
              <a:t>both </a:t>
            </a:r>
            <a:r>
              <a:rPr lang="en-GB" altLang="cs-CZ" sz="1600" b="1" kern="0" dirty="0" smtClean="0"/>
              <a:t>interim</a:t>
            </a:r>
            <a:r>
              <a:rPr lang="en-GB" altLang="cs-CZ" sz="1600" kern="0" dirty="0" smtClean="0"/>
              <a:t> for facilities already funded and </a:t>
            </a:r>
            <a:r>
              <a:rPr lang="en-GB" altLang="cs-CZ" sz="1600" b="1" kern="0" dirty="0" smtClean="0"/>
              <a:t>ex-ante</a:t>
            </a:r>
            <a:r>
              <a:rPr lang="en-GB" altLang="cs-CZ" sz="1600" kern="0" dirty="0" smtClean="0"/>
              <a:t> for brand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new project proposals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submitted to enter the Roadmap of large Research Infrastructures in 2019 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Assessment methodology was to a large extent </a:t>
            </a:r>
            <a:r>
              <a:rPr lang="en-US" altLang="cs-CZ" sz="1600" kern="0" dirty="0" smtClean="0"/>
              <a:t>inspired </a:t>
            </a:r>
            <a:r>
              <a:rPr lang="en-US" altLang="cs-CZ" sz="1600" kern="0" dirty="0"/>
              <a:t>by </a:t>
            </a:r>
            <a:r>
              <a:rPr lang="en-GB" altLang="cs-CZ" sz="1600" kern="0" dirty="0"/>
              <a:t>the </a:t>
            </a:r>
            <a:r>
              <a:rPr lang="en-US" altLang="cs-CZ" sz="1600" kern="0" dirty="0" smtClean="0"/>
              <a:t>evaluation </a:t>
            </a:r>
            <a:r>
              <a:rPr lang="en-GB" altLang="cs-CZ" sz="1600" kern="0" dirty="0" smtClean="0"/>
              <a:t>procedures </a:t>
            </a:r>
            <a:r>
              <a:rPr lang="cs-CZ" altLang="cs-CZ" sz="1600" kern="0" dirty="0" smtClean="0"/>
              <a:t>                         </a:t>
            </a:r>
            <a:r>
              <a:rPr lang="en-GB" altLang="cs-CZ" sz="1600" kern="0" dirty="0" smtClean="0"/>
              <a:t>used by the</a:t>
            </a:r>
            <a:r>
              <a:rPr lang="cs-CZ" altLang="cs-CZ" sz="1600" kern="0" dirty="0" smtClean="0"/>
              <a:t> </a:t>
            </a:r>
            <a:r>
              <a:rPr lang="en-GB" altLang="cs-CZ" sz="1600" b="1" kern="0" dirty="0" smtClean="0"/>
              <a:t>European Strategy Forum on Research Infrastructures</a:t>
            </a:r>
            <a:r>
              <a:rPr lang="cs-CZ" altLang="cs-CZ" sz="1600" b="1" kern="0" dirty="0" smtClean="0"/>
              <a:t> (ESFRI)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and </a:t>
            </a:r>
            <a:r>
              <a:rPr lang="en-US" altLang="cs-CZ" sz="1600" kern="0" dirty="0"/>
              <a:t>based </a:t>
            </a:r>
            <a:r>
              <a:rPr lang="cs-CZ" altLang="cs-CZ" sz="1600" kern="0" dirty="0" smtClean="0"/>
              <a:t>                  </a:t>
            </a:r>
            <a:r>
              <a:rPr lang="en-US" altLang="cs-CZ" sz="1600" kern="0" dirty="0" smtClean="0"/>
              <a:t>on international peer-review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principles 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altLang="cs-CZ" sz="1600" b="1" kern="0" dirty="0" smtClean="0"/>
              <a:t>International </a:t>
            </a:r>
            <a:r>
              <a:rPr lang="en-US" altLang="cs-CZ" sz="1600" b="1" kern="0" dirty="0"/>
              <a:t>assessment committee </a:t>
            </a:r>
            <a:r>
              <a:rPr lang="en-US" altLang="cs-CZ" sz="1600" kern="0" dirty="0"/>
              <a:t>was composed of </a:t>
            </a:r>
            <a:r>
              <a:rPr lang="en-GB" altLang="cs-CZ" sz="1600" kern="0" dirty="0"/>
              <a:t>the</a:t>
            </a:r>
            <a:r>
              <a:rPr lang="en-US" altLang="cs-CZ" sz="1600" kern="0" dirty="0" smtClean="0"/>
              <a:t> </a:t>
            </a:r>
            <a:r>
              <a:rPr lang="en-US" altLang="cs-CZ" sz="1600" kern="0" dirty="0"/>
              <a:t>Chair and </a:t>
            </a:r>
            <a:r>
              <a:rPr lang="en-US" altLang="cs-CZ" sz="1600" kern="0" dirty="0" smtClean="0"/>
              <a:t>6 </a:t>
            </a:r>
            <a:r>
              <a:rPr lang="en-US" altLang="cs-CZ" sz="1600" kern="0" dirty="0"/>
              <a:t>Scientific Boards </a:t>
            </a:r>
            <a:r>
              <a:rPr lang="cs-CZ" altLang="cs-CZ" sz="1600" kern="0" dirty="0" smtClean="0"/>
              <a:t>                             </a:t>
            </a:r>
            <a:r>
              <a:rPr lang="en-US" altLang="cs-CZ" sz="1600" kern="0" dirty="0" smtClean="0"/>
              <a:t>per </a:t>
            </a:r>
            <a:r>
              <a:rPr lang="en-US" altLang="cs-CZ" sz="1600" kern="0" dirty="0"/>
              <a:t>5 </a:t>
            </a:r>
            <a:r>
              <a:rPr lang="en-US" altLang="cs-CZ" sz="1600" kern="0" dirty="0" smtClean="0"/>
              <a:t>Members</a:t>
            </a:r>
            <a:r>
              <a:rPr lang="cs-CZ" altLang="cs-CZ" sz="1600" kern="0" dirty="0" smtClean="0"/>
              <a:t>,</a:t>
            </a:r>
            <a:r>
              <a:rPr lang="en-US" altLang="cs-CZ" sz="1600" kern="0" dirty="0" smtClean="0"/>
              <a:t> </a:t>
            </a:r>
            <a:r>
              <a:rPr lang="en-US" altLang="cs-CZ" sz="1600" kern="0" dirty="0"/>
              <a:t>each formed by internationally </a:t>
            </a:r>
            <a:r>
              <a:rPr lang="en-GB" altLang="cs-CZ" sz="1600" kern="0" dirty="0" smtClean="0"/>
              <a:t>recognised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experts </a:t>
            </a:r>
            <a:r>
              <a:rPr lang="en-US" altLang="cs-CZ" sz="1600" kern="0" dirty="0"/>
              <a:t>(including 1 Member </a:t>
            </a:r>
            <a:r>
              <a:rPr lang="cs-CZ" altLang="cs-CZ" sz="1600" kern="0" dirty="0" smtClean="0"/>
              <a:t>                         </a:t>
            </a:r>
            <a:r>
              <a:rPr lang="en-US" altLang="cs-CZ" sz="1600" kern="0" dirty="0" smtClean="0"/>
              <a:t>from </a:t>
            </a:r>
            <a:r>
              <a:rPr lang="en-US" altLang="cs-CZ" sz="1600" kern="0" dirty="0"/>
              <a:t>the Czech Republic)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altLang="cs-CZ" sz="1600" kern="0" dirty="0"/>
              <a:t>Two </a:t>
            </a:r>
            <a:r>
              <a:rPr lang="en-US" altLang="cs-CZ" sz="1600" b="1" kern="0" dirty="0"/>
              <a:t>in-person meetings </a:t>
            </a:r>
            <a:r>
              <a:rPr lang="en-US" altLang="cs-CZ" sz="1600" kern="0" dirty="0"/>
              <a:t>of Scientific </a:t>
            </a:r>
            <a:r>
              <a:rPr lang="en-US" altLang="cs-CZ" sz="1600" kern="0" dirty="0" smtClean="0"/>
              <a:t>Boards,</a:t>
            </a:r>
            <a:r>
              <a:rPr lang="cs-CZ" altLang="cs-CZ" sz="1600" kern="0" dirty="0" smtClean="0"/>
              <a:t>                      </a:t>
            </a:r>
            <a:r>
              <a:rPr lang="en-US" altLang="cs-CZ" sz="1600" kern="0" dirty="0" smtClean="0"/>
              <a:t> </a:t>
            </a:r>
            <a:r>
              <a:rPr lang="cs-CZ" altLang="cs-CZ" sz="1600" kern="0" dirty="0" smtClean="0"/>
              <a:t>                                                                     </a:t>
            </a:r>
            <a:r>
              <a:rPr lang="en-US" altLang="cs-CZ" sz="1600" kern="0" dirty="0" smtClean="0"/>
              <a:t>coordination </a:t>
            </a:r>
            <a:r>
              <a:rPr lang="en-GB" altLang="cs-CZ" sz="1600" b="1" kern="0" dirty="0" smtClean="0"/>
              <a:t>video-conferences</a:t>
            </a:r>
            <a:r>
              <a:rPr lang="cs-CZ" altLang="cs-CZ" sz="1600" b="1" kern="0" dirty="0" smtClean="0"/>
              <a:t> </a:t>
            </a:r>
            <a:r>
              <a:rPr lang="en-US" altLang="cs-CZ" sz="1600" kern="0" dirty="0" smtClean="0"/>
              <a:t>of Scientific</a:t>
            </a:r>
            <a:r>
              <a:rPr lang="cs-CZ" altLang="cs-CZ" sz="1600" kern="0" dirty="0" smtClean="0"/>
              <a:t>                                                                                                             </a:t>
            </a:r>
            <a:r>
              <a:rPr lang="en-US" altLang="cs-CZ" sz="1600" kern="0" dirty="0" smtClean="0"/>
              <a:t> </a:t>
            </a:r>
            <a:r>
              <a:rPr lang="cs-CZ" altLang="cs-CZ" sz="1600" kern="0" dirty="0" smtClean="0"/>
              <a:t>                                                                                </a:t>
            </a:r>
            <a:r>
              <a:rPr lang="en-US" altLang="cs-CZ" sz="1600" kern="0" dirty="0" smtClean="0"/>
              <a:t>Board </a:t>
            </a:r>
            <a:r>
              <a:rPr lang="en-US" altLang="cs-CZ" sz="1600" kern="0" dirty="0"/>
              <a:t>Chairs with the Chair, external inputs </a:t>
            </a:r>
            <a:r>
              <a:rPr lang="cs-CZ" altLang="cs-CZ" sz="1600" kern="0" dirty="0" smtClean="0"/>
              <a:t>                                                                                                </a:t>
            </a:r>
            <a:r>
              <a:rPr lang="en-US" altLang="cs-CZ" sz="1600" kern="0" dirty="0" smtClean="0"/>
              <a:t>delivered </a:t>
            </a:r>
            <a:r>
              <a:rPr lang="en-US" altLang="cs-CZ" sz="1600" kern="0" dirty="0"/>
              <a:t>by </a:t>
            </a:r>
            <a:r>
              <a:rPr lang="en-US" altLang="cs-CZ" sz="1600" b="1" kern="0" dirty="0"/>
              <a:t>another 3 </a:t>
            </a:r>
            <a:r>
              <a:rPr lang="en-US" altLang="cs-CZ" sz="1600" b="1" kern="0" dirty="0" smtClean="0"/>
              <a:t>reviewers</a:t>
            </a:r>
            <a:r>
              <a:rPr lang="cs-CZ" altLang="cs-CZ" sz="1600" kern="0" dirty="0" smtClean="0"/>
              <a:t>,</a:t>
            </a:r>
            <a:r>
              <a:rPr lang="en-US" altLang="cs-CZ" sz="1600" kern="0" dirty="0" smtClean="0"/>
              <a:t> </a:t>
            </a:r>
            <a:r>
              <a:rPr lang="en-US" altLang="cs-CZ" sz="1600" b="1" kern="0" dirty="0" smtClean="0"/>
              <a:t>interview</a:t>
            </a:r>
            <a:r>
              <a:rPr lang="cs-CZ" altLang="cs-CZ" sz="1600" b="1" kern="0" dirty="0" smtClean="0"/>
              <a:t>                      </a:t>
            </a:r>
            <a:r>
              <a:rPr lang="en-US" altLang="cs-CZ" sz="1600" kern="0" dirty="0" smtClean="0"/>
              <a:t> </a:t>
            </a:r>
            <a:r>
              <a:rPr lang="cs-CZ" altLang="cs-CZ" sz="1600" kern="0" dirty="0" smtClean="0"/>
              <a:t>                                                                               </a:t>
            </a:r>
            <a:r>
              <a:rPr lang="en-US" altLang="cs-CZ" sz="1600" kern="0" dirty="0" smtClean="0"/>
              <a:t>with </a:t>
            </a:r>
            <a:r>
              <a:rPr lang="en-US" altLang="cs-CZ" sz="1600" kern="0" dirty="0"/>
              <a:t>large research </a:t>
            </a:r>
            <a:r>
              <a:rPr lang="en-GB" altLang="cs-CZ" sz="1600" kern="0" dirty="0" smtClean="0"/>
              <a:t>infrastructures‘ directors</a:t>
            </a:r>
            <a:r>
              <a:rPr lang="cs-CZ" altLang="cs-CZ" sz="1600" kern="0" dirty="0" smtClean="0"/>
              <a:t>                                                                                                                       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cs-CZ" altLang="cs-CZ" sz="1600" kern="0" dirty="0"/>
              <a:t>	</a:t>
            </a:r>
            <a:r>
              <a:rPr lang="en-US" altLang="cs-CZ" sz="1600" b="1" kern="0" dirty="0" smtClean="0"/>
              <a:t>→ </a:t>
            </a:r>
            <a:r>
              <a:rPr lang="en-GB" altLang="cs-CZ" sz="1600" b="1" kern="0" dirty="0" smtClean="0"/>
              <a:t>Comprehensive</a:t>
            </a:r>
            <a:r>
              <a:rPr lang="cs-CZ" altLang="cs-CZ" sz="1600" b="1" kern="0" dirty="0" smtClean="0"/>
              <a:t> </a:t>
            </a:r>
            <a:r>
              <a:rPr lang="en-US" altLang="cs-CZ" sz="1600" b="1" kern="0" dirty="0" smtClean="0"/>
              <a:t>assessment</a:t>
            </a:r>
            <a:endParaRPr lang="en-US" altLang="cs-CZ" sz="1600" b="1" kern="0" dirty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endParaRPr lang="en-GB" altLang="cs-CZ" sz="1600" b="1" kern="0" dirty="0" smtClean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3075" y="4397126"/>
            <a:ext cx="3223683" cy="183307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430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7866749" cy="411635"/>
          </a:xfrm>
        </p:spPr>
        <p:txBody>
          <a:bodyPr>
            <a:noAutofit/>
          </a:bodyPr>
          <a:lstStyle/>
          <a:p>
            <a:pPr marL="0" indent="-342900" algn="ctr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altLang="cs-CZ" sz="1800" b="1" cap="all" spc="200" dirty="0" smtClean="0">
                <a:solidFill>
                  <a:srgbClr val="006666"/>
                </a:solidFill>
              </a:rPr>
              <a:t>What are</a:t>
            </a:r>
            <a:r>
              <a:rPr lang="cs-CZ" altLang="cs-CZ" sz="1800" b="1" cap="all" spc="200" dirty="0" smtClean="0">
                <a:solidFill>
                  <a:srgbClr val="006666"/>
                </a:solidFill>
              </a:rPr>
              <a:t> </a:t>
            </a:r>
            <a:r>
              <a:rPr lang="en-GB" altLang="cs-CZ" sz="1800" b="1" cap="all" spc="200" dirty="0" smtClean="0">
                <a:solidFill>
                  <a:srgbClr val="006666"/>
                </a:solidFill>
              </a:rPr>
              <a:t>the assessment criteria applied?</a:t>
            </a:r>
            <a:endParaRPr lang="en-GB" altLang="cs-CZ" sz="1800" b="1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en-GB" altLang="cs-CZ" sz="1600" b="1" kern="0" dirty="0" smtClean="0"/>
          </a:p>
        </p:txBody>
      </p:sp>
      <p:sp>
        <p:nvSpPr>
          <p:cNvPr id="13" name="Zástupný symbol pro obsah 4"/>
          <p:cNvSpPr txBox="1">
            <a:spLocks/>
          </p:cNvSpPr>
          <p:nvPr/>
        </p:nvSpPr>
        <p:spPr>
          <a:xfrm>
            <a:off x="518299" y="1760139"/>
            <a:ext cx="3886200" cy="363482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None/>
            </a:pPr>
            <a:r>
              <a:rPr lang="en-GB" sz="1600" b="1" cap="all" spc="200" dirty="0" smtClean="0">
                <a:solidFill>
                  <a:srgbClr val="006666"/>
                </a:solidFill>
              </a:rPr>
              <a:t>Scientific excellence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>
                <a:solidFill>
                  <a:srgbClr val="414042"/>
                </a:solidFill>
              </a:rPr>
              <a:t>Importance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GB" altLang="cs-CZ" sz="1600" kern="0" dirty="0">
                <a:solidFill>
                  <a:srgbClr val="414042"/>
                </a:solidFill>
              </a:rPr>
              <a:t>and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contribution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GB" altLang="cs-CZ" sz="1600" kern="0" dirty="0">
                <a:solidFill>
                  <a:srgbClr val="414042"/>
                </a:solidFill>
              </a:rPr>
              <a:t>of facility 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 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to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development </a:t>
            </a:r>
            <a:r>
              <a:rPr lang="en-US" altLang="cs-CZ" sz="1600" kern="0" dirty="0">
                <a:solidFill>
                  <a:srgbClr val="414042"/>
                </a:solidFill>
              </a:rPr>
              <a:t>of respective R&amp;D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area</a:t>
            </a:r>
            <a:endParaRPr lang="cs-CZ" altLang="cs-CZ" sz="1600" kern="0" dirty="0">
              <a:solidFill>
                <a:srgbClr val="414042"/>
              </a:solidFill>
            </a:endParaRP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 smtClean="0">
                <a:solidFill>
                  <a:srgbClr val="414042"/>
                </a:solidFill>
              </a:rPr>
              <a:t>Knowledge </a:t>
            </a:r>
            <a:r>
              <a:rPr lang="en-US" altLang="cs-CZ" sz="1600" kern="0" dirty="0">
                <a:solidFill>
                  <a:srgbClr val="414042"/>
                </a:solidFill>
              </a:rPr>
              <a:t>and technology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expertise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provided to the user community</a:t>
            </a: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>
                <a:solidFill>
                  <a:srgbClr val="414042"/>
                </a:solidFill>
              </a:rPr>
              <a:t>Open access policy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and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arrangements 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and </a:t>
            </a:r>
            <a:r>
              <a:rPr lang="en-US" altLang="cs-CZ" sz="1600" kern="0" dirty="0">
                <a:solidFill>
                  <a:srgbClr val="414042"/>
                </a:solidFill>
              </a:rPr>
              <a:t>capacity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use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by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user </a:t>
            </a:r>
            <a:r>
              <a:rPr lang="en-GB" altLang="cs-CZ" sz="1600" kern="0" dirty="0">
                <a:solidFill>
                  <a:srgbClr val="414042"/>
                </a:solidFill>
              </a:rPr>
              <a:t>community</a:t>
            </a:r>
            <a:endParaRPr lang="cs-CZ" altLang="cs-CZ" sz="1600" kern="0" dirty="0">
              <a:solidFill>
                <a:srgbClr val="414042"/>
              </a:solidFill>
            </a:endParaRP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>
                <a:solidFill>
                  <a:srgbClr val="414042"/>
                </a:solidFill>
              </a:rPr>
              <a:t>Scientific results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achieved by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users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      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and knowledge / technology transfer</a:t>
            </a: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 smtClean="0">
                <a:solidFill>
                  <a:srgbClr val="414042"/>
                </a:solidFill>
              </a:rPr>
              <a:t>Cooperation </a:t>
            </a:r>
            <a:r>
              <a:rPr lang="en-US" altLang="cs-CZ" sz="1600" kern="0" dirty="0">
                <a:solidFill>
                  <a:srgbClr val="414042"/>
                </a:solidFill>
              </a:rPr>
              <a:t>at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national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and international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level </a:t>
            </a:r>
            <a:r>
              <a:rPr lang="en-US" altLang="cs-CZ" sz="1600" kern="0" dirty="0">
                <a:solidFill>
                  <a:srgbClr val="414042"/>
                </a:solidFill>
              </a:rPr>
              <a:t>with public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and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private R&amp;D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sector</a:t>
            </a:r>
            <a:endParaRPr lang="cs-CZ" altLang="cs-CZ" sz="1600" dirty="0" smtClean="0"/>
          </a:p>
        </p:txBody>
      </p:sp>
      <p:sp>
        <p:nvSpPr>
          <p:cNvPr id="14" name="Zástupný symbol pro obsah 4"/>
          <p:cNvSpPr txBox="1">
            <a:spLocks/>
          </p:cNvSpPr>
          <p:nvPr/>
        </p:nvSpPr>
        <p:spPr>
          <a:xfrm>
            <a:off x="4630051" y="1760138"/>
            <a:ext cx="3886200" cy="363482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None/>
            </a:pPr>
            <a:r>
              <a:rPr lang="en-GB" sz="1600" b="1" cap="all" spc="200" dirty="0" smtClean="0">
                <a:solidFill>
                  <a:srgbClr val="006666"/>
                </a:solidFill>
              </a:rPr>
              <a:t>Implementation</a:t>
            </a:r>
            <a:r>
              <a:rPr lang="cs-CZ" sz="1600" b="1" cap="all" spc="200" dirty="0">
                <a:solidFill>
                  <a:srgbClr val="006666"/>
                </a:solidFill>
              </a:rPr>
              <a:t> </a:t>
            </a:r>
            <a:r>
              <a:rPr lang="en-GB" sz="1600" b="1" cap="all" spc="200" dirty="0" smtClean="0">
                <a:solidFill>
                  <a:srgbClr val="006666"/>
                </a:solidFill>
              </a:rPr>
              <a:t>plan</a:t>
            </a: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 smtClean="0">
                <a:solidFill>
                  <a:srgbClr val="414042"/>
                </a:solidFill>
              </a:rPr>
              <a:t>Organisation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and management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structure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US" altLang="cs-CZ" sz="1600" kern="0" dirty="0">
                <a:solidFill>
                  <a:srgbClr val="414042"/>
                </a:solidFill>
              </a:rPr>
              <a:t>and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human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resources </a:t>
            </a:r>
            <a:r>
              <a:rPr lang="en-US" altLang="cs-CZ" sz="1600" kern="0" dirty="0">
                <a:solidFill>
                  <a:srgbClr val="414042"/>
                </a:solidFill>
              </a:rPr>
              <a:t>development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plan</a:t>
            </a:r>
            <a:endParaRPr lang="cs-CZ" altLang="cs-CZ" sz="1600" kern="0" dirty="0" smtClean="0">
              <a:solidFill>
                <a:srgbClr val="414042"/>
              </a:solidFill>
            </a:endParaRP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 smtClean="0">
                <a:solidFill>
                  <a:srgbClr val="414042"/>
                </a:solidFill>
              </a:rPr>
              <a:t>Implementation / long-term investment plan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,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feasibility study 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and S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WOT analysis</a:t>
            </a:r>
            <a:endParaRPr lang="cs-CZ" altLang="cs-CZ" sz="1600" kern="0" dirty="0" smtClean="0">
              <a:solidFill>
                <a:srgbClr val="414042"/>
              </a:solidFill>
            </a:endParaRP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>
                <a:solidFill>
                  <a:srgbClr val="414042"/>
                </a:solidFill>
              </a:rPr>
              <a:t>Reaching milestones and fulfilment</a:t>
            </a:r>
            <a:r>
              <a:rPr lang="cs-CZ" altLang="cs-CZ" sz="1600" kern="0" dirty="0">
                <a:solidFill>
                  <a:srgbClr val="414042"/>
                </a:solidFill>
              </a:rPr>
              <a:t>  </a:t>
            </a:r>
            <a:r>
              <a:rPr lang="en-GB" altLang="cs-CZ" sz="1600" kern="0" dirty="0">
                <a:solidFill>
                  <a:srgbClr val="414042"/>
                </a:solidFill>
              </a:rPr>
              <a:t>        of key performance indicators</a:t>
            </a:r>
            <a:r>
              <a:rPr lang="cs-CZ" altLang="cs-CZ" sz="1600" kern="0" dirty="0">
                <a:solidFill>
                  <a:srgbClr val="414042"/>
                </a:solidFill>
              </a:rPr>
              <a:t> </a:t>
            </a: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US" altLang="cs-CZ" sz="1600" kern="0" dirty="0" smtClean="0">
                <a:solidFill>
                  <a:srgbClr val="414042"/>
                </a:solidFill>
              </a:rPr>
              <a:t>Costs </a:t>
            </a:r>
            <a:r>
              <a:rPr lang="en-US" altLang="cs-CZ" sz="1600" kern="0" dirty="0">
                <a:solidFill>
                  <a:srgbClr val="414042"/>
                </a:solidFill>
              </a:rPr>
              <a:t>and </a:t>
            </a:r>
            <a:r>
              <a:rPr lang="en-US" altLang="cs-CZ" sz="1600" kern="0" dirty="0" smtClean="0">
                <a:solidFill>
                  <a:srgbClr val="414042"/>
                </a:solidFill>
              </a:rPr>
              <a:t>budget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, including detailed description of budgetary items, etc.</a:t>
            </a:r>
            <a:endParaRPr lang="cs-CZ" altLang="cs-CZ" sz="1600" kern="0" dirty="0" smtClean="0">
              <a:solidFill>
                <a:srgbClr val="414042"/>
              </a:solidFill>
            </a:endParaRP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 smtClean="0">
                <a:solidFill>
                  <a:srgbClr val="414042"/>
                </a:solidFill>
              </a:rPr>
              <a:t>Communication strategy, marketing, outreach activities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,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media coverage </a:t>
            </a:r>
            <a:endParaRPr lang="en-GB" altLang="cs-CZ" sz="1600" kern="0" dirty="0">
              <a:solidFill>
                <a:srgbClr val="414042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442" y="5223292"/>
            <a:ext cx="2885914" cy="13025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4642" y="5196308"/>
            <a:ext cx="2941680" cy="1356557"/>
          </a:xfrm>
          <a:prstGeom prst="rect">
            <a:avLst/>
          </a:prstGeo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197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8077061" cy="411635"/>
          </a:xfrm>
        </p:spPr>
        <p:txBody>
          <a:bodyPr>
            <a:noAutofit/>
          </a:bodyPr>
          <a:lstStyle/>
          <a:p>
            <a:pPr marL="0" lvl="1" indent="0" algn="ctr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altLang="cs-CZ" sz="1800" b="1" cap="all" spc="200" dirty="0" smtClean="0">
                <a:solidFill>
                  <a:srgbClr val="006666"/>
                </a:solidFill>
              </a:rPr>
              <a:t>Interim assessment of large research infrastructures</a:t>
            </a:r>
            <a:endParaRPr lang="en-GB" altLang="cs-CZ" sz="1800" b="1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en-GB" altLang="cs-CZ" sz="1600" b="1" kern="0" dirty="0" smtClean="0"/>
          </a:p>
        </p:txBody>
      </p:sp>
      <p:graphicFrame>
        <p:nvGraphicFramePr>
          <p:cNvPr id="9" name="Graf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43711050"/>
              </p:ext>
            </p:extLst>
          </p:nvPr>
        </p:nvGraphicFramePr>
        <p:xfrm>
          <a:off x="996651" y="1243429"/>
          <a:ext cx="7120355" cy="521320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Graf" r:id="rId4" imgW="6834208" imgH="5005250" progId="Excel.Chart.8">
                  <p:embed/>
                </p:oleObj>
              </mc:Choice>
              <mc:Fallback>
                <p:oleObj name="Graf" r:id="rId4" imgW="6834208" imgH="50052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6651" y="1243429"/>
                        <a:ext cx="7120355" cy="521320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51" y="1773781"/>
            <a:ext cx="82708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19" y="1773781"/>
            <a:ext cx="82708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51" y="5433916"/>
            <a:ext cx="827087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19" y="5433916"/>
            <a:ext cx="827087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94041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8077061" cy="676811"/>
          </a:xfrm>
        </p:spPr>
        <p:txBody>
          <a:bodyPr>
            <a:noAutofit/>
          </a:bodyPr>
          <a:lstStyle/>
          <a:p>
            <a:pPr marL="0" lvl="1" indent="0" algn="ctr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altLang="cs-CZ" sz="1800" b="1" cap="all" spc="200" dirty="0" smtClean="0">
                <a:solidFill>
                  <a:srgbClr val="006666"/>
                </a:solidFill>
              </a:rPr>
              <a:t>Ex-ante assessment of new large research infrastructure project proposals</a:t>
            </a:r>
            <a:endParaRPr lang="en-GB" altLang="cs-CZ" sz="1800" b="1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en-GB" altLang="cs-CZ" sz="1600" b="1" kern="0" dirty="0" smtClean="0"/>
          </a:p>
        </p:txBody>
      </p:sp>
      <p:graphicFrame>
        <p:nvGraphicFramePr>
          <p:cNvPr id="5" name="Graf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5902655"/>
              </p:ext>
            </p:extLst>
          </p:nvPr>
        </p:nvGraphicFramePr>
        <p:xfrm>
          <a:off x="1002355" y="1580965"/>
          <a:ext cx="7108948" cy="520485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10" name="Graf" r:id="rId4" imgW="6834208" imgH="5005250" progId="Excel.Chart.8">
                  <p:embed/>
                </p:oleObj>
              </mc:Choice>
              <mc:Fallback>
                <p:oleObj name="Graf" r:id="rId4" imgW="6834208" imgH="50052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2355" y="1580965"/>
                        <a:ext cx="7108948" cy="520485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51" y="1773781"/>
            <a:ext cx="82708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19" y="1773781"/>
            <a:ext cx="827087" cy="82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651" y="5433916"/>
            <a:ext cx="827087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Obrázek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919" y="5433916"/>
            <a:ext cx="827087" cy="82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5054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8250797" cy="411635"/>
          </a:xfrm>
        </p:spPr>
        <p:txBody>
          <a:bodyPr>
            <a:noAutofit/>
          </a:bodyPr>
          <a:lstStyle/>
          <a:p>
            <a:pPr marL="0" indent="-342900">
              <a:spcBef>
                <a:spcPts val="900"/>
              </a:spcBef>
              <a:spcAft>
                <a:spcPts val="900"/>
              </a:spcAft>
              <a:buNone/>
            </a:pPr>
            <a:r>
              <a:rPr lang="cs-CZ" sz="1800" b="1" cap="all" spc="200" dirty="0">
                <a:solidFill>
                  <a:srgbClr val="006666"/>
                </a:solidFill>
                <a:ea typeface="+mj-ea"/>
                <a:cs typeface="+mj-cs"/>
              </a:rPr>
              <a:t>4. </a:t>
            </a:r>
            <a:r>
              <a:rPr lang="en-GB" sz="1800" b="1" cap="all" spc="200" dirty="0">
                <a:solidFill>
                  <a:srgbClr val="006666"/>
                </a:solidFill>
                <a:ea typeface="+mj-ea"/>
                <a:cs typeface="+mj-cs"/>
              </a:rPr>
              <a:t>Large research infrastructures </a:t>
            </a:r>
            <a:r>
              <a:rPr lang="en-GB" sz="1800" b="1" cap="all" spc="200" dirty="0" smtClean="0">
                <a:solidFill>
                  <a:srgbClr val="006666"/>
                </a:solidFill>
                <a:ea typeface="+mj-ea"/>
                <a:cs typeface="+mj-cs"/>
              </a:rPr>
              <a:t>– funding framework </a:t>
            </a:r>
            <a:r>
              <a:rPr lang="en-GB" sz="1800" b="1" cap="all" spc="200" dirty="0">
                <a:solidFill>
                  <a:srgbClr val="006666"/>
                </a:solidFill>
              </a:rPr>
              <a:t>2022 </a:t>
            </a:r>
            <a:endParaRPr lang="en-GB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 smtClean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cs-CZ" altLang="cs-CZ" sz="1600" kern="0" dirty="0"/>
          </a:p>
          <a:p>
            <a:pPr marL="360000" indent="-360000">
              <a:spcBef>
                <a:spcPts val="400"/>
              </a:spcBef>
              <a:spcAft>
                <a:spcPts val="400"/>
              </a:spcAft>
            </a:pPr>
            <a:endParaRPr lang="en-GB" altLang="cs-CZ" sz="1600" b="1" kern="0" dirty="0" smtClean="0"/>
          </a:p>
        </p:txBody>
      </p:sp>
      <p:sp>
        <p:nvSpPr>
          <p:cNvPr id="13" name="Zástupný symbol pro obsah 4"/>
          <p:cNvSpPr txBox="1">
            <a:spLocks/>
          </p:cNvSpPr>
          <p:nvPr/>
        </p:nvSpPr>
        <p:spPr>
          <a:xfrm>
            <a:off x="518299" y="1760139"/>
            <a:ext cx="3886200" cy="45073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Font typeface="Arial" panose="020B0604020202020204" pitchFamily="34" charset="0"/>
              <a:buNone/>
            </a:pPr>
            <a:r>
              <a:rPr lang="en-GB" sz="1600" b="1" cap="all" spc="200" dirty="0" smtClean="0">
                <a:solidFill>
                  <a:srgbClr val="006666"/>
                </a:solidFill>
              </a:rPr>
              <a:t>Operation costs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>
                <a:solidFill>
                  <a:srgbClr val="414042"/>
                </a:solidFill>
              </a:rPr>
              <a:t>Budgetary chapter of the </a:t>
            </a:r>
            <a:r>
              <a:rPr lang="en-GB" altLang="cs-CZ" sz="1600" b="1" kern="0" dirty="0">
                <a:solidFill>
                  <a:srgbClr val="414042"/>
                </a:solidFill>
              </a:rPr>
              <a:t>Ministry                    of Education, Youth and Sports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b="1" kern="0" dirty="0" smtClean="0">
                <a:solidFill>
                  <a:srgbClr val="414042"/>
                </a:solidFill>
              </a:rPr>
              <a:t>State budget expenditures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of the Czech Republic on R&amp;D and innovations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–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the </a:t>
            </a:r>
            <a:r>
              <a:rPr lang="cs-CZ" altLang="cs-CZ" sz="1600" b="1" kern="0" dirty="0" smtClean="0">
                <a:solidFill>
                  <a:srgbClr val="414042"/>
                </a:solidFill>
              </a:rPr>
              <a:t>“</a:t>
            </a:r>
            <a:r>
              <a:rPr lang="en-GB" altLang="cs-CZ" sz="1600" b="1" kern="0" dirty="0" smtClean="0">
                <a:solidFill>
                  <a:srgbClr val="414042"/>
                </a:solidFill>
              </a:rPr>
              <a:t>large</a:t>
            </a:r>
            <a:r>
              <a:rPr lang="cs-CZ" altLang="cs-CZ" sz="1600" b="1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b="1" kern="0" dirty="0" smtClean="0">
                <a:solidFill>
                  <a:srgbClr val="414042"/>
                </a:solidFill>
              </a:rPr>
              <a:t>research infrastructures</a:t>
            </a:r>
            <a:r>
              <a:rPr lang="cs-CZ" altLang="cs-CZ" sz="1600" b="1" kern="0" dirty="0" smtClean="0">
                <a:solidFill>
                  <a:srgbClr val="414042"/>
                </a:solidFill>
              </a:rPr>
              <a:t>“</a:t>
            </a:r>
            <a:endParaRPr lang="en-GB" altLang="cs-CZ" sz="1600" b="1" kern="0" dirty="0" smtClean="0">
              <a:solidFill>
                <a:srgbClr val="414042"/>
              </a:solidFill>
            </a:endParaRPr>
          </a:p>
          <a:p>
            <a:pPr marL="702900" lvl="2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1 </a:t>
            </a:r>
            <a:r>
              <a:rPr lang="en-GB" altLang="cs-CZ" sz="1600" b="1" dirty="0"/>
              <a:t>890 million CZK</a:t>
            </a:r>
            <a:r>
              <a:rPr lang="en-GB" altLang="cs-CZ" sz="1600" dirty="0"/>
              <a:t> </a:t>
            </a:r>
            <a:r>
              <a:rPr lang="en-GB" altLang="cs-CZ" sz="1600" dirty="0" smtClean="0"/>
              <a:t>(</a:t>
            </a:r>
            <a:r>
              <a:rPr lang="cs-CZ" altLang="cs-CZ" sz="1600" b="1" dirty="0">
                <a:solidFill>
                  <a:srgbClr val="414042"/>
                </a:solidFill>
              </a:rPr>
              <a:t>≈ </a:t>
            </a:r>
            <a:r>
              <a:rPr lang="en-GB" altLang="cs-CZ" sz="1600" dirty="0" smtClean="0"/>
              <a:t>€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7</a:t>
            </a:r>
            <a:r>
              <a:rPr lang="cs-CZ" altLang="cs-CZ" sz="1600" dirty="0" smtClean="0"/>
              <a:t>3.5 </a:t>
            </a:r>
            <a:r>
              <a:rPr lang="en-GB" altLang="cs-CZ" sz="1600" dirty="0" smtClean="0"/>
              <a:t>million) </a:t>
            </a:r>
            <a:r>
              <a:rPr lang="cs-CZ" altLang="cs-CZ" sz="1600" dirty="0" smtClean="0"/>
              <a:t>                       </a:t>
            </a:r>
            <a:r>
              <a:rPr lang="en-GB" altLang="cs-CZ" sz="1600" dirty="0" smtClean="0"/>
              <a:t>per year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in the years 2020-2022</a:t>
            </a:r>
            <a:endParaRPr lang="cs-CZ" altLang="cs-CZ" sz="160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b="1" kern="0" dirty="0">
                <a:solidFill>
                  <a:srgbClr val="414042"/>
                </a:solidFill>
              </a:rPr>
              <a:t>State budget expenditures </a:t>
            </a:r>
            <a:r>
              <a:rPr lang="en-GB" altLang="cs-CZ" sz="1600" kern="0" dirty="0">
                <a:solidFill>
                  <a:srgbClr val="414042"/>
                </a:solidFill>
              </a:rPr>
              <a:t>of the Czech Republic on R&amp;D and innovations</a:t>
            </a:r>
            <a:r>
              <a:rPr lang="cs-CZ" altLang="cs-CZ" sz="1600" kern="0" dirty="0">
                <a:solidFill>
                  <a:srgbClr val="414042"/>
                </a:solidFill>
              </a:rPr>
              <a:t> – </a:t>
            </a:r>
            <a:r>
              <a:rPr lang="en-GB" altLang="cs-CZ" sz="1600" kern="0" dirty="0">
                <a:solidFill>
                  <a:srgbClr val="414042"/>
                </a:solidFill>
              </a:rPr>
              <a:t>the </a:t>
            </a:r>
            <a:r>
              <a:rPr lang="en-GB" altLang="cs-CZ" sz="1600" b="1" kern="0" dirty="0" smtClean="0">
                <a:solidFill>
                  <a:srgbClr val="414042"/>
                </a:solidFill>
              </a:rPr>
              <a:t>membership fees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for international R&amp;D</a:t>
            </a:r>
            <a:r>
              <a:rPr lang="cs-CZ" altLang="cs-CZ" sz="1600" kern="0" dirty="0" smtClean="0">
                <a:solidFill>
                  <a:srgbClr val="414042"/>
                </a:solidFill>
              </a:rPr>
              <a:t> 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organisations and ERIC participation </a:t>
            </a:r>
            <a:endParaRPr lang="cs-CZ" altLang="cs-CZ" sz="1600" kern="0" dirty="0" smtClean="0">
              <a:solidFill>
                <a:srgbClr val="414042"/>
              </a:solidFill>
            </a:endParaRP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b="1" dirty="0" smtClean="0">
                <a:solidFill>
                  <a:srgbClr val="414042"/>
                </a:solidFill>
              </a:rPr>
              <a:t>≈ 950 </a:t>
            </a:r>
            <a:r>
              <a:rPr lang="en-GB" altLang="cs-CZ" sz="1600" b="1" dirty="0" smtClean="0">
                <a:solidFill>
                  <a:srgbClr val="414042"/>
                </a:solidFill>
              </a:rPr>
              <a:t>million </a:t>
            </a:r>
            <a:r>
              <a:rPr lang="en-GB" altLang="cs-CZ" sz="1600" b="1" dirty="0">
                <a:solidFill>
                  <a:srgbClr val="414042"/>
                </a:solidFill>
              </a:rPr>
              <a:t>CZK</a:t>
            </a:r>
            <a:r>
              <a:rPr lang="en-GB" altLang="cs-CZ" sz="1600" dirty="0">
                <a:solidFill>
                  <a:srgbClr val="414042"/>
                </a:solidFill>
              </a:rPr>
              <a:t> </a:t>
            </a:r>
            <a:r>
              <a:rPr lang="en-GB" altLang="cs-CZ" sz="1600" dirty="0" smtClean="0">
                <a:solidFill>
                  <a:srgbClr val="414042"/>
                </a:solidFill>
              </a:rPr>
              <a:t>(</a:t>
            </a:r>
            <a:r>
              <a:rPr lang="cs-CZ" altLang="cs-CZ" sz="1600" b="1" dirty="0">
                <a:solidFill>
                  <a:srgbClr val="414042"/>
                </a:solidFill>
              </a:rPr>
              <a:t>≈ </a:t>
            </a:r>
            <a:r>
              <a:rPr lang="en-GB" altLang="cs-CZ" sz="1600" dirty="0" smtClean="0">
                <a:solidFill>
                  <a:srgbClr val="414042"/>
                </a:solidFill>
              </a:rPr>
              <a:t>€</a:t>
            </a:r>
            <a:r>
              <a:rPr lang="cs-CZ" altLang="cs-CZ" sz="1600" dirty="0" smtClean="0">
                <a:solidFill>
                  <a:srgbClr val="414042"/>
                </a:solidFill>
              </a:rPr>
              <a:t> 37 </a:t>
            </a:r>
            <a:r>
              <a:rPr lang="en-GB" altLang="cs-CZ" sz="1600" dirty="0" smtClean="0">
                <a:solidFill>
                  <a:srgbClr val="414042"/>
                </a:solidFill>
              </a:rPr>
              <a:t>million</a:t>
            </a:r>
            <a:r>
              <a:rPr lang="en-GB" altLang="cs-CZ" sz="1600" dirty="0">
                <a:solidFill>
                  <a:srgbClr val="414042"/>
                </a:solidFill>
              </a:rPr>
              <a:t>) </a:t>
            </a:r>
            <a:r>
              <a:rPr lang="cs-CZ" altLang="cs-CZ" sz="1600" dirty="0">
                <a:solidFill>
                  <a:srgbClr val="414042"/>
                </a:solidFill>
              </a:rPr>
              <a:t>                       </a:t>
            </a:r>
            <a:r>
              <a:rPr lang="en-GB" altLang="cs-CZ" sz="1600" dirty="0">
                <a:solidFill>
                  <a:srgbClr val="414042"/>
                </a:solidFill>
              </a:rPr>
              <a:t>per year</a:t>
            </a:r>
            <a:r>
              <a:rPr lang="cs-CZ" altLang="cs-CZ" sz="1600" dirty="0">
                <a:solidFill>
                  <a:srgbClr val="414042"/>
                </a:solidFill>
              </a:rPr>
              <a:t> </a:t>
            </a:r>
            <a:r>
              <a:rPr lang="en-GB" altLang="cs-CZ" sz="1600" dirty="0">
                <a:solidFill>
                  <a:srgbClr val="414042"/>
                </a:solidFill>
              </a:rPr>
              <a:t>in the years 2020-2022</a:t>
            </a:r>
            <a:endParaRPr lang="cs-CZ" altLang="cs-CZ" sz="1600" dirty="0">
              <a:solidFill>
                <a:srgbClr val="414042"/>
              </a:solidFill>
            </a:endParaRP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endParaRPr lang="en-GB" altLang="cs-CZ" sz="1600" kern="0" dirty="0">
              <a:solidFill>
                <a:srgbClr val="414042"/>
              </a:solidFill>
            </a:endParaRPr>
          </a:p>
        </p:txBody>
      </p:sp>
      <p:sp>
        <p:nvSpPr>
          <p:cNvPr id="14" name="Zástupný symbol pro obsah 4"/>
          <p:cNvSpPr txBox="1">
            <a:spLocks/>
          </p:cNvSpPr>
          <p:nvPr/>
        </p:nvSpPr>
        <p:spPr>
          <a:xfrm>
            <a:off x="4630050" y="1760139"/>
            <a:ext cx="3886200" cy="251925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  <a:buNone/>
            </a:pPr>
            <a:r>
              <a:rPr lang="en-GB" sz="1600" b="1" cap="all" spc="200" dirty="0" smtClean="0">
                <a:solidFill>
                  <a:srgbClr val="006666"/>
                </a:solidFill>
              </a:rPr>
              <a:t>Investment costs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kern="0" dirty="0">
                <a:solidFill>
                  <a:srgbClr val="414042"/>
                </a:solidFill>
              </a:rPr>
              <a:t>Budgetary chapter of the </a:t>
            </a:r>
            <a:r>
              <a:rPr lang="en-GB" altLang="cs-CZ" sz="1600" b="1" kern="0" dirty="0">
                <a:solidFill>
                  <a:srgbClr val="414042"/>
                </a:solidFill>
              </a:rPr>
              <a:t>Ministry                    of Education, Youth and Sports</a:t>
            </a:r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b="1" kern="0" dirty="0" smtClean="0">
                <a:solidFill>
                  <a:srgbClr val="414042"/>
                </a:solidFill>
              </a:rPr>
              <a:t>European Structural and Investment Funds (ESIF)</a:t>
            </a:r>
            <a:r>
              <a:rPr lang="en-GB" altLang="cs-CZ" sz="1600" kern="0" dirty="0" smtClean="0">
                <a:solidFill>
                  <a:srgbClr val="414042"/>
                </a:solidFill>
              </a:rPr>
              <a:t> – Operational Programme Research, Development and Education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r>
              <a:rPr lang="en-GB" altLang="cs-CZ" sz="1600" b="1" dirty="0"/>
              <a:t>1 </a:t>
            </a:r>
            <a:r>
              <a:rPr lang="cs-CZ" altLang="cs-CZ" sz="1600" b="1" dirty="0" smtClean="0"/>
              <a:t>00</a:t>
            </a:r>
            <a:r>
              <a:rPr lang="en-GB" altLang="cs-CZ" sz="1600" b="1" dirty="0" smtClean="0"/>
              <a:t>0 </a:t>
            </a:r>
            <a:r>
              <a:rPr lang="en-GB" altLang="cs-CZ" sz="1600" b="1" dirty="0"/>
              <a:t>million CZK</a:t>
            </a:r>
            <a:r>
              <a:rPr lang="en-GB" altLang="cs-CZ" sz="1600" dirty="0"/>
              <a:t> </a:t>
            </a:r>
            <a:r>
              <a:rPr lang="en-GB" altLang="cs-CZ" sz="1600" dirty="0" smtClean="0"/>
              <a:t>(</a:t>
            </a:r>
            <a:r>
              <a:rPr lang="cs-CZ" altLang="cs-CZ" sz="1600" b="1" dirty="0">
                <a:solidFill>
                  <a:srgbClr val="414042"/>
                </a:solidFill>
              </a:rPr>
              <a:t>≈ </a:t>
            </a:r>
            <a:r>
              <a:rPr lang="en-GB" altLang="cs-CZ" sz="1600" dirty="0" smtClean="0"/>
              <a:t>€</a:t>
            </a:r>
            <a:r>
              <a:rPr lang="cs-CZ" altLang="cs-CZ" sz="1600" dirty="0" smtClean="0"/>
              <a:t> 39 </a:t>
            </a:r>
            <a:r>
              <a:rPr lang="en-GB" altLang="cs-CZ" sz="1600" dirty="0"/>
              <a:t>million) </a:t>
            </a:r>
            <a:r>
              <a:rPr lang="cs-CZ" altLang="cs-CZ" sz="1600" dirty="0"/>
              <a:t>                       </a:t>
            </a:r>
            <a:r>
              <a:rPr lang="en-GB" altLang="cs-CZ" sz="1600" dirty="0"/>
              <a:t>per year</a:t>
            </a:r>
            <a:r>
              <a:rPr lang="cs-CZ" altLang="cs-CZ" sz="1600" dirty="0"/>
              <a:t> </a:t>
            </a:r>
            <a:r>
              <a:rPr lang="en-GB" altLang="cs-CZ" sz="1600" dirty="0"/>
              <a:t>in the years 2020-2022</a:t>
            </a:r>
            <a:endParaRPr lang="cs-CZ" altLang="cs-CZ" sz="1600" dirty="0"/>
          </a:p>
          <a:p>
            <a:pPr marL="360000" lvl="0" indent="-360000">
              <a:spcBef>
                <a:spcPts val="600"/>
              </a:spcBef>
              <a:spcAft>
                <a:spcPts val="600"/>
              </a:spcAft>
              <a:buClr>
                <a:srgbClr val="006666"/>
              </a:buClr>
            </a:pPr>
            <a:endParaRPr lang="en-GB" altLang="cs-CZ" sz="1600" kern="0" dirty="0">
              <a:solidFill>
                <a:srgbClr val="414042"/>
              </a:solidFill>
            </a:endParaRPr>
          </a:p>
        </p:txBody>
      </p:sp>
      <p:pic>
        <p:nvPicPr>
          <p:cNvPr id="19" name="Obrázek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2312" y="4207187"/>
            <a:ext cx="3355848" cy="2349185"/>
          </a:xfrm>
          <a:prstGeom prst="rect">
            <a:avLst/>
          </a:prstGeom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25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7976478" cy="420630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cs-CZ" sz="1800" dirty="0" smtClean="0"/>
              <a:t>5. </a:t>
            </a:r>
            <a:r>
              <a:rPr lang="en-GB" sz="1800" dirty="0"/>
              <a:t>Internationalisation of Large Research Infrastructures</a:t>
            </a:r>
            <a:r>
              <a:rPr lang="cs-CZ" sz="1800" dirty="0"/>
              <a:t> </a:t>
            </a:r>
            <a:r>
              <a:rPr lang="en-GB" sz="1800" dirty="0"/>
              <a:t/>
            </a:r>
            <a:br>
              <a:rPr lang="en-GB" sz="1800" dirty="0"/>
            </a:br>
            <a:endParaRPr lang="en-GB" sz="1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2"/>
            <a:ext cx="8177645" cy="4674211"/>
          </a:xfrm>
        </p:spPr>
        <p:txBody>
          <a:bodyPr>
            <a:noAutofit/>
          </a:bodyPr>
          <a:lstStyle/>
          <a:p>
            <a:pPr marL="0" lvl="1" indent="0">
              <a:spcBef>
                <a:spcPts val="900"/>
              </a:spcBef>
              <a:spcAft>
                <a:spcPts val="900"/>
              </a:spcAft>
              <a:buClr>
                <a:schemeClr val="accent1"/>
              </a:buClr>
              <a:buSzPct val="120000"/>
              <a:buNone/>
            </a:pPr>
            <a:r>
              <a:rPr lang="en-GB" altLang="cs-CZ" sz="1600" b="1" cap="all" spc="200" dirty="0" smtClean="0">
                <a:solidFill>
                  <a:srgbClr val="006666"/>
                </a:solidFill>
              </a:rPr>
              <a:t>Why do we cooperate at international level</a:t>
            </a:r>
            <a:r>
              <a:rPr lang="cs-CZ" altLang="cs-CZ" sz="1600" b="1" cap="all" spc="200" dirty="0" smtClean="0">
                <a:solidFill>
                  <a:srgbClr val="006666"/>
                </a:solidFill>
              </a:rPr>
              <a:t>?</a:t>
            </a:r>
            <a:endParaRPr lang="cs-CZ" altLang="cs-CZ" sz="1600" b="1" kern="0" dirty="0" smtClean="0"/>
          </a:p>
          <a:p>
            <a:pPr marL="285750" lvl="1" indent="-285750"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20000"/>
            </a:pPr>
            <a:r>
              <a:rPr lang="en-GB" altLang="cs-CZ" sz="1600" dirty="0" smtClean="0"/>
              <a:t>Even the world‘s largest, most advanced and richest countries cannot meet the socioeconomic challenges they are facing on their own</a:t>
            </a:r>
            <a:r>
              <a:rPr lang="cs-CZ" altLang="cs-CZ" sz="1600" dirty="0" smtClean="0"/>
              <a:t>,</a:t>
            </a:r>
            <a:r>
              <a:rPr lang="en-GB" altLang="cs-CZ" sz="1600" dirty="0" smtClean="0"/>
              <a:t> using solely their national capacities and capabilities</a:t>
            </a:r>
            <a:r>
              <a:rPr lang="cs-CZ" altLang="cs-CZ" sz="1600" dirty="0" smtClean="0"/>
              <a:t> → </a:t>
            </a:r>
            <a:r>
              <a:rPr lang="en-GB" altLang="cs-CZ" sz="1600" dirty="0" smtClean="0"/>
              <a:t>Therefore, we</a:t>
            </a:r>
            <a:r>
              <a:rPr lang="cs-CZ" altLang="cs-CZ" sz="1600" dirty="0" smtClean="0"/>
              <a:t>:</a:t>
            </a:r>
            <a:endParaRPr lang="en-GB" altLang="cs-CZ" sz="1600" dirty="0" smtClean="0"/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cs-CZ" altLang="cs-CZ" sz="1600" dirty="0" smtClean="0"/>
              <a:t>Pool</a:t>
            </a:r>
            <a:r>
              <a:rPr lang="en-GB" altLang="cs-CZ" sz="1600" dirty="0" smtClean="0"/>
              <a:t> </a:t>
            </a:r>
            <a:r>
              <a:rPr lang="cs-CZ" altLang="cs-CZ" sz="1600" dirty="0" smtClean="0"/>
              <a:t>limited </a:t>
            </a:r>
            <a:r>
              <a:rPr lang="en-GB" altLang="cs-CZ" sz="1600" dirty="0" smtClean="0"/>
              <a:t>human</a:t>
            </a:r>
            <a:r>
              <a:rPr lang="cs-CZ" altLang="cs-CZ" sz="1600" dirty="0" smtClean="0"/>
              <a:t> (</a:t>
            </a:r>
            <a:r>
              <a:rPr lang="en-GB" altLang="cs-CZ" sz="1600" dirty="0" smtClean="0"/>
              <a:t>knowledge</a:t>
            </a:r>
            <a:r>
              <a:rPr lang="cs-CZ" altLang="cs-CZ" sz="1600" dirty="0" smtClean="0"/>
              <a:t>)</a:t>
            </a:r>
            <a:r>
              <a:rPr lang="en-GB" altLang="cs-CZ" sz="1600" dirty="0" smtClean="0"/>
              <a:t>, material </a:t>
            </a:r>
            <a:r>
              <a:rPr lang="cs-CZ" altLang="cs-CZ" sz="1600" dirty="0" smtClean="0"/>
              <a:t>(</a:t>
            </a:r>
            <a:r>
              <a:rPr lang="en-GB" altLang="cs-CZ" sz="1600" dirty="0" smtClean="0"/>
              <a:t>technology</a:t>
            </a:r>
            <a:r>
              <a:rPr lang="cs-CZ" altLang="cs-CZ" sz="1600" dirty="0" smtClean="0"/>
              <a:t>) </a:t>
            </a:r>
            <a:r>
              <a:rPr lang="en-GB" altLang="cs-CZ" sz="1600" dirty="0" smtClean="0"/>
              <a:t>and financial </a:t>
            </a:r>
            <a:r>
              <a:rPr lang="cs-CZ" altLang="cs-CZ" sz="1600" dirty="0" smtClean="0"/>
              <a:t>(</a:t>
            </a:r>
            <a:r>
              <a:rPr lang="en-GB" altLang="cs-CZ" sz="1600" dirty="0" smtClean="0"/>
              <a:t>budget</a:t>
            </a:r>
            <a:r>
              <a:rPr lang="cs-CZ" altLang="cs-CZ" sz="1600" dirty="0" smtClean="0"/>
              <a:t>) </a:t>
            </a:r>
            <a:r>
              <a:rPr lang="en-GB" altLang="cs-CZ" sz="1600" dirty="0" smtClean="0"/>
              <a:t>resources</a:t>
            </a:r>
            <a:endParaRPr lang="cs-CZ" altLang="cs-CZ" sz="1600" dirty="0"/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Build</a:t>
            </a:r>
            <a:r>
              <a:rPr lang="cs-CZ" altLang="cs-CZ" sz="1600" dirty="0" smtClean="0"/>
              <a:t> joint </a:t>
            </a:r>
            <a:r>
              <a:rPr lang="en-GB" altLang="cs-CZ" sz="1600" dirty="0" smtClean="0"/>
              <a:t>capacities (research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infrastructures</a:t>
            </a:r>
            <a:r>
              <a:rPr lang="en-GB" altLang="cs-CZ" sz="1600" dirty="0"/>
              <a:t>) and capabilities </a:t>
            </a:r>
            <a:r>
              <a:rPr lang="en-GB" altLang="cs-CZ" sz="1600" dirty="0" smtClean="0"/>
              <a:t>(expertise</a:t>
            </a:r>
            <a:r>
              <a:rPr lang="cs-CZ" altLang="cs-CZ" sz="1600" dirty="0" smtClean="0"/>
              <a:t> and know-how</a:t>
            </a:r>
            <a:r>
              <a:rPr lang="en-GB" altLang="cs-CZ" sz="1600" dirty="0" smtClean="0"/>
              <a:t>)</a:t>
            </a:r>
            <a:endParaRPr lang="cs-CZ" altLang="cs-CZ" sz="1600" dirty="0"/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Share good </a:t>
            </a:r>
            <a:r>
              <a:rPr lang="en-GB" altLang="cs-CZ" sz="1600" dirty="0"/>
              <a:t>practice examples in </a:t>
            </a:r>
            <a:r>
              <a:rPr lang="en-GB" altLang="cs-CZ" sz="1600" dirty="0" smtClean="0"/>
              <a:t>policy</a:t>
            </a:r>
            <a:r>
              <a:rPr lang="cs-CZ" altLang="cs-CZ" sz="1600" dirty="0" smtClean="0"/>
              <a:t>-</a:t>
            </a:r>
            <a:r>
              <a:rPr lang="en-GB" altLang="cs-CZ" sz="1600" dirty="0" smtClean="0"/>
              <a:t>making </a:t>
            </a:r>
            <a:r>
              <a:rPr lang="en-GB" altLang="cs-CZ" sz="1600" dirty="0"/>
              <a:t>and </a:t>
            </a:r>
            <a:r>
              <a:rPr lang="en-GB" altLang="cs-CZ" sz="1600" dirty="0" smtClean="0"/>
              <a:t>funding</a:t>
            </a:r>
            <a:r>
              <a:rPr lang="cs-CZ" altLang="cs-CZ" sz="1600" dirty="0" smtClean="0"/>
              <a:t> (</a:t>
            </a:r>
            <a:r>
              <a:rPr lang="en-GB" altLang="cs-CZ" sz="1600" dirty="0"/>
              <a:t>methodology </a:t>
            </a:r>
            <a:r>
              <a:rPr lang="en-GB" altLang="cs-CZ" sz="1600" dirty="0" smtClean="0"/>
              <a:t>frameworks</a:t>
            </a:r>
            <a:r>
              <a:rPr lang="cs-CZ" altLang="cs-CZ" sz="1600" dirty="0" smtClean="0"/>
              <a:t>)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Network, cluster and create common legal entities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(international R&amp;D organisations, ERIC)</a:t>
            </a:r>
            <a:r>
              <a:rPr lang="cs-CZ" altLang="cs-CZ" sz="1600" dirty="0" smtClean="0"/>
              <a:t> </a:t>
            </a:r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-GB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46" y="4575862"/>
            <a:ext cx="2579338" cy="194394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5726" y="4611536"/>
            <a:ext cx="2579338" cy="194394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6606" y="4575862"/>
            <a:ext cx="2579338" cy="19439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46" y="4540188"/>
            <a:ext cx="3779930" cy="19796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336676" y="4558025"/>
            <a:ext cx="3779930" cy="197961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862" y="4575862"/>
            <a:ext cx="3779930" cy="1979614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4656319" y="4558025"/>
            <a:ext cx="3779930" cy="1979614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6718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8333093" cy="5321963"/>
          </a:xfrm>
        </p:spPr>
        <p:txBody>
          <a:bodyPr>
            <a:noAutofit/>
          </a:bodyPr>
          <a:lstStyle/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b="1" cap="all" spc="200" dirty="0">
                <a:solidFill>
                  <a:srgbClr val="006666"/>
                </a:solidFill>
                <a:ea typeface="+mj-ea"/>
                <a:cs typeface="+mj-cs"/>
              </a:rPr>
              <a:t>How do Czech large research infrastructures network?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cs-CZ" altLang="cs-CZ" sz="1600" b="1" kern="0" dirty="0" smtClean="0"/>
              <a:t>T</a:t>
            </a:r>
            <a:r>
              <a:rPr lang="en-GB" altLang="cs-CZ" sz="1600" b="1" kern="0" dirty="0" smtClean="0"/>
              <a:t>he Czech Republic is a Member State of: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8 International R&amp;D organisations established under the international public law, including the ITER Organisation (via membership in EURATOM) and VKIFD (via membership in NATO)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kern="0" dirty="0" smtClean="0"/>
              <a:t>1</a:t>
            </a:r>
            <a:r>
              <a:rPr lang="cs-CZ" altLang="cs-CZ" sz="1600" kern="0" dirty="0" smtClean="0"/>
              <a:t>4</a:t>
            </a:r>
            <a:r>
              <a:rPr lang="en-GB" altLang="cs-CZ" sz="1600" kern="0" dirty="0" smtClean="0"/>
              <a:t> European Research Infrastructure Consortia (ERIC) founded under the European Union legal framework</a:t>
            </a:r>
            <a:r>
              <a:rPr lang="cs-CZ" altLang="cs-CZ" sz="1600" kern="0" dirty="0" smtClean="0"/>
              <a:t>,</a:t>
            </a:r>
            <a:r>
              <a:rPr lang="en-GB" altLang="cs-CZ" sz="1600" kern="0" dirty="0" smtClean="0"/>
              <a:t> and prospective Member of </a:t>
            </a:r>
            <a:r>
              <a:rPr lang="cs-CZ" altLang="cs-CZ" sz="1600" kern="0" dirty="0" smtClean="0"/>
              <a:t>6</a:t>
            </a:r>
            <a:r>
              <a:rPr lang="en-GB" altLang="cs-CZ" sz="1600" kern="0" dirty="0" smtClean="0"/>
              <a:t> other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ERIC legal entities</a:t>
            </a:r>
            <a:r>
              <a:rPr lang="cs-CZ" altLang="cs-CZ" sz="1600" kern="0" dirty="0" smtClean="0"/>
              <a:t>, </a:t>
            </a:r>
            <a:r>
              <a:rPr lang="en-GB" altLang="cs-CZ" sz="1600" dirty="0"/>
              <a:t>including </a:t>
            </a:r>
            <a:r>
              <a:rPr lang="cs-CZ" altLang="cs-CZ" sz="1600" kern="0" dirty="0" smtClean="0"/>
              <a:t>ELI ERIC</a:t>
            </a:r>
            <a:endParaRPr lang="en-GB" altLang="cs-CZ" sz="1600" kern="0" dirty="0" smtClean="0"/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kern="0" dirty="0" smtClean="0"/>
              <a:t>International research infrastructures operated on the basis of national legal framework          of their host countries (such as the Jules Horowitz Reactor in Cadarache, France, etc.)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b="1" kern="0" dirty="0" smtClean="0"/>
              <a:t>The Roadmap of Large Research Infrastructures includes: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dirty="0" smtClean="0"/>
              <a:t>12 Large research infrastructure projects </a:t>
            </a:r>
            <a:r>
              <a:rPr lang="cs-CZ" altLang="cs-CZ" sz="1600" dirty="0" smtClean="0"/>
              <a:t>(</a:t>
            </a:r>
            <a:r>
              <a:rPr lang="en-GB" altLang="cs-CZ" sz="1600" kern="0" dirty="0"/>
              <a:t>out of a total of </a:t>
            </a:r>
            <a:r>
              <a:rPr lang="cs-CZ" altLang="cs-CZ" sz="1600" kern="0" dirty="0" smtClean="0"/>
              <a:t>48), </a:t>
            </a:r>
            <a:r>
              <a:rPr lang="en-GB" altLang="cs-CZ" sz="1600" kern="0" dirty="0" smtClean="0"/>
              <a:t>which</a:t>
            </a:r>
            <a:r>
              <a:rPr lang="cs-CZ" altLang="cs-CZ" sz="1600" kern="0" dirty="0" smtClean="0"/>
              <a:t> </a:t>
            </a:r>
            <a:r>
              <a:rPr lang="en-GB" altLang="cs-CZ" sz="1600" dirty="0" smtClean="0"/>
              <a:t>secure participation of </a:t>
            </a:r>
            <a:r>
              <a:rPr lang="en-GB" sz="1600" dirty="0" smtClean="0"/>
              <a:t>the Czech research community in international research infrastructures located abroad, both in Europe and America</a:t>
            </a:r>
            <a:r>
              <a:rPr lang="cs-CZ" sz="1600" dirty="0" smtClean="0"/>
              <a:t> </a:t>
            </a:r>
            <a:r>
              <a:rPr lang="en-GB" sz="1600" dirty="0" smtClean="0"/>
              <a:t>(such as the European Spallation Source, Sweden,</a:t>
            </a:r>
            <a:r>
              <a:rPr lang="cs-CZ" sz="1600" dirty="0" smtClean="0"/>
              <a:t> </a:t>
            </a:r>
            <a:r>
              <a:rPr lang="en-GB" sz="1600" dirty="0" smtClean="0"/>
              <a:t>etc.)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b="1" kern="0" dirty="0" smtClean="0"/>
              <a:t>Large research infrastructures of the Czech Republic participate in: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kern="0" dirty="0" smtClean="0"/>
              <a:t>23 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ESFRI Landmarks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 (out of a total of 37 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ESFRI Landmarks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 on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the ESFRI Roadmap 2018)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kern="0" dirty="0" smtClean="0"/>
              <a:t>5 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ESFRI Projects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 (out of a total of 18 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ESFRI Projects</a:t>
            </a:r>
            <a:r>
              <a:rPr lang="cs-CZ" altLang="cs-CZ" sz="1600" kern="0" dirty="0" smtClean="0"/>
              <a:t>“</a:t>
            </a:r>
            <a:r>
              <a:rPr lang="en-GB" altLang="cs-CZ" sz="1600" kern="0" dirty="0" smtClean="0"/>
              <a:t> on </a:t>
            </a:r>
            <a:r>
              <a:rPr lang="en-GB" altLang="cs-CZ" sz="1600" kern="0" dirty="0"/>
              <a:t>the </a:t>
            </a:r>
            <a:r>
              <a:rPr lang="en-GB" altLang="cs-CZ" sz="1600" kern="0" dirty="0" smtClean="0"/>
              <a:t>ESFRI Roadmap 2018)</a:t>
            </a:r>
          </a:p>
          <a:p>
            <a:pPr marL="702900" lvl="2" indent="-360000"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endParaRPr lang="en-GB" altLang="cs-CZ" sz="1600" kern="0" dirty="0" smtClean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endParaRPr lang="en-GB" altLang="cs-CZ" sz="1600" b="1" kern="0" dirty="0" smtClean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083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8113637" cy="420630"/>
          </a:xfrm>
        </p:spPr>
        <p:txBody>
          <a:bodyPr>
            <a:noAutofit/>
          </a:bodyPr>
          <a:lstStyle/>
          <a:p>
            <a:pPr algn="ctr"/>
            <a:r>
              <a:rPr lang="en-GB" sz="1800" dirty="0" smtClean="0"/>
              <a:t>international Research &amp; development organisations</a:t>
            </a:r>
            <a:endParaRPr lang="en-GB" sz="1800" dirty="0"/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41" y="2076634"/>
            <a:ext cx="1689005" cy="1640370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17" y="4312051"/>
            <a:ext cx="1790254" cy="1579005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6896" y="1955571"/>
            <a:ext cx="1780769" cy="1683741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712" y="3645429"/>
            <a:ext cx="2685810" cy="1333244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89" y="3460363"/>
            <a:ext cx="2489834" cy="1383241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637" y="2077001"/>
            <a:ext cx="1911858" cy="1251619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905" y="4978673"/>
            <a:ext cx="1999426" cy="1382353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7662" y="4643159"/>
            <a:ext cx="1687488" cy="1650319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3482" y="4975347"/>
            <a:ext cx="1750168" cy="1318131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76" y="2098581"/>
            <a:ext cx="1534978" cy="1576296"/>
          </a:xfrm>
          <a:prstGeom prst="rect">
            <a:avLst/>
          </a:prstGeom>
        </p:spPr>
      </p:pic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439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41" y="1858672"/>
            <a:ext cx="2115070" cy="701040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0902" y="1366444"/>
            <a:ext cx="1801506" cy="1801506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570" y="3041265"/>
            <a:ext cx="2173137" cy="710035"/>
          </a:xfrm>
          <a:prstGeom prst="rect">
            <a:avLst/>
          </a:prstGeom>
        </p:spPr>
      </p:pic>
      <p:pic>
        <p:nvPicPr>
          <p:cNvPr id="15" name="Obrázek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477" y="2655273"/>
            <a:ext cx="2523744" cy="1474813"/>
          </a:xfrm>
          <a:prstGeom prst="rect">
            <a:avLst/>
          </a:prstGeom>
        </p:spPr>
      </p:pic>
      <p:pic>
        <p:nvPicPr>
          <p:cNvPr id="16" name="Obrázek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691" y="2584950"/>
            <a:ext cx="1484480" cy="1891284"/>
          </a:xfrm>
          <a:prstGeom prst="rect">
            <a:avLst/>
          </a:prstGeom>
        </p:spPr>
      </p:pic>
      <p:pic>
        <p:nvPicPr>
          <p:cNvPr id="17" name="Obrázek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18" y="4024586"/>
            <a:ext cx="2636520" cy="1318260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155" y="3167950"/>
            <a:ext cx="2305670" cy="1240649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707" y="5742138"/>
            <a:ext cx="3942553" cy="627224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297" y="5246355"/>
            <a:ext cx="2340868" cy="1176286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761" y="5123023"/>
            <a:ext cx="3219293" cy="901402"/>
          </a:xfrm>
          <a:prstGeom prst="rect">
            <a:avLst/>
          </a:prstGeom>
        </p:spPr>
      </p:pic>
      <p:pic>
        <p:nvPicPr>
          <p:cNvPr id="22" name="Obrázek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289" y="4039873"/>
            <a:ext cx="2366357" cy="950995"/>
          </a:xfrm>
          <a:prstGeom prst="rect">
            <a:avLst/>
          </a:prstGeom>
        </p:spPr>
      </p:pic>
      <p:sp>
        <p:nvSpPr>
          <p:cNvPr id="24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8113637" cy="420630"/>
          </a:xfrm>
        </p:spPr>
        <p:txBody>
          <a:bodyPr>
            <a:noAutofit/>
          </a:bodyPr>
          <a:lstStyle/>
          <a:p>
            <a:pPr algn="ctr"/>
            <a:r>
              <a:rPr lang="en-GB" sz="1800" dirty="0" smtClean="0"/>
              <a:t>European research infrastructure consortia (ERIC)</a:t>
            </a:r>
            <a:endParaRPr lang="en-GB" sz="1800" dirty="0"/>
          </a:p>
        </p:txBody>
      </p:sp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19</a:t>
            </a:fld>
            <a:endParaRPr lang="cs-CZ"/>
          </a:p>
        </p:txBody>
      </p:sp>
      <p:pic>
        <p:nvPicPr>
          <p:cNvPr id="23" name="Obrázek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4764" y="4428962"/>
            <a:ext cx="3871709" cy="1124399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1015" y="1579088"/>
            <a:ext cx="2362091" cy="1110921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304" y="1619478"/>
            <a:ext cx="2089505" cy="117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87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380" y="1749439"/>
            <a:ext cx="5163967" cy="516971"/>
          </a:xfrm>
        </p:spPr>
        <p:txBody>
          <a:bodyPr>
            <a:normAutofit/>
          </a:bodyPr>
          <a:lstStyle/>
          <a:p>
            <a:r>
              <a:rPr lang="en-GB" sz="1800" dirty="0" smtClean="0"/>
              <a:t>contents</a:t>
            </a:r>
            <a:endParaRPr lang="en-GB" sz="1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3"/>
          </p:nvPr>
        </p:nvSpPr>
        <p:spPr>
          <a:xfrm>
            <a:off x="678380" y="2174970"/>
            <a:ext cx="4798876" cy="3357150"/>
          </a:xfrm>
        </p:spPr>
        <p:txBody>
          <a:bodyPr>
            <a:noAutofit/>
          </a:bodyPr>
          <a:lstStyle/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en-GB" sz="1500" dirty="0" smtClean="0"/>
              <a:t>Ministry of Education, Youth and Sports</a:t>
            </a:r>
            <a:r>
              <a:rPr lang="cs-CZ" sz="1500" dirty="0" smtClean="0"/>
              <a:t> </a:t>
            </a:r>
            <a:r>
              <a:rPr lang="en-GB" sz="1500" dirty="0" smtClean="0"/>
              <a:t>– mission</a:t>
            </a:r>
            <a:endParaRPr lang="cs-CZ" sz="1500" dirty="0" smtClean="0"/>
          </a:p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en-GB" sz="1500" dirty="0" smtClean="0"/>
              <a:t>Large research infrastructures – funding instrument</a:t>
            </a:r>
          </a:p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en-GB" sz="1500" dirty="0" smtClean="0"/>
              <a:t>Roadmap of large</a:t>
            </a:r>
            <a:r>
              <a:rPr lang="cs-CZ" sz="1500" dirty="0" smtClean="0"/>
              <a:t> </a:t>
            </a:r>
            <a:r>
              <a:rPr lang="en-GB" sz="1500" dirty="0" smtClean="0"/>
              <a:t>research </a:t>
            </a:r>
            <a:r>
              <a:rPr lang="en-GB" sz="1500" dirty="0"/>
              <a:t>infrastructures</a:t>
            </a:r>
            <a:r>
              <a:rPr lang="cs-CZ" sz="1500" dirty="0" smtClean="0"/>
              <a:t> –</a:t>
            </a:r>
            <a:r>
              <a:rPr lang="en-GB" sz="1500" dirty="0" smtClean="0"/>
              <a:t> update </a:t>
            </a:r>
            <a:r>
              <a:rPr lang="cs-CZ" sz="1500" dirty="0"/>
              <a:t>2019 </a:t>
            </a:r>
            <a:endParaRPr lang="en-GB" sz="1500" dirty="0" smtClean="0"/>
          </a:p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en-GB" sz="1500" dirty="0" smtClean="0"/>
              <a:t>Large </a:t>
            </a:r>
            <a:r>
              <a:rPr lang="en-GB" sz="1500" dirty="0"/>
              <a:t>research infrastructures</a:t>
            </a:r>
            <a:r>
              <a:rPr lang="cs-CZ" sz="1500" dirty="0" smtClean="0"/>
              <a:t> </a:t>
            </a:r>
            <a:r>
              <a:rPr lang="en-GB" sz="1500" dirty="0" smtClean="0"/>
              <a:t>– funding framework 2022</a:t>
            </a:r>
          </a:p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r>
              <a:rPr lang="en-GB" sz="1500" dirty="0" smtClean="0"/>
              <a:t>Internationalisation </a:t>
            </a:r>
            <a:r>
              <a:rPr lang="en-GB" sz="1500" dirty="0"/>
              <a:t>of large</a:t>
            </a:r>
            <a:r>
              <a:rPr lang="cs-CZ" sz="1500" dirty="0"/>
              <a:t> </a:t>
            </a:r>
            <a:r>
              <a:rPr lang="en-GB" sz="1500" dirty="0" smtClean="0"/>
              <a:t>research </a:t>
            </a:r>
            <a:r>
              <a:rPr lang="en-GB" sz="1500" dirty="0"/>
              <a:t>infrastructures</a:t>
            </a:r>
            <a:endParaRPr lang="en-GB" sz="1500" dirty="0" smtClean="0"/>
          </a:p>
          <a:p>
            <a:pPr>
              <a:spcBef>
                <a:spcPts val="900"/>
              </a:spcBef>
              <a:spcAft>
                <a:spcPts val="900"/>
              </a:spcAft>
              <a:buSzPct val="100000"/>
            </a:pPr>
            <a:endParaRPr lang="en-GB" sz="1600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50990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6"/>
            <a:ext cx="8113637" cy="695100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1800" dirty="0" smtClean="0"/>
              <a:t>European research infrastructure consortia (ERIC)</a:t>
            </a:r>
            <a:r>
              <a:rPr lang="cs-CZ" sz="1800" dirty="0" smtClean="0"/>
              <a:t/>
            </a:r>
            <a:br>
              <a:rPr lang="cs-CZ" sz="1800" dirty="0" smtClean="0"/>
            </a:br>
            <a:r>
              <a:rPr lang="en-GB" sz="1800" dirty="0" smtClean="0"/>
              <a:t>prospective</a:t>
            </a:r>
            <a:r>
              <a:rPr lang="cs-CZ" sz="1800" dirty="0" smtClean="0"/>
              <a:t> </a:t>
            </a:r>
            <a:r>
              <a:rPr lang="en-GB" sz="1800" dirty="0" smtClean="0"/>
              <a:t>memberships</a:t>
            </a:r>
            <a:endParaRPr lang="en-GB" sz="180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0074" y="4246915"/>
            <a:ext cx="3557745" cy="1866638"/>
          </a:xfrm>
          <a:prstGeom prst="rect">
            <a:avLst/>
          </a:prstGeom>
        </p:spPr>
      </p:pic>
      <p:pic>
        <p:nvPicPr>
          <p:cNvPr id="14" name="Obrázek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7732" y="2142783"/>
            <a:ext cx="2594768" cy="2986686"/>
          </a:xfrm>
          <a:prstGeom prst="rect">
            <a:avLst/>
          </a:prstGeom>
        </p:spPr>
      </p:pic>
      <p:pic>
        <p:nvPicPr>
          <p:cNvPr id="23" name="Obrázek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7" y="4888351"/>
            <a:ext cx="5117211" cy="1705737"/>
          </a:xfrm>
          <a:prstGeom prst="rect">
            <a:avLst/>
          </a:prstGeom>
        </p:spPr>
      </p:pic>
      <p:pic>
        <p:nvPicPr>
          <p:cNvPr id="25" name="Obrázek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008" y="3370188"/>
            <a:ext cx="1484261" cy="1518163"/>
          </a:xfrm>
          <a:prstGeom prst="rect">
            <a:avLst/>
          </a:prstGeom>
        </p:spPr>
      </p:pic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20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065" y="1865376"/>
            <a:ext cx="3304149" cy="1218498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711" y="1780124"/>
            <a:ext cx="3024755" cy="19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284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6"/>
            <a:ext cx="8113637" cy="695100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GB" sz="1800" dirty="0" smtClean="0"/>
              <a:t>Other international research infrastructures </a:t>
            </a:r>
            <a:br>
              <a:rPr lang="en-GB" sz="1800" dirty="0" smtClean="0"/>
            </a:br>
            <a:r>
              <a:rPr lang="en-GB" sz="1800" dirty="0" smtClean="0"/>
              <a:t>participated by the </a:t>
            </a:r>
            <a:r>
              <a:rPr lang="en-GB" sz="1800" dirty="0"/>
              <a:t>Czech research </a:t>
            </a:r>
            <a:r>
              <a:rPr lang="en-GB" sz="1800" dirty="0" smtClean="0"/>
              <a:t>community</a:t>
            </a:r>
            <a:endParaRPr lang="en-GB" sz="18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76" y="1936627"/>
            <a:ext cx="1858028" cy="130691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57" y="3323250"/>
            <a:ext cx="1538686" cy="1037086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571" y="4015701"/>
            <a:ext cx="2893601" cy="810208"/>
          </a:xfrm>
          <a:prstGeom prst="rect">
            <a:avLst/>
          </a:prstGeom>
        </p:spPr>
      </p:pic>
      <p:pic>
        <p:nvPicPr>
          <p:cNvPr id="12" name="Obrázek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824" y="1967305"/>
            <a:ext cx="1764565" cy="1369650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5866" y="3438884"/>
            <a:ext cx="2025686" cy="942805"/>
          </a:xfrm>
          <a:prstGeom prst="rect">
            <a:avLst/>
          </a:prstGeom>
        </p:spPr>
      </p:pic>
      <p:pic>
        <p:nvPicPr>
          <p:cNvPr id="18" name="Obrázek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491" y="2805022"/>
            <a:ext cx="3181350" cy="1210932"/>
          </a:xfrm>
          <a:prstGeom prst="rect">
            <a:avLst/>
          </a:prstGeom>
        </p:spPr>
      </p:pic>
      <p:pic>
        <p:nvPicPr>
          <p:cNvPr id="21" name="Obrázek 2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8" y="4639529"/>
            <a:ext cx="852377" cy="1694033"/>
          </a:xfrm>
          <a:prstGeom prst="rect">
            <a:avLst/>
          </a:prstGeom>
        </p:spPr>
      </p:pic>
      <p:pic>
        <p:nvPicPr>
          <p:cNvPr id="24" name="Obrázek 2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5784" y="5572225"/>
            <a:ext cx="2644801" cy="969523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604" y="4817053"/>
            <a:ext cx="2714015" cy="580121"/>
          </a:xfrm>
          <a:prstGeom prst="rect">
            <a:avLst/>
          </a:prstGeom>
        </p:spPr>
      </p:pic>
      <p:pic>
        <p:nvPicPr>
          <p:cNvPr id="27" name="Obrázek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2077" y="1934211"/>
            <a:ext cx="1435836" cy="1435836"/>
          </a:xfrm>
          <a:prstGeom prst="rect">
            <a:avLst/>
          </a:prstGeom>
        </p:spPr>
      </p:pic>
      <p:pic>
        <p:nvPicPr>
          <p:cNvPr id="19" name="Obrázek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620" y="4967059"/>
            <a:ext cx="1047678" cy="1181592"/>
          </a:xfrm>
          <a:prstGeom prst="rect">
            <a:avLst/>
          </a:prstGeom>
        </p:spPr>
      </p:pic>
      <p:pic>
        <p:nvPicPr>
          <p:cNvPr id="20" name="Obrázek 19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7332" y="4928711"/>
            <a:ext cx="1821305" cy="1287028"/>
          </a:xfrm>
          <a:prstGeom prst="rect">
            <a:avLst/>
          </a:prstGeom>
        </p:spPr>
      </p:pic>
      <p:pic>
        <p:nvPicPr>
          <p:cNvPr id="28" name="Obrázek 2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0347" y="3433899"/>
            <a:ext cx="1099295" cy="921169"/>
          </a:xfrm>
          <a:prstGeom prst="rect">
            <a:avLst/>
          </a:prstGeom>
        </p:spPr>
      </p:pic>
      <p:pic>
        <p:nvPicPr>
          <p:cNvPr id="29" name="Obrázek 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4711" y="4990085"/>
            <a:ext cx="1135541" cy="1135541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09" y="2054608"/>
            <a:ext cx="2881742" cy="854025"/>
          </a:xfrm>
          <a:prstGeom prst="rect">
            <a:avLst/>
          </a:prstGeom>
        </p:spPr>
      </p:pic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64979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2"/>
            <a:ext cx="7802741" cy="4701643"/>
          </a:xfrm>
        </p:spPr>
        <p:txBody>
          <a:bodyPr>
            <a:noAutofit/>
          </a:bodyPr>
          <a:lstStyle/>
          <a:p>
            <a:pPr marL="342900" lvl="1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cs-CZ" altLang="cs-CZ" sz="1600" kern="0" dirty="0" smtClean="0">
                <a:solidFill>
                  <a:srgbClr val="000000"/>
                </a:solidFill>
              </a:rPr>
              <a:t>	</a:t>
            </a:r>
            <a:endParaRPr lang="en-GB" sz="1600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8158" y="2204629"/>
            <a:ext cx="3683022" cy="3672408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22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012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Thank you for your attention!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Mr </a:t>
            </a:r>
            <a:r>
              <a:rPr lang="en-US" dirty="0"/>
              <a:t>Lukáš Levák </a:t>
            </a:r>
            <a:r>
              <a:rPr lang="cs-CZ" dirty="0"/>
              <a:t/>
            </a:r>
            <a:br>
              <a:rPr lang="cs-CZ" dirty="0"/>
            </a:br>
            <a:r>
              <a:rPr lang="en-US" dirty="0"/>
              <a:t>Director of Department for Research and Development </a:t>
            </a:r>
            <a:r>
              <a:rPr lang="cs-CZ" dirty="0"/>
              <a:t/>
            </a:r>
            <a:br>
              <a:rPr lang="cs-CZ" dirty="0"/>
            </a:br>
            <a:r>
              <a:rPr lang="en-US" dirty="0"/>
              <a:t>Ministry of Education, Youth and Sports </a:t>
            </a:r>
            <a:endParaRPr lang="cs-CZ" dirty="0"/>
          </a:p>
          <a:p>
            <a:pPr>
              <a:spcAft>
                <a:spcPts val="1000"/>
              </a:spcAft>
            </a:pPr>
            <a:r>
              <a:rPr lang="cs-CZ" dirty="0"/>
              <a:t>Karmelitská 529/5 </a:t>
            </a:r>
            <a:br>
              <a:rPr lang="cs-CZ" dirty="0"/>
            </a:br>
            <a:r>
              <a:rPr lang="cs-CZ" dirty="0"/>
              <a:t>118 12 Prague 1 – Malá Strana </a:t>
            </a:r>
            <a:br>
              <a:rPr lang="cs-CZ" dirty="0"/>
            </a:br>
            <a:r>
              <a:rPr lang="cs-CZ" dirty="0"/>
              <a:t>Czech Republic </a:t>
            </a:r>
          </a:p>
          <a:p>
            <a:pPr>
              <a:spcAft>
                <a:spcPts val="800"/>
              </a:spcAft>
            </a:pPr>
            <a:r>
              <a:rPr lang="de-DE" dirty="0"/>
              <a:t>Tel.: +420 234 811 511 </a:t>
            </a:r>
            <a:endParaRPr lang="cs-CZ" dirty="0"/>
          </a:p>
          <a:p>
            <a:r>
              <a:rPr lang="cs-CZ" dirty="0"/>
              <a:t>E-mail: lukas.levak@msmt.cz </a:t>
            </a:r>
          </a:p>
          <a:p>
            <a:r>
              <a:rPr lang="cs-CZ" dirty="0"/>
              <a:t>Web: www.vyzkumne-infrastruktury.cz/en/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859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7" y="1170277"/>
            <a:ext cx="8046153" cy="420630"/>
          </a:xfrm>
        </p:spPr>
        <p:txBody>
          <a:bodyPr>
            <a:noAutofit/>
          </a:bodyPr>
          <a:lstStyle/>
          <a:p>
            <a:r>
              <a:rPr lang="cs-CZ" sz="1800" dirty="0" smtClean="0"/>
              <a:t>1. </a:t>
            </a:r>
            <a:r>
              <a:rPr lang="en-GB" sz="1800" dirty="0" smtClean="0"/>
              <a:t>Ministry of Education, Youth and Sports – mission</a:t>
            </a:r>
            <a:endParaRPr lang="en-GB" sz="1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2"/>
            <a:ext cx="7802741" cy="4674211"/>
          </a:xfrm>
        </p:spPr>
        <p:txBody>
          <a:bodyPr>
            <a:noAutofit/>
          </a:bodyPr>
          <a:lstStyle/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Leading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public administration</a:t>
            </a:r>
            <a:r>
              <a:rPr lang="cs-CZ" altLang="cs-CZ" sz="1600" kern="0" dirty="0" smtClean="0"/>
              <a:t> body </a:t>
            </a:r>
            <a:r>
              <a:rPr lang="en-GB" altLang="cs-CZ" sz="1600" kern="0" dirty="0" smtClean="0"/>
              <a:t>of the Czech Republic responsible for </a:t>
            </a:r>
            <a:r>
              <a:rPr lang="en-GB" altLang="cs-CZ" sz="1600" b="1" kern="0" dirty="0" smtClean="0"/>
              <a:t>policy-making and public funding</a:t>
            </a:r>
            <a:r>
              <a:rPr lang="cs-CZ" altLang="cs-CZ" sz="1600" b="1" kern="0" dirty="0" smtClean="0"/>
              <a:t> </a:t>
            </a:r>
            <a:r>
              <a:rPr lang="en-GB" altLang="cs-CZ" sz="1600" b="1" kern="0" dirty="0" smtClean="0"/>
              <a:t>of R&amp;D</a:t>
            </a:r>
            <a:r>
              <a:rPr lang="en-GB" altLang="cs-CZ" sz="1600" kern="0" dirty="0" smtClean="0"/>
              <a:t>, including international cooperation and </a:t>
            </a:r>
            <a:r>
              <a:rPr lang="en-GB" altLang="cs-CZ" sz="1600" kern="0" dirty="0"/>
              <a:t>use of the European Structural and Investment Funds</a:t>
            </a:r>
            <a:r>
              <a:rPr lang="en-GB" altLang="cs-CZ" sz="1600" kern="0" dirty="0" smtClean="0"/>
              <a:t> </a:t>
            </a:r>
            <a:r>
              <a:rPr lang="cs-CZ" altLang="cs-CZ" sz="1600" kern="0" dirty="0" smtClean="0"/>
              <a:t>(ESIF) in </a:t>
            </a:r>
            <a:r>
              <a:rPr lang="en-GB" altLang="cs-CZ" sz="1600" kern="0" dirty="0" smtClean="0"/>
              <a:t>public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/>
              <a:t>R&amp;D </a:t>
            </a:r>
            <a:r>
              <a:rPr lang="en-GB" altLang="cs-CZ" sz="1600" kern="0" dirty="0" smtClean="0"/>
              <a:t>sector</a:t>
            </a:r>
            <a:endParaRPr lang="cs-CZ" altLang="cs-CZ" sz="1600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National authority of the Czech Republic in charge of </a:t>
            </a:r>
            <a:r>
              <a:rPr lang="en-GB" altLang="cs-CZ" sz="1600" b="1" kern="0" dirty="0" smtClean="0"/>
              <a:t>large research infrastructures</a:t>
            </a:r>
            <a:r>
              <a:rPr lang="cs-CZ" altLang="cs-CZ" sz="1600" kern="0" dirty="0" smtClean="0"/>
              <a:t>,</a:t>
            </a:r>
            <a:r>
              <a:rPr lang="en-GB" altLang="cs-CZ" sz="1600" b="1" kern="0" dirty="0" smtClean="0"/>
              <a:t> </a:t>
            </a:r>
            <a:r>
              <a:rPr lang="en-GB" altLang="cs-CZ" sz="1600" kern="0" dirty="0" smtClean="0"/>
              <a:t>both</a:t>
            </a:r>
            <a:r>
              <a:rPr lang="en-GB" altLang="cs-CZ" sz="1600" b="1" kern="0" dirty="0" smtClean="0"/>
              <a:t> </a:t>
            </a:r>
            <a:r>
              <a:rPr lang="en-GB" altLang="cs-CZ" sz="1600" kern="0" dirty="0" smtClean="0"/>
              <a:t>in terms </a:t>
            </a:r>
            <a:r>
              <a:rPr lang="en-GB" altLang="cs-CZ" sz="1600" kern="0" dirty="0"/>
              <a:t>of </a:t>
            </a:r>
            <a:r>
              <a:rPr lang="en-GB" altLang="cs-CZ" sz="1600" kern="0" dirty="0" smtClean="0"/>
              <a:t>strategy setting </a:t>
            </a:r>
            <a:r>
              <a:rPr lang="cs-CZ" altLang="cs-CZ" sz="1600" kern="0" dirty="0" smtClean="0"/>
              <a:t>– </a:t>
            </a:r>
            <a:r>
              <a:rPr lang="cs-CZ" altLang="cs-CZ" sz="1600" b="1" kern="0" dirty="0"/>
              <a:t>“</a:t>
            </a:r>
            <a:r>
              <a:rPr lang="en-GB" altLang="cs-CZ" sz="1600" b="1" kern="0" dirty="0" smtClean="0"/>
              <a:t>roadmapping</a:t>
            </a:r>
            <a:r>
              <a:rPr lang="cs-CZ" altLang="cs-CZ" sz="1600" b="1" kern="0" dirty="0" smtClean="0"/>
              <a:t>“</a:t>
            </a:r>
            <a:r>
              <a:rPr lang="cs-CZ" altLang="cs-CZ" sz="1600" kern="0" dirty="0" smtClean="0"/>
              <a:t> –</a:t>
            </a:r>
            <a:r>
              <a:rPr lang="en-GB" altLang="cs-CZ" sz="1600" kern="0" dirty="0" smtClean="0"/>
              <a:t> and granting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financial support from public funds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including payments of fees for memberships in international legal entities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b="1" kern="0" dirty="0" smtClean="0"/>
              <a:t>Managing authority </a:t>
            </a:r>
            <a:r>
              <a:rPr lang="en-GB" altLang="cs-CZ" sz="1600" kern="0" dirty="0" smtClean="0"/>
              <a:t>of the state budget                                                                               expenditures (</a:t>
            </a:r>
            <a:r>
              <a:rPr lang="cs-CZ" altLang="cs-CZ" sz="1600" kern="0" dirty="0" smtClean="0"/>
              <a:t>= </a:t>
            </a:r>
            <a:r>
              <a:rPr lang="en-GB" altLang="cs-CZ" sz="1600" kern="0" dirty="0" smtClean="0"/>
              <a:t>operations)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and the ESIF </a:t>
            </a:r>
            <a:r>
              <a:rPr lang="cs-CZ" altLang="cs-CZ" sz="1600" kern="0" dirty="0" smtClean="0"/>
              <a:t>                                                                                         </a:t>
            </a:r>
            <a:r>
              <a:rPr lang="en-GB" altLang="cs-CZ" sz="1600" kern="0" dirty="0" smtClean="0"/>
              <a:t>(</a:t>
            </a:r>
            <a:r>
              <a:rPr lang="cs-CZ" altLang="cs-CZ" sz="1600" kern="0" dirty="0" smtClean="0"/>
              <a:t>= </a:t>
            </a:r>
            <a:r>
              <a:rPr lang="en-GB" altLang="cs-CZ" sz="1600" kern="0" dirty="0" smtClean="0"/>
              <a:t>investments)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to </a:t>
            </a:r>
            <a:r>
              <a:rPr lang="en-GB" altLang="cs-CZ" sz="1600" b="1" kern="0" dirty="0" smtClean="0"/>
              <a:t>finance large</a:t>
            </a:r>
            <a:r>
              <a:rPr lang="cs-CZ" altLang="cs-CZ" sz="1600" b="1" kern="0" dirty="0" smtClean="0"/>
              <a:t> </a:t>
            </a:r>
            <a:r>
              <a:rPr lang="en-GB" altLang="cs-CZ" sz="1600" b="1" kern="0" dirty="0" smtClean="0"/>
              <a:t>research </a:t>
            </a:r>
            <a:r>
              <a:rPr lang="cs-CZ" altLang="cs-CZ" sz="1600" b="1" kern="0" dirty="0" smtClean="0"/>
              <a:t>                                                                         </a:t>
            </a:r>
            <a:r>
              <a:rPr lang="en-GB" altLang="cs-CZ" sz="1600" b="1" kern="0" dirty="0" smtClean="0"/>
              <a:t>infrastructures</a:t>
            </a:r>
            <a:endParaRPr lang="cs-CZ" altLang="cs-CZ" sz="16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Czech memberships in </a:t>
            </a:r>
            <a:r>
              <a:rPr lang="en-GB" altLang="cs-CZ" sz="1600" b="1" kern="0" dirty="0"/>
              <a:t>European Research                                                                                             Infrastructure Consortia (ERIC)</a:t>
            </a:r>
            <a:r>
              <a:rPr lang="cs-CZ" altLang="cs-CZ" sz="1600" kern="0" dirty="0"/>
              <a:t>,</a:t>
            </a:r>
            <a:r>
              <a:rPr lang="en-GB" altLang="cs-CZ" sz="1600" kern="0" dirty="0"/>
              <a:t> as well as                                                                                  </a:t>
            </a:r>
            <a:r>
              <a:rPr lang="en-GB" altLang="cs-CZ" sz="1600" b="1" kern="0" dirty="0"/>
              <a:t>international R&amp;D organisations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/>
              <a:t>Delegation of the Czech Republic to </a:t>
            </a:r>
            <a:r>
              <a:rPr lang="en-GB" altLang="cs-CZ" sz="1600" kern="0" dirty="0" smtClean="0"/>
              <a:t>the</a:t>
            </a:r>
            <a:r>
              <a:rPr lang="cs-CZ" altLang="cs-CZ" sz="1600" kern="0" dirty="0" smtClean="0"/>
              <a:t>                                                                                           </a:t>
            </a:r>
            <a:r>
              <a:rPr lang="en-GB" altLang="cs-CZ" sz="1600" b="1" kern="0" dirty="0" smtClean="0"/>
              <a:t>European Strategy Forum</a:t>
            </a:r>
            <a:r>
              <a:rPr lang="cs-CZ" altLang="cs-CZ" sz="1600" b="1" kern="0" dirty="0" smtClean="0"/>
              <a:t> </a:t>
            </a:r>
            <a:r>
              <a:rPr lang="en-GB" altLang="cs-CZ" sz="1600" b="1" kern="0" dirty="0" smtClean="0"/>
              <a:t>on Research</a:t>
            </a:r>
            <a:r>
              <a:rPr lang="cs-CZ" altLang="cs-CZ" sz="1600" b="1" kern="0" dirty="0" smtClean="0"/>
              <a:t>                                                      </a:t>
            </a:r>
            <a:r>
              <a:rPr lang="en-GB" altLang="cs-CZ" sz="1600" b="1" kern="0" dirty="0" smtClean="0"/>
              <a:t>                   Infrastructures (ESFRI)</a:t>
            </a:r>
            <a:r>
              <a:rPr lang="cs-CZ" altLang="cs-CZ" sz="1600" b="1" kern="0" dirty="0" smtClean="0"/>
              <a:t> </a:t>
            </a:r>
            <a:endParaRPr lang="en-GB" altLang="cs-CZ" sz="1600" b="1" kern="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GB" sz="1600" dirty="0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064" y="3583280"/>
            <a:ext cx="3776976" cy="2520601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4734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7802742" cy="420630"/>
          </a:xfrm>
        </p:spPr>
        <p:txBody>
          <a:bodyPr>
            <a:noAutofit/>
          </a:bodyPr>
          <a:lstStyle/>
          <a:p>
            <a:r>
              <a:rPr lang="cs-CZ" sz="1800" dirty="0"/>
              <a:t>2</a:t>
            </a:r>
            <a:r>
              <a:rPr lang="cs-CZ" sz="1800" dirty="0" smtClean="0"/>
              <a:t>. </a:t>
            </a:r>
            <a:r>
              <a:rPr lang="en-GB" sz="1800" dirty="0" smtClean="0"/>
              <a:t>Large research infrastructures – funding instrument</a:t>
            </a:r>
            <a:endParaRPr lang="en-GB" sz="18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299" y="1690012"/>
            <a:ext cx="7802741" cy="4701643"/>
          </a:xfrm>
        </p:spPr>
        <p:txBody>
          <a:bodyPr>
            <a:noAutofit/>
          </a:bodyPr>
          <a:lstStyle/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b="1" dirty="0" smtClean="0"/>
              <a:t>Minimal key requirements</a:t>
            </a:r>
            <a:r>
              <a:rPr lang="en-GB" altLang="cs-CZ" sz="1600" dirty="0" smtClean="0"/>
              <a:t> </a:t>
            </a:r>
            <a:r>
              <a:rPr lang="en-GB" altLang="cs-CZ" sz="1600" b="1" dirty="0" smtClean="0"/>
              <a:t>→</a:t>
            </a:r>
            <a:r>
              <a:rPr lang="en-GB" altLang="cs-CZ" sz="1600" dirty="0" smtClean="0"/>
              <a:t> Compliance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with definition </a:t>
            </a:r>
            <a:r>
              <a:rPr lang="en-US" altLang="cs-CZ" sz="1600" dirty="0" smtClean="0"/>
              <a:t>of large </a:t>
            </a:r>
            <a:r>
              <a:rPr lang="en-US" altLang="cs-CZ" sz="1600" dirty="0"/>
              <a:t>research</a:t>
            </a:r>
            <a:r>
              <a:rPr lang="cs-CZ" altLang="cs-CZ" sz="1600" dirty="0"/>
              <a:t> </a:t>
            </a:r>
            <a:r>
              <a:rPr lang="en-US" altLang="cs-CZ" sz="1600" dirty="0" smtClean="0"/>
              <a:t>infrastructure</a:t>
            </a:r>
            <a:r>
              <a:rPr lang="cs-CZ" altLang="cs-CZ" sz="1600" dirty="0" smtClean="0"/>
              <a:t>,</a:t>
            </a:r>
            <a:r>
              <a:rPr lang="en-US" altLang="cs-CZ" sz="1600" dirty="0" smtClean="0"/>
              <a:t> </a:t>
            </a:r>
            <a:r>
              <a:rPr lang="en-GB" altLang="cs-CZ" sz="1600" dirty="0"/>
              <a:t>introduced</a:t>
            </a:r>
            <a:r>
              <a:rPr lang="cs-CZ" altLang="cs-CZ" sz="1600" dirty="0"/>
              <a:t> by</a:t>
            </a:r>
            <a:r>
              <a:rPr lang="en-US" altLang="cs-CZ" sz="1600" dirty="0"/>
              <a:t> </a:t>
            </a:r>
            <a:r>
              <a:rPr lang="en-US" altLang="cs-CZ" sz="1600" dirty="0" smtClean="0"/>
              <a:t>the national </a:t>
            </a:r>
            <a:r>
              <a:rPr lang="en-US" altLang="cs-CZ" sz="1600" dirty="0"/>
              <a:t>legislation </a:t>
            </a:r>
            <a:r>
              <a:rPr lang="en-US" altLang="cs-CZ" sz="1600" dirty="0" smtClean="0"/>
              <a:t>on support </a:t>
            </a:r>
            <a:r>
              <a:rPr lang="en-US" altLang="cs-CZ" sz="1600" dirty="0"/>
              <a:t>of </a:t>
            </a:r>
            <a:r>
              <a:rPr lang="cs-CZ" altLang="cs-CZ" sz="1600" dirty="0" smtClean="0"/>
              <a:t>R&amp;D </a:t>
            </a:r>
            <a:r>
              <a:rPr lang="en-GB" altLang="cs-CZ" sz="1600" dirty="0" smtClean="0"/>
              <a:t>and innovations </a:t>
            </a:r>
            <a:r>
              <a:rPr lang="en-US" altLang="cs-CZ" sz="1600" dirty="0" smtClean="0"/>
              <a:t>from </a:t>
            </a:r>
            <a:r>
              <a:rPr lang="en-GB" altLang="cs-CZ" sz="1600" dirty="0" smtClean="0"/>
              <a:t>the</a:t>
            </a:r>
            <a:r>
              <a:rPr lang="cs-CZ" altLang="cs-CZ" sz="1600" dirty="0" smtClean="0"/>
              <a:t> </a:t>
            </a:r>
            <a:r>
              <a:rPr lang="en-US" altLang="cs-CZ" sz="1600" dirty="0" smtClean="0"/>
              <a:t>public </a:t>
            </a:r>
            <a:r>
              <a:rPr lang="en-US" altLang="cs-CZ" sz="1600" dirty="0"/>
              <a:t>funds </a:t>
            </a:r>
            <a:r>
              <a:rPr lang="cs-CZ" altLang="cs-CZ" sz="1600" dirty="0"/>
              <a:t>of </a:t>
            </a:r>
            <a:r>
              <a:rPr lang="en-US" altLang="cs-CZ" sz="1600" dirty="0"/>
              <a:t>the Czech </a:t>
            </a:r>
            <a:r>
              <a:rPr lang="en-US" altLang="cs-CZ" sz="1600" dirty="0" smtClean="0"/>
              <a:t>Republic</a:t>
            </a:r>
            <a:r>
              <a:rPr lang="cs-CZ" altLang="cs-CZ" sz="1600" dirty="0"/>
              <a:t> and </a:t>
            </a:r>
            <a:r>
              <a:rPr lang="en-US" altLang="cs-CZ" sz="1600" dirty="0"/>
              <a:t>Framework for State Aid for Research, Development and Innovation (2014/C 198/01</a:t>
            </a:r>
            <a:r>
              <a:rPr lang="en-US" altLang="cs-CZ" sz="1600" dirty="0" smtClean="0"/>
              <a:t>)</a:t>
            </a:r>
            <a:endParaRPr lang="cs-CZ" altLang="cs-CZ" sz="1600" dirty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sz="1600" dirty="0"/>
              <a:t>A large research infrastructure is a </a:t>
            </a:r>
            <a:r>
              <a:rPr lang="en-US" sz="1600" b="1" dirty="0"/>
              <a:t>unique facility</a:t>
            </a:r>
            <a:r>
              <a:rPr lang="en-US" sz="1600" dirty="0"/>
              <a:t> necessary </a:t>
            </a:r>
            <a:r>
              <a:rPr lang="en-GB" sz="1600" dirty="0" smtClean="0"/>
              <a:t>to conduct comprehensive </a:t>
            </a:r>
            <a:r>
              <a:rPr lang="en-US" sz="1600" dirty="0" smtClean="0"/>
              <a:t>research</a:t>
            </a:r>
            <a:r>
              <a:rPr lang="en-US" sz="1600" dirty="0"/>
              <a:t>, development and </a:t>
            </a:r>
            <a:r>
              <a:rPr lang="en-US" sz="1600" dirty="0" smtClean="0"/>
              <a:t>innovation, </a:t>
            </a:r>
            <a:r>
              <a:rPr lang="en-US" sz="1600" dirty="0"/>
              <a:t>which has a </a:t>
            </a:r>
            <a:r>
              <a:rPr lang="en-US" sz="1600" b="1" dirty="0"/>
              <a:t>high knowledge, technological and</a:t>
            </a:r>
            <a:r>
              <a:rPr lang="en-US" sz="1600" dirty="0"/>
              <a:t>, possibly, </a:t>
            </a:r>
            <a:r>
              <a:rPr lang="en-US" sz="1600" b="1" dirty="0"/>
              <a:t>financial cost</a:t>
            </a:r>
            <a:r>
              <a:rPr lang="en-US" sz="1600" dirty="0"/>
              <a:t>, and is operated by </a:t>
            </a:r>
            <a:r>
              <a:rPr lang="en-GB" sz="1600" dirty="0" smtClean="0"/>
              <a:t>its host research organisation for all potential users on the </a:t>
            </a:r>
            <a:r>
              <a:rPr lang="en-GB" sz="1600" b="1" dirty="0" smtClean="0"/>
              <a:t>open access </a:t>
            </a:r>
            <a:r>
              <a:rPr lang="en-GB" sz="1600" dirty="0" smtClean="0"/>
              <a:t>policy basis</a:t>
            </a:r>
            <a:r>
              <a:rPr lang="en-US" sz="1600" dirty="0" smtClean="0"/>
              <a:t>. </a:t>
            </a:r>
            <a:r>
              <a:rPr lang="en-US" sz="1600" dirty="0"/>
              <a:t>A large research infrastructure </a:t>
            </a:r>
            <a:r>
              <a:rPr lang="en-US" sz="1600" dirty="0" smtClean="0"/>
              <a:t>is </a:t>
            </a:r>
            <a:r>
              <a:rPr lang="en-US" sz="1600" b="1" dirty="0"/>
              <a:t>approved by the Government of the Czech </a:t>
            </a:r>
            <a:r>
              <a:rPr lang="en-US" sz="1600" b="1" dirty="0" smtClean="0"/>
              <a:t>Republic</a:t>
            </a:r>
            <a:r>
              <a:rPr lang="cs-CZ" sz="1600" dirty="0"/>
              <a:t> </a:t>
            </a:r>
            <a:r>
              <a:rPr lang="en-US" sz="1600" dirty="0" smtClean="0"/>
              <a:t>on proposal </a:t>
            </a:r>
            <a:r>
              <a:rPr lang="en-US" sz="1600" dirty="0"/>
              <a:t>submitted by the Ministry of Education, Youth and Sports, including the costs of its acquisition, </a:t>
            </a:r>
            <a:r>
              <a:rPr lang="en-GB" sz="1600" dirty="0" smtClean="0"/>
              <a:t>operations</a:t>
            </a:r>
            <a:r>
              <a:rPr lang="cs-CZ" sz="1600" dirty="0" smtClean="0"/>
              <a:t> </a:t>
            </a:r>
            <a:r>
              <a:rPr lang="en-US" sz="1600" dirty="0" smtClean="0"/>
              <a:t>and investments</a:t>
            </a:r>
            <a:r>
              <a:rPr lang="en-US" sz="1600" dirty="0"/>
              <a:t>.</a:t>
            </a:r>
            <a:endParaRPr lang="cs-CZ" sz="1600" dirty="0" smtClean="0"/>
          </a:p>
          <a:p>
            <a:pPr>
              <a:spcBef>
                <a:spcPts val="1200"/>
              </a:spcBef>
              <a:spcAft>
                <a:spcPts val="1200"/>
              </a:spcAft>
            </a:pPr>
            <a:endParaRPr lang="en-GB" sz="1600" dirty="0"/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2384">
            <a:off x="3548021" y="4818541"/>
            <a:ext cx="2026770" cy="1236330"/>
          </a:xfrm>
          <a:prstGeom prst="rect">
            <a:avLst/>
          </a:prstGeom>
        </p:spPr>
      </p:pic>
      <p:sp>
        <p:nvSpPr>
          <p:cNvPr id="5" name="Zástupný symbol pro obsah 4"/>
          <p:cNvSpPr txBox="1">
            <a:spLocks/>
          </p:cNvSpPr>
          <p:nvPr/>
        </p:nvSpPr>
        <p:spPr>
          <a:xfrm>
            <a:off x="533469" y="4538434"/>
            <a:ext cx="2749227" cy="19523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/>
              <a:t>Strategy investment</a:t>
            </a:r>
            <a:endParaRPr lang="en-GB" altLang="cs-CZ" sz="1600" dirty="0"/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Unique R&amp;D facilities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Exceptional knowledge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Top-class technologies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Open access services</a:t>
            </a:r>
            <a:endParaRPr lang="en-GB" altLang="cs-CZ" sz="1600" b="1" dirty="0"/>
          </a:p>
        </p:txBody>
      </p:sp>
      <p:sp>
        <p:nvSpPr>
          <p:cNvPr id="6" name="Zástupný symbol pro obsah 4"/>
          <p:cNvSpPr txBox="1">
            <a:spLocks/>
          </p:cNvSpPr>
          <p:nvPr/>
        </p:nvSpPr>
        <p:spPr>
          <a:xfrm>
            <a:off x="5501789" y="4538432"/>
            <a:ext cx="2700380" cy="1952325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714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Pct val="120000"/>
              <a:buFont typeface="Calibri" panose="020F050202020403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2200"/>
              </a:spcAft>
              <a:buFont typeface="Calibri" panose="020F0502020204030204" pitchFamily="34" charset="0"/>
              <a:buChar char="─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2800" indent="-17280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Clr>
                <a:schemeClr val="accent1"/>
              </a:buClr>
              <a:buSzPct val="140000"/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14800" indent="-171450" algn="l" defTabSz="685800" rtl="0" eaLnBrk="1" latinLnBrk="0" hangingPunct="1">
              <a:lnSpc>
                <a:spcPct val="100000"/>
              </a:lnSpc>
              <a:spcBef>
                <a:spcPts val="375"/>
              </a:spcBef>
              <a:spcAft>
                <a:spcPts val="200"/>
              </a:spcAft>
              <a:buFont typeface="Arial" panose="020B0604020202020204" pitchFamily="34" charset="0"/>
              <a:buChar char="•"/>
              <a:defRPr sz="16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Scientific excellence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Outstanding results</a:t>
            </a:r>
            <a:endParaRPr lang="cs-CZ" altLang="cs-CZ" sz="1600" b="1" dirty="0" smtClean="0"/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/>
              <a:t>Wide</a:t>
            </a:r>
            <a:r>
              <a:rPr lang="cs-CZ" altLang="cs-CZ" sz="1600" b="1" dirty="0"/>
              <a:t> </a:t>
            </a:r>
            <a:r>
              <a:rPr lang="en-GB" altLang="cs-CZ" sz="1600" b="1" dirty="0"/>
              <a:t>user community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Nation</a:t>
            </a:r>
            <a:r>
              <a:rPr lang="cs-CZ" altLang="cs-CZ" sz="1600" b="1" dirty="0" smtClean="0"/>
              <a:t>-</a:t>
            </a:r>
            <a:r>
              <a:rPr lang="en-GB" altLang="cs-CZ" sz="1600" b="1" dirty="0" smtClean="0"/>
              <a:t>wide impact</a:t>
            </a:r>
          </a:p>
          <a:p>
            <a:pPr marL="720000" lvl="1" indent="-3600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en-GB" altLang="cs-CZ" sz="1600" b="1" dirty="0" smtClean="0"/>
              <a:t>International overlap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2320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7802741" cy="5139083"/>
          </a:xfrm>
        </p:spPr>
        <p:txBody>
          <a:bodyPr>
            <a:noAutofit/>
          </a:bodyPr>
          <a:lstStyle/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cap="all" spc="200" dirty="0" smtClean="0">
                <a:solidFill>
                  <a:srgbClr val="006666"/>
                </a:solidFill>
                <a:ea typeface="+mj-ea"/>
                <a:cs typeface="+mj-cs"/>
              </a:rPr>
              <a:t>uniqueness</a:t>
            </a:r>
            <a:endParaRPr lang="en-GB" altLang="cs-CZ" sz="16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A </a:t>
            </a:r>
            <a:r>
              <a:rPr lang="en-GB" altLang="cs-CZ" sz="1600" kern="0" dirty="0"/>
              <a:t>large </a:t>
            </a:r>
            <a:r>
              <a:rPr lang="en-US" altLang="cs-CZ" sz="1600" kern="0" dirty="0"/>
              <a:t>research</a:t>
            </a:r>
            <a:r>
              <a:rPr lang="cs-CZ" altLang="cs-CZ" sz="1600" kern="0" dirty="0"/>
              <a:t> </a:t>
            </a:r>
            <a:r>
              <a:rPr lang="en-GB" altLang="cs-CZ" sz="1600" kern="0" dirty="0"/>
              <a:t>infrastructure represents </a:t>
            </a:r>
            <a:r>
              <a:rPr lang="en-US" altLang="cs-CZ" sz="1600" kern="0" dirty="0"/>
              <a:t>an</a:t>
            </a:r>
            <a:r>
              <a:rPr lang="cs-CZ" altLang="cs-CZ" sz="1600" kern="0" dirty="0"/>
              <a:t> </a:t>
            </a:r>
            <a:r>
              <a:rPr lang="en-GB" altLang="cs-CZ" sz="1600" kern="0" dirty="0"/>
              <a:t>exceptional</a:t>
            </a:r>
            <a:r>
              <a:rPr lang="cs-CZ" altLang="cs-CZ" sz="1600" kern="0" dirty="0"/>
              <a:t> </a:t>
            </a:r>
            <a:r>
              <a:rPr lang="en-GB" altLang="cs-CZ" sz="1600" kern="0" dirty="0"/>
              <a:t>and unique </a:t>
            </a:r>
            <a:r>
              <a:rPr lang="en-GB" altLang="cs-CZ" sz="1600" kern="0" dirty="0" smtClean="0"/>
              <a:t>facility </a:t>
            </a:r>
            <a:r>
              <a:rPr lang="en-US" altLang="cs-CZ" sz="1600" kern="0" dirty="0"/>
              <a:t>gathering </a:t>
            </a:r>
            <a:r>
              <a:rPr lang="cs-CZ" altLang="cs-CZ" sz="1600" kern="0" dirty="0" smtClean="0"/>
              <a:t>     a </a:t>
            </a:r>
            <a:r>
              <a:rPr lang="en-US" altLang="cs-CZ" sz="1600" kern="0" dirty="0" smtClean="0"/>
              <a:t>critical </a:t>
            </a:r>
            <a:r>
              <a:rPr lang="en-US" altLang="cs-CZ" sz="1600" kern="0" dirty="0"/>
              <a:t>mass of </a:t>
            </a:r>
            <a:r>
              <a:rPr lang="en-US" altLang="cs-CZ" sz="1600" b="1" kern="0" dirty="0"/>
              <a:t>technological devices and knowledge </a:t>
            </a:r>
            <a:r>
              <a:rPr lang="en-US" altLang="cs-CZ" sz="1600" b="1" kern="0" dirty="0" smtClean="0"/>
              <a:t>expertise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necessary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to perform cutting-edge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basic/applied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research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develop state</a:t>
            </a:r>
            <a:r>
              <a:rPr lang="cs-CZ" altLang="cs-CZ" sz="1600" kern="0" dirty="0"/>
              <a:t>-</a:t>
            </a:r>
            <a:r>
              <a:rPr lang="en-GB" altLang="cs-CZ" sz="1600" kern="0" dirty="0" smtClean="0"/>
              <a:t>of</a:t>
            </a:r>
            <a:r>
              <a:rPr lang="cs-CZ" altLang="cs-CZ" sz="1600" kern="0" dirty="0" smtClean="0"/>
              <a:t>-</a:t>
            </a:r>
            <a:r>
              <a:rPr lang="en-GB" altLang="cs-CZ" sz="1600" kern="0" dirty="0" smtClean="0"/>
              <a:t>the</a:t>
            </a:r>
            <a:r>
              <a:rPr lang="cs-CZ" altLang="cs-CZ" sz="1600" kern="0" dirty="0" smtClean="0"/>
              <a:t>-</a:t>
            </a:r>
            <a:r>
              <a:rPr lang="en-GB" altLang="cs-CZ" sz="1600" kern="0" dirty="0" smtClean="0"/>
              <a:t>art technology and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introduce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breakthrough innovations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of high added value</a:t>
            </a:r>
            <a:r>
              <a:rPr lang="cs-CZ" altLang="cs-CZ" sz="1600" kern="0" dirty="0" smtClean="0"/>
              <a:t> and </a:t>
            </a:r>
            <a:r>
              <a:rPr lang="en-GB" altLang="cs-CZ" sz="1600" kern="0" dirty="0" smtClean="0"/>
              <a:t>potential for application on market</a:t>
            </a:r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en-GB" sz="1800" b="1" cap="all" spc="200" dirty="0" smtClean="0">
                <a:solidFill>
                  <a:srgbClr val="006666"/>
                </a:solidFill>
              </a:rPr>
              <a:t>Open access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A </a:t>
            </a:r>
            <a:r>
              <a:rPr lang="en-GB" altLang="cs-CZ" sz="1600" kern="0" dirty="0"/>
              <a:t>large </a:t>
            </a:r>
            <a:r>
              <a:rPr lang="en-US" altLang="cs-CZ" sz="1600" kern="0" dirty="0"/>
              <a:t>research</a:t>
            </a:r>
            <a:r>
              <a:rPr lang="cs-CZ" altLang="cs-CZ" sz="1600" kern="0" dirty="0"/>
              <a:t> </a:t>
            </a:r>
            <a:r>
              <a:rPr lang="en-GB" altLang="cs-CZ" sz="1600" kern="0" dirty="0"/>
              <a:t>infrastructure </a:t>
            </a:r>
            <a:r>
              <a:rPr lang="en-GB" altLang="cs-CZ" sz="1600" dirty="0"/>
              <a:t>is operated </a:t>
            </a:r>
            <a:r>
              <a:rPr lang="en-GB" altLang="cs-CZ" sz="1600" dirty="0" smtClean="0"/>
              <a:t>by </a:t>
            </a:r>
            <a:r>
              <a:rPr lang="cs-CZ" altLang="cs-CZ" sz="1600" dirty="0" smtClean="0"/>
              <a:t>a </a:t>
            </a:r>
            <a:r>
              <a:rPr lang="en-GB" altLang="cs-CZ" sz="1600" dirty="0" smtClean="0"/>
              <a:t>research </a:t>
            </a:r>
            <a:r>
              <a:rPr lang="cs-CZ" altLang="cs-CZ" sz="1600" dirty="0" smtClean="0"/>
              <a:t>                                               </a:t>
            </a:r>
            <a:r>
              <a:rPr lang="en-GB" altLang="cs-CZ" sz="1600" dirty="0" smtClean="0"/>
              <a:t>organisation</a:t>
            </a:r>
            <a:r>
              <a:rPr lang="en-US" altLang="cs-CZ" sz="1600" dirty="0" smtClean="0"/>
              <a:t> </a:t>
            </a:r>
            <a:r>
              <a:rPr lang="en-GB" altLang="cs-CZ" sz="1600" dirty="0" smtClean="0"/>
              <a:t>for</a:t>
            </a:r>
            <a:r>
              <a:rPr lang="cs-CZ" altLang="cs-CZ" sz="1600" dirty="0" smtClean="0"/>
              <a:t> a </a:t>
            </a:r>
            <a:r>
              <a:rPr lang="en-GB" altLang="cs-CZ" sz="1600" b="1" dirty="0" smtClean="0"/>
              <a:t>broad user community</a:t>
            </a:r>
            <a:r>
              <a:rPr lang="cs-CZ" altLang="cs-CZ" sz="1600" dirty="0"/>
              <a:t> </a:t>
            </a:r>
            <a:r>
              <a:rPr lang="en-GB" altLang="cs-CZ" sz="1600" dirty="0" smtClean="0"/>
              <a:t>that is provided                                                                 with services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on the basis of calls</a:t>
            </a:r>
            <a:r>
              <a:rPr lang="cs-CZ" altLang="cs-CZ" sz="1600" dirty="0" smtClean="0"/>
              <a:t> </a:t>
            </a:r>
            <a:r>
              <a:rPr lang="en-GB" altLang="cs-CZ" sz="1600" dirty="0"/>
              <a:t>evaluated by </a:t>
            </a:r>
            <a:r>
              <a:rPr lang="en-GB" altLang="cs-CZ" sz="1600" dirty="0" smtClean="0"/>
              <a:t>experts</a:t>
            </a:r>
            <a:r>
              <a:rPr lang="cs-CZ" altLang="cs-CZ" sz="1600" dirty="0" smtClean="0"/>
              <a:t>, </a:t>
            </a:r>
            <a:r>
              <a:rPr lang="en-GB" altLang="cs-CZ" sz="1600" dirty="0" smtClean="0"/>
              <a:t>i.e.</a:t>
            </a:r>
            <a:r>
              <a:rPr lang="cs-CZ" altLang="cs-CZ" sz="1600" dirty="0" smtClean="0"/>
              <a:t>                                                              </a:t>
            </a:r>
            <a:r>
              <a:rPr lang="en-GB" altLang="cs-CZ" sz="1600" dirty="0" smtClean="0"/>
              <a:t>any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scientist </a:t>
            </a:r>
            <a:r>
              <a:rPr lang="en-GB" sz="1600" dirty="0" smtClean="0"/>
              <a:t>or</a:t>
            </a:r>
            <a:r>
              <a:rPr lang="cs-CZ" sz="1600" dirty="0" smtClean="0"/>
              <a:t> a </a:t>
            </a:r>
            <a:r>
              <a:rPr lang="en-US" sz="1600" dirty="0" smtClean="0"/>
              <a:t>research group</a:t>
            </a:r>
            <a:r>
              <a:rPr lang="cs-CZ" sz="1600" dirty="0" smtClean="0"/>
              <a:t> has open </a:t>
            </a:r>
            <a:r>
              <a:rPr lang="en-GB" sz="1600" dirty="0" smtClean="0"/>
              <a:t>access to large                                                        research infrastructure</a:t>
            </a:r>
            <a:r>
              <a:rPr lang="en-US" sz="1600" dirty="0" smtClean="0"/>
              <a:t>, </a:t>
            </a:r>
            <a:r>
              <a:rPr lang="en-US" sz="1600" dirty="0"/>
              <a:t>regardless of </a:t>
            </a:r>
            <a:r>
              <a:rPr lang="en-US" sz="1600" dirty="0" smtClean="0"/>
              <a:t>affiliation </a:t>
            </a:r>
            <a:r>
              <a:rPr lang="en-US" sz="1600" dirty="0"/>
              <a:t>to </a:t>
            </a:r>
            <a:r>
              <a:rPr lang="en-US" sz="1600" dirty="0" smtClean="0"/>
              <a:t>parent </a:t>
            </a:r>
            <a:r>
              <a:rPr lang="cs-CZ" sz="1600" dirty="0" smtClean="0"/>
              <a:t>                                                        </a:t>
            </a:r>
            <a:r>
              <a:rPr lang="en-US" sz="1600" dirty="0" smtClean="0"/>
              <a:t>institution</a:t>
            </a:r>
            <a:endParaRPr lang="cs-CZ" altLang="cs-CZ" sz="1600" dirty="0" smtClean="0"/>
          </a:p>
          <a:p>
            <a:pPr marL="0" indent="0">
              <a:spcBef>
                <a:spcPts val="900"/>
              </a:spcBef>
              <a:spcAft>
                <a:spcPts val="900"/>
              </a:spcAft>
              <a:buNone/>
            </a:pPr>
            <a:r>
              <a:rPr lang="cs-CZ" sz="1800" b="1" cap="all" spc="200" dirty="0">
                <a:solidFill>
                  <a:srgbClr val="006666"/>
                </a:solidFill>
              </a:rPr>
              <a:t>excellence</a:t>
            </a:r>
            <a:endParaRPr lang="en-GB" altLang="cs-CZ" sz="1800" b="1" kern="0" dirty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dirty="0"/>
              <a:t>Scientific </a:t>
            </a:r>
            <a:r>
              <a:rPr lang="en-US" altLang="cs-CZ" sz="1600" dirty="0"/>
              <a:t>results</a:t>
            </a:r>
            <a:r>
              <a:rPr lang="cs-CZ" altLang="cs-CZ" sz="1600" dirty="0"/>
              <a:t> </a:t>
            </a:r>
            <a:r>
              <a:rPr lang="en-GB" altLang="cs-CZ" sz="1600" dirty="0"/>
              <a:t>reached by </a:t>
            </a:r>
            <a:r>
              <a:rPr lang="en-GB" altLang="cs-CZ" sz="1600" dirty="0" smtClean="0"/>
              <a:t>using </a:t>
            </a:r>
            <a:r>
              <a:rPr lang="en-GB" altLang="cs-CZ" sz="1600" kern="0" dirty="0"/>
              <a:t>the</a:t>
            </a:r>
            <a:r>
              <a:rPr lang="en-GB" altLang="cs-CZ" sz="1600" dirty="0" smtClean="0"/>
              <a:t> capacities of a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large</a:t>
            </a:r>
            <a:r>
              <a:rPr lang="cs-CZ" altLang="cs-CZ" sz="1600" dirty="0" smtClean="0"/>
              <a:t>                                                    </a:t>
            </a:r>
            <a:r>
              <a:rPr lang="en-US" altLang="cs-CZ" sz="1600" kern="0" dirty="0" smtClean="0"/>
              <a:t>research</a:t>
            </a:r>
            <a:r>
              <a:rPr lang="en-GB" altLang="cs-CZ" sz="1600" dirty="0" smtClean="0"/>
              <a:t> infrastructure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are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of</a:t>
            </a:r>
            <a:r>
              <a:rPr lang="cs-CZ" altLang="cs-CZ" sz="1600" dirty="0" smtClean="0"/>
              <a:t> </a:t>
            </a:r>
            <a:r>
              <a:rPr lang="en-GB" altLang="cs-CZ" sz="1600" b="1" dirty="0" smtClean="0"/>
              <a:t>high</a:t>
            </a:r>
            <a:r>
              <a:rPr lang="cs-CZ" altLang="cs-CZ" sz="1600" b="1" dirty="0"/>
              <a:t>-</a:t>
            </a:r>
            <a:r>
              <a:rPr lang="en-GB" altLang="cs-CZ" sz="1600" b="1" dirty="0" smtClean="0"/>
              <a:t>quality</a:t>
            </a:r>
            <a:r>
              <a:rPr lang="cs-CZ" altLang="cs-CZ" sz="1600" dirty="0" smtClean="0"/>
              <a:t>, </a:t>
            </a:r>
            <a:r>
              <a:rPr lang="cs-CZ" altLang="cs-CZ" sz="1600" dirty="0"/>
              <a:t>and</a:t>
            </a:r>
            <a:r>
              <a:rPr lang="en-GB" altLang="cs-CZ" sz="1600" dirty="0" smtClean="0"/>
              <a:t> also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highly</a:t>
            </a:r>
            <a:r>
              <a:rPr lang="cs-CZ" altLang="cs-CZ" sz="1600" dirty="0" smtClean="0"/>
              <a:t>                                                             </a:t>
            </a:r>
            <a:r>
              <a:rPr lang="en-GB" altLang="cs-CZ" sz="1600" dirty="0" smtClean="0"/>
              <a:t>relevant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from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the</a:t>
            </a:r>
            <a:r>
              <a:rPr lang="cs-CZ" altLang="cs-CZ" sz="1600" dirty="0"/>
              <a:t> </a:t>
            </a:r>
            <a:r>
              <a:rPr lang="en-GB" altLang="cs-CZ" sz="1600" dirty="0" smtClean="0"/>
              <a:t>value for money</a:t>
            </a:r>
            <a:r>
              <a:rPr lang="cs-CZ" altLang="cs-CZ" sz="1600" dirty="0" smtClean="0"/>
              <a:t> </a:t>
            </a:r>
            <a:r>
              <a:rPr lang="en-GB" altLang="cs-CZ" sz="1600" dirty="0" smtClean="0"/>
              <a:t>point of view</a:t>
            </a:r>
            <a:r>
              <a:rPr lang="cs-CZ" altLang="cs-CZ" sz="1600" dirty="0" smtClean="0"/>
              <a:t>, and </a:t>
            </a:r>
            <a:r>
              <a:rPr lang="en-GB" altLang="cs-CZ" sz="1600" dirty="0" smtClean="0"/>
              <a:t>they</a:t>
            </a:r>
            <a:r>
              <a:rPr lang="cs-CZ" altLang="cs-CZ" sz="1600" dirty="0" smtClean="0"/>
              <a:t>                                                </a:t>
            </a:r>
            <a:r>
              <a:rPr lang="en-GB" altLang="cs-CZ" sz="1600" dirty="0" smtClean="0"/>
              <a:t>substantially contribute to development of given </a:t>
            </a:r>
            <a:r>
              <a:rPr lang="cs-CZ" altLang="cs-CZ" sz="1600" dirty="0" smtClean="0"/>
              <a:t>R&amp;D </a:t>
            </a:r>
            <a:r>
              <a:rPr lang="en-GB" altLang="cs-CZ" sz="1600" dirty="0" smtClean="0"/>
              <a:t>field</a:t>
            </a:r>
            <a:endParaRPr lang="en-GB" altLang="cs-CZ" sz="1600" kern="0" dirty="0" smtClean="0"/>
          </a:p>
          <a:p>
            <a:pPr marL="360000" indent="-360000">
              <a:spcBef>
                <a:spcPts val="900"/>
              </a:spcBef>
              <a:spcAft>
                <a:spcPts val="900"/>
              </a:spcAft>
            </a:pPr>
            <a:endParaRPr lang="cs-CZ" altLang="cs-CZ" sz="16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876" y="2948166"/>
            <a:ext cx="2151164" cy="3361194"/>
          </a:xfrm>
          <a:prstGeom prst="rect">
            <a:avLst/>
          </a:prstGeom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4803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7885037" cy="4919627"/>
          </a:xfrm>
        </p:spPr>
        <p:txBody>
          <a:bodyPr>
            <a:noAutofit/>
          </a:bodyPr>
          <a:lstStyle/>
          <a:p>
            <a:pPr marL="0" lvl="1" indent="0"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1800" b="1" cap="all" spc="200" dirty="0" smtClean="0">
                <a:solidFill>
                  <a:srgbClr val="006666"/>
                </a:solidFill>
              </a:rPr>
              <a:t>National impact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cs-CZ" altLang="cs-CZ" sz="1600" kern="0" dirty="0" smtClean="0"/>
              <a:t>A </a:t>
            </a:r>
            <a:r>
              <a:rPr lang="en-GB" altLang="cs-CZ" sz="1600" kern="0" dirty="0" smtClean="0"/>
              <a:t>large </a:t>
            </a:r>
            <a:r>
              <a:rPr lang="en-US" altLang="cs-CZ" sz="1600" kern="0" dirty="0"/>
              <a:t>research</a:t>
            </a:r>
            <a:r>
              <a:rPr lang="cs-CZ" altLang="cs-CZ" sz="1600" kern="0" dirty="0"/>
              <a:t> </a:t>
            </a:r>
            <a:r>
              <a:rPr lang="en-GB" altLang="cs-CZ" sz="1600" kern="0" dirty="0"/>
              <a:t>infrastructure has </a:t>
            </a:r>
            <a:r>
              <a:rPr lang="en-GB" altLang="cs-CZ" sz="1600" kern="0" dirty="0" smtClean="0"/>
              <a:t>nation-wide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importance</a:t>
            </a:r>
            <a:r>
              <a:rPr lang="cs-CZ" altLang="cs-CZ" sz="1600" kern="0" dirty="0" smtClean="0"/>
              <a:t>,</a:t>
            </a:r>
            <a:r>
              <a:rPr lang="en-GB" altLang="cs-CZ" sz="1600" kern="0" dirty="0" smtClean="0"/>
              <a:t> </a:t>
            </a:r>
            <a:r>
              <a:rPr lang="en-GB" altLang="cs-CZ" sz="1600" kern="0" dirty="0"/>
              <a:t>significance </a:t>
            </a:r>
            <a:r>
              <a:rPr lang="en-US" altLang="cs-CZ" sz="1600" kern="0" dirty="0"/>
              <a:t>and </a:t>
            </a:r>
            <a:r>
              <a:rPr lang="en-US" altLang="cs-CZ" sz="1600" kern="0" dirty="0" smtClean="0"/>
              <a:t>impact </a:t>
            </a:r>
            <a:r>
              <a:rPr lang="en-GB" altLang="cs-CZ" sz="1600" kern="0" dirty="0" smtClean="0"/>
              <a:t>within the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Czech Republic</a:t>
            </a:r>
            <a:r>
              <a:rPr lang="cs-CZ" altLang="cs-CZ" sz="1600" kern="0" dirty="0" smtClean="0"/>
              <a:t> and </a:t>
            </a:r>
            <a:r>
              <a:rPr lang="en-GB" altLang="cs-CZ" sz="1600" kern="0" dirty="0" smtClean="0"/>
              <a:t>serves a </a:t>
            </a:r>
            <a:r>
              <a:rPr lang="en-GB" altLang="cs-CZ" sz="1600" b="1" kern="0" dirty="0" smtClean="0"/>
              <a:t>broad portfolio of users</a:t>
            </a:r>
            <a:r>
              <a:rPr lang="en-GB" altLang="cs-CZ" sz="1600" kern="0" dirty="0" smtClean="0"/>
              <a:t> from research community (open access)</a:t>
            </a:r>
            <a:r>
              <a:rPr lang="cs-CZ" altLang="cs-CZ" sz="1600" kern="0" dirty="0" smtClean="0"/>
              <a:t> and</a:t>
            </a:r>
            <a:r>
              <a:rPr lang="en-GB" altLang="cs-CZ" sz="1600" kern="0" dirty="0" smtClean="0"/>
              <a:t> innovative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enterprises (contractual research)</a:t>
            </a:r>
            <a:endParaRPr lang="cs-CZ" altLang="cs-CZ" sz="1600" kern="0" dirty="0" smtClean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Clr>
                <a:schemeClr val="accent1"/>
              </a:buClr>
              <a:buSzPct val="120000"/>
              <a:buNone/>
              <a:defRPr/>
            </a:pPr>
            <a:r>
              <a:rPr lang="en-GB" sz="1800" b="1" cap="all" spc="200" dirty="0" smtClean="0">
                <a:solidFill>
                  <a:srgbClr val="006666"/>
                </a:solidFill>
              </a:rPr>
              <a:t>international overlap</a:t>
            </a:r>
            <a:endParaRPr 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cs-CZ" altLang="cs-CZ" sz="1600" kern="0" dirty="0"/>
              <a:t>A </a:t>
            </a:r>
            <a:r>
              <a:rPr lang="en-GB" altLang="cs-CZ" sz="1600" kern="0" dirty="0"/>
              <a:t>large </a:t>
            </a:r>
            <a:r>
              <a:rPr lang="en-US" altLang="cs-CZ" sz="1600" kern="0" dirty="0" smtClean="0"/>
              <a:t>research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infrastructure is inter-linked to research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infrastructures located abroad and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participates in</a:t>
            </a:r>
            <a:r>
              <a:rPr lang="cs-CZ" altLang="cs-CZ" sz="1600" kern="0" dirty="0" smtClean="0"/>
              <a:t> </a:t>
            </a:r>
            <a:r>
              <a:rPr lang="en-GB" altLang="cs-CZ" sz="1600" b="1" kern="0" dirty="0" smtClean="0"/>
              <a:t>macro-regional, pan-European</a:t>
            </a:r>
            <a:r>
              <a:rPr lang="cs-CZ" altLang="cs-CZ" sz="1600" b="1" kern="0" dirty="0" smtClean="0"/>
              <a:t> </a:t>
            </a:r>
            <a:r>
              <a:rPr lang="en-GB" altLang="cs-CZ" sz="1600" b="1" kern="0" dirty="0"/>
              <a:t>and</a:t>
            </a:r>
            <a:r>
              <a:rPr lang="cs-CZ" altLang="cs-CZ" sz="1600" kern="0" dirty="0"/>
              <a:t> </a:t>
            </a:r>
            <a:r>
              <a:rPr lang="en-GB" altLang="cs-CZ" sz="1600" b="1" kern="0" dirty="0" smtClean="0"/>
              <a:t>global</a:t>
            </a:r>
            <a:r>
              <a:rPr lang="en-GB" altLang="cs-CZ" sz="1600" kern="0" dirty="0" smtClean="0"/>
              <a:t> networks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clusters or legal entities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thus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having significant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international </a:t>
            </a:r>
            <a:r>
              <a:rPr lang="en-GB" altLang="cs-CZ" sz="1600" kern="0" dirty="0" smtClean="0"/>
              <a:t>overlap</a:t>
            </a:r>
            <a:endParaRPr lang="en-US" altLang="cs-CZ" sz="1600" kern="0" dirty="0" smtClean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endParaRPr lang="en-GB" altLang="cs-CZ" sz="1600" b="1" kern="0" dirty="0" smtClean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756" y="4260735"/>
            <a:ext cx="3070913" cy="1759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0126" y="3798725"/>
            <a:ext cx="2782578" cy="2683719"/>
          </a:xfrm>
          <a:prstGeom prst="rect">
            <a:avLst/>
          </a:prstGeom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34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ástupný symbol pro obsah 2"/>
          <p:cNvSpPr>
            <a:spLocks noGrp="1"/>
          </p:cNvSpPr>
          <p:nvPr>
            <p:ph idx="1"/>
          </p:nvPr>
        </p:nvSpPr>
        <p:spPr>
          <a:xfrm>
            <a:off x="518299" y="1170277"/>
            <a:ext cx="7930757" cy="5321963"/>
          </a:xfrm>
        </p:spPr>
        <p:txBody>
          <a:bodyPr>
            <a:noAutofit/>
          </a:bodyPr>
          <a:lstStyle/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GB" sz="1800" b="1" cap="all" spc="200" dirty="0" smtClean="0">
                <a:solidFill>
                  <a:srgbClr val="006666"/>
                </a:solidFill>
              </a:rPr>
              <a:t>How to become a large research infrastructure?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Compliance with the </a:t>
            </a:r>
            <a:r>
              <a:rPr lang="en-GB" altLang="cs-CZ" sz="1600" b="1" kern="0" dirty="0" smtClean="0"/>
              <a:t>minimal key requirements</a:t>
            </a:r>
            <a:r>
              <a:rPr lang="en-GB" altLang="cs-CZ" sz="1600" kern="0" dirty="0" smtClean="0"/>
              <a:t> (legislative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definition) and highly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positive outcome of </a:t>
            </a:r>
            <a:r>
              <a:rPr lang="en-GB" altLang="cs-CZ" sz="1600" b="1" kern="0" dirty="0" smtClean="0"/>
              <a:t>international peer-review assessment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exercise, arranged on </a:t>
            </a:r>
            <a:r>
              <a:rPr lang="cs-CZ" altLang="cs-CZ" sz="1600" kern="0" dirty="0" smtClean="0"/>
              <a:t>a </a:t>
            </a:r>
            <a:r>
              <a:rPr lang="en-GB" altLang="cs-CZ" sz="1600" kern="0" dirty="0" smtClean="0"/>
              <a:t>regular basis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kern="0" dirty="0" smtClean="0"/>
              <a:t>Recommendation </a:t>
            </a:r>
            <a:r>
              <a:rPr lang="en-US" altLang="cs-CZ" sz="1600" kern="0" dirty="0" smtClean="0"/>
              <a:t>for </a:t>
            </a:r>
            <a:r>
              <a:rPr lang="en-US" altLang="cs-CZ" sz="1600" dirty="0" smtClean="0"/>
              <a:t>public </a:t>
            </a:r>
            <a:r>
              <a:rPr lang="en-US" altLang="cs-CZ" sz="1600" kern="0" dirty="0" smtClean="0"/>
              <a:t>funding </a:t>
            </a:r>
            <a:r>
              <a:rPr lang="en-US" altLang="cs-CZ" sz="1600" kern="0" dirty="0"/>
              <a:t>issued by </a:t>
            </a:r>
            <a:r>
              <a:rPr lang="en-GB" altLang="cs-CZ" sz="1600" kern="0" dirty="0"/>
              <a:t>the </a:t>
            </a:r>
            <a:r>
              <a:rPr lang="en-US" altLang="cs-CZ" sz="1600" b="1" kern="0" dirty="0" smtClean="0"/>
              <a:t>Research</a:t>
            </a:r>
            <a:r>
              <a:rPr lang="en-US" altLang="cs-CZ" sz="1600" b="1" kern="0" dirty="0"/>
              <a:t>, </a:t>
            </a:r>
            <a:r>
              <a:rPr lang="en-US" altLang="cs-CZ" sz="1600" b="1" kern="0" dirty="0" smtClean="0"/>
              <a:t>Development</a:t>
            </a:r>
            <a:r>
              <a:rPr lang="cs-CZ" altLang="cs-CZ" sz="1600" b="1" kern="0" dirty="0" smtClean="0"/>
              <a:t> </a:t>
            </a:r>
            <a:r>
              <a:rPr lang="en-US" altLang="cs-CZ" sz="1600" b="1" kern="0" dirty="0" smtClean="0"/>
              <a:t>and </a:t>
            </a:r>
            <a:r>
              <a:rPr lang="en-US" altLang="cs-CZ" sz="1600" b="1" kern="0" dirty="0"/>
              <a:t>Innovation </a:t>
            </a:r>
            <a:r>
              <a:rPr lang="en-US" altLang="cs-CZ" sz="1600" b="1" kern="0" dirty="0" smtClean="0"/>
              <a:t>Council</a:t>
            </a:r>
            <a:r>
              <a:rPr lang="cs-CZ" altLang="cs-CZ" sz="1600" kern="0" dirty="0" smtClean="0"/>
              <a:t> (</a:t>
            </a:r>
            <a:r>
              <a:rPr lang="en-GB" altLang="cs-CZ" sz="1600" kern="0" dirty="0" smtClean="0"/>
              <a:t>advisory board</a:t>
            </a:r>
            <a:r>
              <a:rPr lang="cs-CZ" altLang="cs-CZ" sz="1600" kern="0" dirty="0" smtClean="0"/>
              <a:t>) and </a:t>
            </a:r>
            <a:r>
              <a:rPr lang="en-GB" altLang="cs-CZ" sz="1600" kern="0" dirty="0" smtClean="0"/>
              <a:t>approval adopted</a:t>
            </a:r>
            <a:r>
              <a:rPr lang="cs-CZ" altLang="cs-CZ" sz="1600" kern="0" dirty="0" smtClean="0"/>
              <a:t> by </a:t>
            </a:r>
            <a:r>
              <a:rPr lang="en-US" altLang="cs-CZ" sz="1600" kern="0" dirty="0" smtClean="0"/>
              <a:t>the </a:t>
            </a:r>
            <a:r>
              <a:rPr lang="en-US" altLang="cs-CZ" sz="1600" b="1" kern="0" dirty="0" smtClean="0"/>
              <a:t>Government of the Czech Republic</a:t>
            </a:r>
            <a:endParaRPr lang="cs-CZ" altLang="cs-CZ" sz="1600" b="1" kern="0" dirty="0" smtClean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Clr>
                <a:schemeClr val="accent1"/>
              </a:buClr>
              <a:buSzPct val="120000"/>
              <a:buNone/>
            </a:pPr>
            <a:r>
              <a:rPr lang="en-GB" sz="1800" b="1" cap="all" spc="200" dirty="0" smtClean="0">
                <a:solidFill>
                  <a:srgbClr val="006666"/>
                </a:solidFill>
              </a:rPr>
              <a:t>What are the eligible costs?</a:t>
            </a:r>
            <a:endParaRPr lang="en-GB" altLang="cs-CZ" sz="1800" b="1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altLang="cs-CZ" sz="1600" b="1" kern="0" dirty="0" smtClean="0"/>
              <a:t>Personal </a:t>
            </a:r>
            <a:r>
              <a:rPr lang="en-US" altLang="cs-CZ" sz="1600" b="1" kern="0" dirty="0"/>
              <a:t>costs </a:t>
            </a:r>
            <a:r>
              <a:rPr lang="en-US" altLang="cs-CZ" sz="1600" kern="0" dirty="0" smtClean="0"/>
              <a:t>–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management</a:t>
            </a:r>
            <a:r>
              <a:rPr lang="en-US" altLang="cs-CZ" sz="1600" kern="0" dirty="0"/>
              <a:t>, </a:t>
            </a:r>
            <a:r>
              <a:rPr lang="en-US" altLang="cs-CZ" sz="1600" kern="0" dirty="0" smtClean="0"/>
              <a:t>researchers</a:t>
            </a:r>
            <a:r>
              <a:rPr lang="cs-CZ" altLang="cs-CZ" sz="1600" kern="0" dirty="0" smtClean="0"/>
              <a:t>, </a:t>
            </a:r>
            <a:r>
              <a:rPr lang="en-US" altLang="cs-CZ" sz="1600" kern="0" dirty="0" smtClean="0"/>
              <a:t>technicians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administration and other staff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altLang="cs-CZ" sz="1600" b="1" kern="0" dirty="0" smtClean="0"/>
              <a:t>Operation </a:t>
            </a:r>
            <a:r>
              <a:rPr lang="en-US" altLang="cs-CZ" sz="1600" b="1" kern="0" dirty="0"/>
              <a:t>costs</a:t>
            </a:r>
            <a:r>
              <a:rPr lang="en-US" altLang="cs-CZ" sz="1600" kern="0" dirty="0"/>
              <a:t> – materials, energy, </a:t>
            </a:r>
            <a:r>
              <a:rPr lang="en-US" altLang="cs-CZ" sz="1600" kern="0" dirty="0" smtClean="0"/>
              <a:t>services</a:t>
            </a:r>
            <a:r>
              <a:rPr lang="cs-CZ" altLang="cs-CZ" sz="1600" kern="0" dirty="0" smtClean="0"/>
              <a:t> (</a:t>
            </a:r>
            <a:r>
              <a:rPr lang="en-GB" altLang="cs-CZ" sz="1600" kern="0" dirty="0" smtClean="0"/>
              <a:t>subcontracts</a:t>
            </a:r>
            <a:r>
              <a:rPr lang="cs-CZ" altLang="cs-CZ" sz="1600" kern="0" dirty="0" smtClean="0"/>
              <a:t>),</a:t>
            </a:r>
            <a:r>
              <a:rPr lang="en-US" altLang="cs-CZ" sz="1600" kern="0" dirty="0" smtClean="0"/>
              <a:t> international mobility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of research infrastructure staff</a:t>
            </a:r>
            <a:r>
              <a:rPr lang="en-US" altLang="cs-CZ" sz="1600" kern="0" dirty="0" smtClean="0"/>
              <a:t>, </a:t>
            </a:r>
            <a:r>
              <a:rPr lang="en-US" altLang="cs-CZ" sz="1600" kern="0" dirty="0"/>
              <a:t>overheads </a:t>
            </a:r>
            <a:r>
              <a:rPr lang="en-US" altLang="cs-CZ" sz="1600" kern="0" dirty="0" smtClean="0"/>
              <a:t>(</a:t>
            </a:r>
            <a:r>
              <a:rPr lang="en-GB" altLang="cs-CZ" sz="1600" kern="0" dirty="0" smtClean="0"/>
              <a:t>either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flat </a:t>
            </a:r>
            <a:r>
              <a:rPr lang="en-US" altLang="cs-CZ" sz="1600" kern="0" dirty="0"/>
              <a:t>rate </a:t>
            </a:r>
            <a:r>
              <a:rPr lang="en-GB" altLang="cs-CZ" sz="1600" kern="0" dirty="0" smtClean="0"/>
              <a:t>or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full-cost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methodology</a:t>
            </a:r>
            <a:r>
              <a:rPr lang="en-US" altLang="cs-CZ" sz="1600" kern="0" dirty="0" smtClean="0"/>
              <a:t>), </a:t>
            </a:r>
            <a:r>
              <a:rPr lang="en-US" altLang="cs-CZ" sz="1600" kern="0" dirty="0"/>
              <a:t>etc.</a:t>
            </a:r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US" altLang="cs-CZ" sz="1600" b="1" kern="0" dirty="0"/>
              <a:t>Membership fees</a:t>
            </a:r>
            <a:r>
              <a:rPr lang="en-US" altLang="cs-CZ" sz="1600" kern="0" dirty="0"/>
              <a:t> </a:t>
            </a:r>
            <a:r>
              <a:rPr lang="en-US" altLang="cs-CZ" sz="1600" kern="0" dirty="0" smtClean="0"/>
              <a:t>–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participation</a:t>
            </a:r>
            <a:r>
              <a:rPr lang="cs-CZ" altLang="cs-CZ" sz="1600" kern="0" dirty="0" smtClean="0"/>
              <a:t> in </a:t>
            </a:r>
            <a:r>
              <a:rPr lang="en-GB" altLang="cs-CZ" sz="1600" kern="0" dirty="0"/>
              <a:t>the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international research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infrastructure networks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clusters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consortia</a:t>
            </a:r>
            <a:r>
              <a:rPr lang="en-US" altLang="cs-CZ" sz="1600" kern="0" dirty="0" smtClean="0"/>
              <a:t> </a:t>
            </a:r>
            <a:r>
              <a:rPr lang="en-GB" altLang="cs-CZ" sz="1600" kern="0" dirty="0"/>
              <a:t>or</a:t>
            </a:r>
            <a:r>
              <a:rPr lang="cs-CZ" altLang="cs-CZ" sz="1600" kern="0" dirty="0"/>
              <a:t> </a:t>
            </a:r>
            <a:r>
              <a:rPr lang="en-GB" altLang="cs-CZ" sz="1600" kern="0" dirty="0" smtClean="0"/>
              <a:t>other</a:t>
            </a:r>
            <a:r>
              <a:rPr lang="cs-CZ" altLang="cs-CZ" sz="1600" kern="0" dirty="0" smtClean="0"/>
              <a:t> </a:t>
            </a:r>
            <a:r>
              <a:rPr lang="en-US" altLang="cs-CZ" sz="1600" kern="0" dirty="0" smtClean="0"/>
              <a:t>legal </a:t>
            </a:r>
            <a:r>
              <a:rPr lang="en-GB" altLang="cs-CZ" sz="1600" kern="0" dirty="0" smtClean="0"/>
              <a:t>entities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linking research infrastructures internationally</a:t>
            </a:r>
            <a:endParaRPr lang="cs-CZ" altLang="cs-CZ" sz="1600" kern="0" dirty="0" smtClean="0"/>
          </a:p>
          <a:p>
            <a:pPr marL="360000" indent="-360000">
              <a:spcBef>
                <a:spcPts val="600"/>
              </a:spcBef>
              <a:spcAft>
                <a:spcPts val="600"/>
              </a:spcAft>
            </a:pPr>
            <a:r>
              <a:rPr lang="en-GB" altLang="cs-CZ" sz="1600" b="1" kern="0" dirty="0" smtClean="0"/>
              <a:t>Investments</a:t>
            </a:r>
            <a:r>
              <a:rPr lang="en-GB" altLang="cs-CZ" sz="1600" kern="0" dirty="0" smtClean="0"/>
              <a:t> – renovations, upgrades and acquisition</a:t>
            </a:r>
            <a:r>
              <a:rPr lang="cs-CZ" altLang="cs-CZ" sz="1600" kern="0" dirty="0" smtClean="0"/>
              <a:t>s</a:t>
            </a:r>
            <a:r>
              <a:rPr lang="en-GB" altLang="cs-CZ" sz="1600" kern="0" dirty="0" smtClean="0"/>
              <a:t>                                                                               of new technologies, devices and other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/>
              <a:t>R&amp;D resources </a:t>
            </a:r>
            <a:r>
              <a:rPr lang="cs-CZ" altLang="cs-CZ" sz="1600" kern="0" dirty="0" smtClean="0"/>
              <a:t>                                                                  </a:t>
            </a:r>
            <a:r>
              <a:rPr lang="en-GB" altLang="cs-CZ" sz="1600" kern="0" dirty="0" smtClean="0"/>
              <a:t>that keep the research infrastructure at top-class level                                                                                           and ensure that users have access to exquisite service                                                                       portfolio</a:t>
            </a:r>
            <a:r>
              <a:rPr lang="cs-CZ" altLang="cs-CZ" sz="1600" kern="0" dirty="0" smtClean="0"/>
              <a:t>, </a:t>
            </a:r>
            <a:r>
              <a:rPr lang="en-GB" altLang="cs-CZ" sz="1600" kern="0" dirty="0" smtClean="0"/>
              <a:t>which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satisfactorily</a:t>
            </a:r>
            <a:r>
              <a:rPr lang="cs-CZ" altLang="cs-CZ" sz="1600" kern="0" dirty="0" smtClean="0"/>
              <a:t> </a:t>
            </a:r>
            <a:r>
              <a:rPr lang="en-GB" altLang="cs-CZ" sz="1600" kern="0" dirty="0" smtClean="0"/>
              <a:t>meet </a:t>
            </a:r>
            <a:r>
              <a:rPr lang="en-GB" altLang="cs-CZ" sz="1600" kern="0" dirty="0"/>
              <a:t>their R&amp;D </a:t>
            </a:r>
            <a:r>
              <a:rPr lang="en-GB" altLang="cs-CZ" sz="1600" kern="0" dirty="0" smtClean="0"/>
              <a:t>needs</a:t>
            </a:r>
            <a:r>
              <a:rPr lang="cs-CZ" altLang="cs-CZ" sz="1600" kern="0" dirty="0" smtClean="0"/>
              <a:t>   </a:t>
            </a:r>
            <a:endParaRPr lang="en-GB" altLang="cs-CZ" sz="1600" kern="0" dirty="0" smtClean="0"/>
          </a:p>
          <a:p>
            <a:pPr marL="360000" indent="-360000">
              <a:spcBef>
                <a:spcPts val="900"/>
              </a:spcBef>
              <a:spcAft>
                <a:spcPts val="900"/>
              </a:spcAft>
            </a:pPr>
            <a:endParaRPr lang="en-US" altLang="cs-CZ" sz="1600" kern="0" dirty="0" smtClean="0"/>
          </a:p>
          <a:p>
            <a:pPr marL="0" lvl="1" indent="0">
              <a:spcBef>
                <a:spcPts val="900"/>
              </a:spcBef>
              <a:spcAft>
                <a:spcPts val="900"/>
              </a:spcAft>
              <a:buNone/>
            </a:pPr>
            <a:endParaRPr lang="en-GB" altLang="cs-CZ" sz="1600" b="1" kern="0" dirty="0" smtClean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7751" y="4982293"/>
            <a:ext cx="2731305" cy="1329641"/>
          </a:xfrm>
          <a:prstGeom prst="rect">
            <a:avLst/>
          </a:prstGeom>
        </p:spPr>
      </p:pic>
      <p:sp>
        <p:nvSpPr>
          <p:cNvPr id="2" name="Zástupný symbol pro číslo snímku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683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Kosoúhelník 72">
            <a:extLst>
              <a:ext uri="{FF2B5EF4-FFF2-40B4-BE49-F238E27FC236}">
                <a16:creationId xmlns:a16="http://schemas.microsoft.com/office/drawing/2014/main" xmlns="" id="{83DA2299-9567-4BE7-B634-C137E2823D97}"/>
              </a:ext>
            </a:extLst>
          </p:cNvPr>
          <p:cNvSpPr/>
          <p:nvPr/>
        </p:nvSpPr>
        <p:spPr>
          <a:xfrm>
            <a:off x="303817" y="3356557"/>
            <a:ext cx="648459" cy="288395"/>
          </a:xfrm>
          <a:prstGeom prst="parallelogram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8113637" cy="420630"/>
          </a:xfrm>
        </p:spPr>
        <p:txBody>
          <a:bodyPr>
            <a:noAutofit/>
          </a:bodyPr>
          <a:lstStyle/>
          <a:p>
            <a:pPr algn="ctr"/>
            <a:r>
              <a:rPr lang="en-GB" sz="1800" dirty="0"/>
              <a:t>Large research infrastructures – agenda development</a:t>
            </a:r>
          </a:p>
        </p:txBody>
      </p:sp>
      <p:sp>
        <p:nvSpPr>
          <p:cNvPr id="4" name="Kosoúhelník 3">
            <a:extLst>
              <a:ext uri="{FF2B5EF4-FFF2-40B4-BE49-F238E27FC236}">
                <a16:creationId xmlns:a16="http://schemas.microsoft.com/office/drawing/2014/main" xmlns="" id="{0B5F3570-5156-4EAF-AA3B-37164D21519F}"/>
              </a:ext>
            </a:extLst>
          </p:cNvPr>
          <p:cNvSpPr/>
          <p:nvPr/>
        </p:nvSpPr>
        <p:spPr>
          <a:xfrm>
            <a:off x="852581" y="3353537"/>
            <a:ext cx="1502545" cy="288395"/>
          </a:xfrm>
          <a:prstGeom prst="parallelogram">
            <a:avLst/>
          </a:prstGeom>
          <a:solidFill>
            <a:srgbClr val="4C6BAC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9" name="Kosoúhelník 18">
            <a:extLst>
              <a:ext uri="{FF2B5EF4-FFF2-40B4-BE49-F238E27FC236}">
                <a16:creationId xmlns:a16="http://schemas.microsoft.com/office/drawing/2014/main" xmlns="" id="{7346355B-8104-4038-946F-FAA6251006DC}"/>
              </a:ext>
            </a:extLst>
          </p:cNvPr>
          <p:cNvSpPr/>
          <p:nvPr/>
        </p:nvSpPr>
        <p:spPr>
          <a:xfrm>
            <a:off x="2337796" y="3353537"/>
            <a:ext cx="1406173" cy="288395"/>
          </a:xfrm>
          <a:prstGeom prst="parallelogram">
            <a:avLst/>
          </a:prstGeom>
          <a:solidFill>
            <a:srgbClr val="1DB0AA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0" name="Kosoúhelník 19">
            <a:extLst>
              <a:ext uri="{FF2B5EF4-FFF2-40B4-BE49-F238E27FC236}">
                <a16:creationId xmlns:a16="http://schemas.microsoft.com/office/drawing/2014/main" xmlns="" id="{AEA5E7A8-A6FB-4662-BDC2-65C44C76A32C}"/>
              </a:ext>
            </a:extLst>
          </p:cNvPr>
          <p:cNvSpPr/>
          <p:nvPr/>
        </p:nvSpPr>
        <p:spPr>
          <a:xfrm>
            <a:off x="3731421" y="3353536"/>
            <a:ext cx="1421472" cy="288395"/>
          </a:xfrm>
          <a:prstGeom prst="parallelogram">
            <a:avLst/>
          </a:prstGeom>
          <a:solidFill>
            <a:srgbClr val="C1D32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1" name="Kosoúhelník 20">
            <a:extLst>
              <a:ext uri="{FF2B5EF4-FFF2-40B4-BE49-F238E27FC236}">
                <a16:creationId xmlns:a16="http://schemas.microsoft.com/office/drawing/2014/main" xmlns="" id="{D99BA1AC-D055-41D2-A1D1-34ED7B655073}"/>
              </a:ext>
            </a:extLst>
          </p:cNvPr>
          <p:cNvSpPr/>
          <p:nvPr/>
        </p:nvSpPr>
        <p:spPr>
          <a:xfrm>
            <a:off x="5139255" y="3353537"/>
            <a:ext cx="1421471" cy="288395"/>
          </a:xfrm>
          <a:prstGeom prst="parallelogram">
            <a:avLst/>
          </a:prstGeom>
          <a:solidFill>
            <a:srgbClr val="FCD8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2" name="Kosoúhelník 21">
            <a:extLst>
              <a:ext uri="{FF2B5EF4-FFF2-40B4-BE49-F238E27FC236}">
                <a16:creationId xmlns:a16="http://schemas.microsoft.com/office/drawing/2014/main" xmlns="" id="{0CB4E67D-5667-47E1-927E-F995746C9233}"/>
              </a:ext>
            </a:extLst>
          </p:cNvPr>
          <p:cNvSpPr/>
          <p:nvPr/>
        </p:nvSpPr>
        <p:spPr>
          <a:xfrm>
            <a:off x="6547090" y="3353536"/>
            <a:ext cx="1421471" cy="288395"/>
          </a:xfrm>
          <a:prstGeom prst="parallelogram">
            <a:avLst/>
          </a:prstGeom>
          <a:solidFill>
            <a:srgbClr val="F185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grpSp>
        <p:nvGrpSpPr>
          <p:cNvPr id="66" name="Skupina 65">
            <a:extLst>
              <a:ext uri="{FF2B5EF4-FFF2-40B4-BE49-F238E27FC236}">
                <a16:creationId xmlns:a16="http://schemas.microsoft.com/office/drawing/2014/main" xmlns="" id="{B8224F27-6E44-4F26-8FC8-C3E792A81906}"/>
              </a:ext>
            </a:extLst>
          </p:cNvPr>
          <p:cNvGrpSpPr/>
          <p:nvPr/>
        </p:nvGrpSpPr>
        <p:grpSpPr>
          <a:xfrm>
            <a:off x="3169146" y="3303131"/>
            <a:ext cx="1324577" cy="1594080"/>
            <a:chOff x="3040677" y="3303131"/>
            <a:chExt cx="1324577" cy="1594080"/>
          </a:xfrm>
        </p:grpSpPr>
        <p:pic>
          <p:nvPicPr>
            <p:cNvPr id="35" name="Obrázek 34">
              <a:extLst>
                <a:ext uri="{FF2B5EF4-FFF2-40B4-BE49-F238E27FC236}">
                  <a16:creationId xmlns:a16="http://schemas.microsoft.com/office/drawing/2014/main" xmlns="" id="{E9E56989-5CA2-4609-B555-5FE698DBD8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5329" y="3303131"/>
              <a:ext cx="835275" cy="1594080"/>
            </a:xfrm>
            <a:prstGeom prst="rect">
              <a:avLst/>
            </a:prstGeom>
          </p:spPr>
        </p:pic>
        <p:sp>
          <p:nvSpPr>
            <p:cNvPr id="38" name="TextBox 1179">
              <a:extLst>
                <a:ext uri="{FF2B5EF4-FFF2-40B4-BE49-F238E27FC236}">
                  <a16:creationId xmlns:a16="http://schemas.microsoft.com/office/drawing/2014/main" xmlns="" id="{0794F4E2-57E0-46BE-93B2-8F1274F38D4E}"/>
                </a:ext>
              </a:extLst>
            </p:cNvPr>
            <p:cNvSpPr txBox="1"/>
            <p:nvPr/>
          </p:nvSpPr>
          <p:spPr>
            <a:xfrm>
              <a:off x="3040677" y="4315336"/>
              <a:ext cx="13245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C1D32F"/>
                  </a:solidFill>
                  <a:cs typeface="Calibri" pitchFamily="34" charset="0"/>
                </a:rPr>
                <a:t>20</a:t>
              </a:r>
              <a:r>
                <a:rPr lang="cs-CZ" altLang="ko-KR" sz="1400" b="1" dirty="0" smtClean="0">
                  <a:solidFill>
                    <a:srgbClr val="C1D32F"/>
                  </a:solidFill>
                  <a:cs typeface="Calibri" pitchFamily="34" charset="0"/>
                </a:rPr>
                <a:t>14</a:t>
              </a:r>
              <a:endParaRPr lang="ko-KR" altLang="en-US" sz="1400" b="1" dirty="0">
                <a:solidFill>
                  <a:srgbClr val="C1D32F"/>
                </a:solidFill>
                <a:cs typeface="Calibri" pitchFamily="34" charset="0"/>
              </a:endParaRPr>
            </a:p>
          </p:txBody>
        </p:sp>
      </p:grpSp>
      <p:grpSp>
        <p:nvGrpSpPr>
          <p:cNvPr id="69" name="Skupina 68">
            <a:extLst>
              <a:ext uri="{FF2B5EF4-FFF2-40B4-BE49-F238E27FC236}">
                <a16:creationId xmlns:a16="http://schemas.microsoft.com/office/drawing/2014/main" xmlns="" id="{A6FCAD0B-BF32-4B8F-BBB1-270313FFC3B0}"/>
              </a:ext>
            </a:extLst>
          </p:cNvPr>
          <p:cNvGrpSpPr/>
          <p:nvPr/>
        </p:nvGrpSpPr>
        <p:grpSpPr>
          <a:xfrm>
            <a:off x="303962" y="3298825"/>
            <a:ext cx="1324577" cy="1593850"/>
            <a:chOff x="228392" y="3298825"/>
            <a:chExt cx="1324577" cy="1593850"/>
          </a:xfrm>
        </p:grpSpPr>
        <p:sp>
          <p:nvSpPr>
            <p:cNvPr id="9" name="TextBox 1179">
              <a:extLst>
                <a:ext uri="{FF2B5EF4-FFF2-40B4-BE49-F238E27FC236}">
                  <a16:creationId xmlns:a16="http://schemas.microsoft.com/office/drawing/2014/main" xmlns="" id="{53E91F3E-0B97-461E-812C-506B63B1BC88}"/>
                </a:ext>
              </a:extLst>
            </p:cNvPr>
            <p:cNvSpPr txBox="1"/>
            <p:nvPr/>
          </p:nvSpPr>
          <p:spPr>
            <a:xfrm>
              <a:off x="228392" y="4324201"/>
              <a:ext cx="13245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4C6BAC"/>
                  </a:solidFill>
                  <a:cs typeface="Calibri" pitchFamily="34" charset="0"/>
                </a:rPr>
                <a:t>20</a:t>
              </a:r>
              <a:r>
                <a:rPr lang="cs-CZ" altLang="ko-KR" sz="1400" b="1" dirty="0">
                  <a:solidFill>
                    <a:srgbClr val="4C6BAC"/>
                  </a:solidFill>
                  <a:cs typeface="Calibri" pitchFamily="34" charset="0"/>
                </a:rPr>
                <a:t>0</a:t>
              </a:r>
              <a:r>
                <a:rPr lang="cs-CZ" altLang="ko-KR" sz="1400" b="1" dirty="0" smtClean="0">
                  <a:solidFill>
                    <a:srgbClr val="4C6BAC"/>
                  </a:solidFill>
                  <a:cs typeface="Calibri" pitchFamily="34" charset="0"/>
                </a:rPr>
                <a:t>9</a:t>
              </a:r>
              <a:endParaRPr lang="ko-KR" altLang="en-US" sz="1400" b="1" dirty="0">
                <a:solidFill>
                  <a:srgbClr val="4C6BAC"/>
                </a:solidFill>
                <a:cs typeface="Calibri" pitchFamily="34" charset="0"/>
              </a:endParaRPr>
            </a:p>
          </p:txBody>
        </p:sp>
        <p:grpSp>
          <p:nvGrpSpPr>
            <p:cNvPr id="40" name="Group 8">
              <a:extLst>
                <a:ext uri="{FF2B5EF4-FFF2-40B4-BE49-F238E27FC236}">
                  <a16:creationId xmlns:a16="http://schemas.microsoft.com/office/drawing/2014/main" xmlns="" id="{54742347-A432-4EDF-B8F7-ED7F7E0D30E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467539" y="3298825"/>
              <a:ext cx="846138" cy="1593850"/>
              <a:chOff x="404" y="2078"/>
              <a:chExt cx="533" cy="1004"/>
            </a:xfrm>
          </p:grpSpPr>
          <p:sp>
            <p:nvSpPr>
              <p:cNvPr id="41" name="AutoShape 7">
                <a:extLst>
                  <a:ext uri="{FF2B5EF4-FFF2-40B4-BE49-F238E27FC236}">
                    <a16:creationId xmlns:a16="http://schemas.microsoft.com/office/drawing/2014/main" xmlns="" id="{7C0A2EED-72AB-474F-9B42-F8FE6432650B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404" y="2078"/>
                <a:ext cx="533" cy="10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2" name="Freeform 9">
                <a:extLst>
                  <a:ext uri="{FF2B5EF4-FFF2-40B4-BE49-F238E27FC236}">
                    <a16:creationId xmlns:a16="http://schemas.microsoft.com/office/drawing/2014/main" xmlns="" id="{36012514-20A2-4A30-B7F0-F4AFDB32D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" y="2556"/>
                <a:ext cx="33" cy="50"/>
              </a:xfrm>
              <a:custGeom>
                <a:avLst/>
                <a:gdLst>
                  <a:gd name="T0" fmla="*/ 8 w 16"/>
                  <a:gd name="T1" fmla="*/ 24 h 24"/>
                  <a:gd name="T2" fmla="*/ 16 w 16"/>
                  <a:gd name="T3" fmla="*/ 24 h 24"/>
                  <a:gd name="T4" fmla="*/ 16 w 16"/>
                  <a:gd name="T5" fmla="*/ 0 h 24"/>
                  <a:gd name="T6" fmla="*/ 8 w 16"/>
                  <a:gd name="T7" fmla="*/ 0 h 24"/>
                  <a:gd name="T8" fmla="*/ 0 w 16"/>
                  <a:gd name="T9" fmla="*/ 0 h 24"/>
                  <a:gd name="T10" fmla="*/ 0 w 16"/>
                  <a:gd name="T11" fmla="*/ 24 h 24"/>
                  <a:gd name="T12" fmla="*/ 8 w 16"/>
                  <a:gd name="T13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24"/>
                    </a:moveTo>
                    <a:cubicBezTo>
                      <a:pt x="16" y="24"/>
                      <a:pt x="16" y="24"/>
                      <a:pt x="16" y="2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lnTo>
                      <a:pt x="8" y="24"/>
                    </a:lnTo>
                    <a:close/>
                  </a:path>
                </a:pathLst>
              </a:custGeom>
              <a:solidFill>
                <a:srgbClr val="4C6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3" name="Freeform 10">
                <a:extLst>
                  <a:ext uri="{FF2B5EF4-FFF2-40B4-BE49-F238E27FC236}">
                    <a16:creationId xmlns:a16="http://schemas.microsoft.com/office/drawing/2014/main" xmlns="" id="{7189B4E3-5A88-4979-B9A2-6A4DBBCBA6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" y="2326"/>
                <a:ext cx="33" cy="230"/>
              </a:xfrm>
              <a:custGeom>
                <a:avLst/>
                <a:gdLst>
                  <a:gd name="T0" fmla="*/ 16 w 16"/>
                  <a:gd name="T1" fmla="*/ 112 h 112"/>
                  <a:gd name="T2" fmla="*/ 16 w 16"/>
                  <a:gd name="T3" fmla="*/ 0 h 112"/>
                  <a:gd name="T4" fmla="*/ 0 w 16"/>
                  <a:gd name="T5" fmla="*/ 0 h 112"/>
                  <a:gd name="T6" fmla="*/ 0 w 16"/>
                  <a:gd name="T7" fmla="*/ 112 h 112"/>
                  <a:gd name="T8" fmla="*/ 8 w 16"/>
                  <a:gd name="T9" fmla="*/ 112 h 112"/>
                  <a:gd name="T10" fmla="*/ 16 w 16"/>
                  <a:gd name="T11" fmla="*/ 112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12">
                    <a:moveTo>
                      <a:pt x="16" y="112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" y="112"/>
                      <a:pt x="5" y="112"/>
                      <a:pt x="8" y="112"/>
                    </a:cubicBezTo>
                    <a:cubicBezTo>
                      <a:pt x="11" y="112"/>
                      <a:pt x="13" y="112"/>
                      <a:pt x="16" y="112"/>
                    </a:cubicBezTo>
                    <a:close/>
                  </a:path>
                </a:pathLst>
              </a:custGeom>
              <a:solidFill>
                <a:srgbClr val="4C6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4" name="Freeform 11">
                <a:extLst>
                  <a:ext uri="{FF2B5EF4-FFF2-40B4-BE49-F238E27FC236}">
                    <a16:creationId xmlns:a16="http://schemas.microsoft.com/office/drawing/2014/main" xmlns="" id="{FA25E33D-4122-4A8B-A30F-AA89F3311F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2556"/>
                <a:ext cx="529" cy="526"/>
              </a:xfrm>
              <a:custGeom>
                <a:avLst/>
                <a:gdLst>
                  <a:gd name="T0" fmla="*/ 136 w 256"/>
                  <a:gd name="T1" fmla="*/ 0 h 256"/>
                  <a:gd name="T2" fmla="*/ 136 w 256"/>
                  <a:gd name="T3" fmla="*/ 24 h 256"/>
                  <a:gd name="T4" fmla="*/ 128 w 256"/>
                  <a:gd name="T5" fmla="*/ 24 h 256"/>
                  <a:gd name="T6" fmla="*/ 232 w 256"/>
                  <a:gd name="T7" fmla="*/ 128 h 256"/>
                  <a:gd name="T8" fmla="*/ 128 w 256"/>
                  <a:gd name="T9" fmla="*/ 232 h 256"/>
                  <a:gd name="T10" fmla="*/ 24 w 256"/>
                  <a:gd name="T11" fmla="*/ 128 h 256"/>
                  <a:gd name="T12" fmla="*/ 128 w 256"/>
                  <a:gd name="T13" fmla="*/ 24 h 256"/>
                  <a:gd name="T14" fmla="*/ 120 w 256"/>
                  <a:gd name="T15" fmla="*/ 24 h 256"/>
                  <a:gd name="T16" fmla="*/ 120 w 256"/>
                  <a:gd name="T17" fmla="*/ 0 h 256"/>
                  <a:gd name="T18" fmla="*/ 0 w 256"/>
                  <a:gd name="T19" fmla="*/ 128 h 256"/>
                  <a:gd name="T20" fmla="*/ 128 w 256"/>
                  <a:gd name="T21" fmla="*/ 256 h 256"/>
                  <a:gd name="T22" fmla="*/ 256 w 256"/>
                  <a:gd name="T23" fmla="*/ 128 h 256"/>
                  <a:gd name="T24" fmla="*/ 136 w 256"/>
                  <a:gd name="T25" fmla="*/ 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" h="256">
                    <a:moveTo>
                      <a:pt x="136" y="0"/>
                    </a:moveTo>
                    <a:cubicBezTo>
                      <a:pt x="136" y="24"/>
                      <a:pt x="136" y="24"/>
                      <a:pt x="136" y="24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185" y="24"/>
                      <a:pt x="232" y="71"/>
                      <a:pt x="232" y="128"/>
                    </a:cubicBezTo>
                    <a:cubicBezTo>
                      <a:pt x="232" y="185"/>
                      <a:pt x="185" y="232"/>
                      <a:pt x="128" y="232"/>
                    </a:cubicBezTo>
                    <a:cubicBezTo>
                      <a:pt x="71" y="232"/>
                      <a:pt x="24" y="185"/>
                      <a:pt x="24" y="128"/>
                    </a:cubicBezTo>
                    <a:cubicBezTo>
                      <a:pt x="24" y="71"/>
                      <a:pt x="71" y="24"/>
                      <a:pt x="128" y="24"/>
                    </a:cubicBezTo>
                    <a:cubicBezTo>
                      <a:pt x="120" y="24"/>
                      <a:pt x="120" y="24"/>
                      <a:pt x="120" y="24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53" y="4"/>
                      <a:pt x="0" y="60"/>
                      <a:pt x="0" y="128"/>
                    </a:cubicBezTo>
                    <a:cubicBezTo>
                      <a:pt x="0" y="199"/>
                      <a:pt x="57" y="256"/>
                      <a:pt x="128" y="256"/>
                    </a:cubicBezTo>
                    <a:cubicBezTo>
                      <a:pt x="199" y="256"/>
                      <a:pt x="256" y="199"/>
                      <a:pt x="256" y="128"/>
                    </a:cubicBezTo>
                    <a:cubicBezTo>
                      <a:pt x="256" y="60"/>
                      <a:pt x="203" y="4"/>
                      <a:pt x="136" y="0"/>
                    </a:cubicBezTo>
                    <a:close/>
                  </a:path>
                </a:pathLst>
              </a:custGeom>
              <a:solidFill>
                <a:srgbClr val="4C6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5" name="Freeform 12">
                <a:extLst>
                  <a:ext uri="{FF2B5EF4-FFF2-40B4-BE49-F238E27FC236}">
                    <a16:creationId xmlns:a16="http://schemas.microsoft.com/office/drawing/2014/main" xmlns="" id="{C8E4DC8F-0683-4571-9F7D-16DCD056F7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81" y="2630"/>
                <a:ext cx="380" cy="378"/>
              </a:xfrm>
              <a:custGeom>
                <a:avLst/>
                <a:gdLst>
                  <a:gd name="T0" fmla="*/ 92 w 184"/>
                  <a:gd name="T1" fmla="*/ 184 h 184"/>
                  <a:gd name="T2" fmla="*/ 184 w 184"/>
                  <a:gd name="T3" fmla="*/ 92 h 184"/>
                  <a:gd name="T4" fmla="*/ 92 w 184"/>
                  <a:gd name="T5" fmla="*/ 0 h 184"/>
                  <a:gd name="T6" fmla="*/ 0 w 184"/>
                  <a:gd name="T7" fmla="*/ 92 h 184"/>
                  <a:gd name="T8" fmla="*/ 92 w 184"/>
                  <a:gd name="T9" fmla="*/ 184 h 184"/>
                  <a:gd name="T10" fmla="*/ 92 w 184"/>
                  <a:gd name="T11" fmla="*/ 4 h 184"/>
                  <a:gd name="T12" fmla="*/ 180 w 184"/>
                  <a:gd name="T13" fmla="*/ 92 h 184"/>
                  <a:gd name="T14" fmla="*/ 92 w 184"/>
                  <a:gd name="T15" fmla="*/ 180 h 184"/>
                  <a:gd name="T16" fmla="*/ 4 w 184"/>
                  <a:gd name="T17" fmla="*/ 92 h 184"/>
                  <a:gd name="T18" fmla="*/ 92 w 184"/>
                  <a:gd name="T19" fmla="*/ 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184"/>
                    </a:move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lose/>
                    <a:moveTo>
                      <a:pt x="92" y="4"/>
                    </a:moveTo>
                    <a:cubicBezTo>
                      <a:pt x="141" y="4"/>
                      <a:pt x="180" y="43"/>
                      <a:pt x="180" y="92"/>
                    </a:cubicBezTo>
                    <a:cubicBezTo>
                      <a:pt x="180" y="141"/>
                      <a:pt x="141" y="180"/>
                      <a:pt x="92" y="180"/>
                    </a:cubicBezTo>
                    <a:cubicBezTo>
                      <a:pt x="43" y="180"/>
                      <a:pt x="4" y="141"/>
                      <a:pt x="4" y="92"/>
                    </a:cubicBezTo>
                    <a:cubicBezTo>
                      <a:pt x="4" y="43"/>
                      <a:pt x="43" y="4"/>
                      <a:pt x="92" y="4"/>
                    </a:cubicBezTo>
                    <a:close/>
                  </a:path>
                </a:pathLst>
              </a:custGeom>
              <a:solidFill>
                <a:srgbClr val="4C6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6" name="Oval 13">
                <a:extLst>
                  <a:ext uri="{FF2B5EF4-FFF2-40B4-BE49-F238E27FC236}">
                    <a16:creationId xmlns:a16="http://schemas.microsoft.com/office/drawing/2014/main" xmlns="" id="{CAF30E59-E17B-4AD0-AD12-C7BD4EA7D8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2" y="2080"/>
                <a:ext cx="265" cy="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7" name="Oval 14">
                <a:extLst>
                  <a:ext uri="{FF2B5EF4-FFF2-40B4-BE49-F238E27FC236}">
                    <a16:creationId xmlns:a16="http://schemas.microsoft.com/office/drawing/2014/main" xmlns="" id="{42D4FE8F-F70F-4BE1-881E-6F0D06EB5B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" y="2107"/>
                <a:ext cx="211" cy="209"/>
              </a:xfrm>
              <a:prstGeom prst="ellipse">
                <a:avLst/>
              </a:prstGeom>
              <a:solidFill>
                <a:srgbClr val="4C6BA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48" name="Oval 15">
                <a:extLst>
                  <a:ext uri="{FF2B5EF4-FFF2-40B4-BE49-F238E27FC236}">
                    <a16:creationId xmlns:a16="http://schemas.microsoft.com/office/drawing/2014/main" xmlns="" id="{EC3B6CB4-0D28-4A0D-A5CC-E72B4D2B2A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4" y="2142"/>
                <a:ext cx="141" cy="13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grpSp>
        <p:nvGrpSpPr>
          <p:cNvPr id="68" name="Skupina 67">
            <a:extLst>
              <a:ext uri="{FF2B5EF4-FFF2-40B4-BE49-F238E27FC236}">
                <a16:creationId xmlns:a16="http://schemas.microsoft.com/office/drawing/2014/main" xmlns="" id="{8E781BAF-1041-4981-9AA6-6A6BCF6C1819}"/>
              </a:ext>
            </a:extLst>
          </p:cNvPr>
          <p:cNvGrpSpPr/>
          <p:nvPr/>
        </p:nvGrpSpPr>
        <p:grpSpPr>
          <a:xfrm>
            <a:off x="1783658" y="2124456"/>
            <a:ext cx="1324577" cy="1565275"/>
            <a:chOff x="1564505" y="2124456"/>
            <a:chExt cx="1324577" cy="1565275"/>
          </a:xfrm>
        </p:grpSpPr>
        <p:sp>
          <p:nvSpPr>
            <p:cNvPr id="33" name="TextBox 1179">
              <a:extLst>
                <a:ext uri="{FF2B5EF4-FFF2-40B4-BE49-F238E27FC236}">
                  <a16:creationId xmlns:a16="http://schemas.microsoft.com/office/drawing/2014/main" xmlns="" id="{313780F5-B770-4D52-98F0-4945838A429A}"/>
                </a:ext>
              </a:extLst>
            </p:cNvPr>
            <p:cNvSpPr txBox="1"/>
            <p:nvPr/>
          </p:nvSpPr>
          <p:spPr>
            <a:xfrm>
              <a:off x="1564505" y="2385343"/>
              <a:ext cx="13245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1DB0AA"/>
                  </a:solidFill>
                  <a:cs typeface="Calibri" pitchFamily="34" charset="0"/>
                </a:rPr>
                <a:t>20</a:t>
              </a:r>
              <a:r>
                <a:rPr lang="cs-CZ" altLang="ko-KR" sz="1400" b="1" dirty="0">
                  <a:solidFill>
                    <a:srgbClr val="1DB0AA"/>
                  </a:solidFill>
                  <a:cs typeface="Calibri" pitchFamily="34" charset="0"/>
                </a:rPr>
                <a:t>1</a:t>
              </a:r>
              <a:r>
                <a:rPr lang="cs-CZ" altLang="ko-KR" sz="1400" b="1" dirty="0" smtClean="0">
                  <a:solidFill>
                    <a:srgbClr val="1DB0AA"/>
                  </a:solidFill>
                  <a:cs typeface="Calibri" pitchFamily="34" charset="0"/>
                </a:rPr>
                <a:t>0</a:t>
              </a:r>
              <a:endParaRPr lang="ko-KR" altLang="en-US" sz="1400" b="1" dirty="0">
                <a:solidFill>
                  <a:srgbClr val="1DB0AA"/>
                </a:solidFill>
                <a:cs typeface="Calibri" pitchFamily="34" charset="0"/>
              </a:endParaRPr>
            </a:p>
          </p:txBody>
        </p:sp>
        <p:grpSp>
          <p:nvGrpSpPr>
            <p:cNvPr id="49" name="Group 18">
              <a:extLst>
                <a:ext uri="{FF2B5EF4-FFF2-40B4-BE49-F238E27FC236}">
                  <a16:creationId xmlns:a16="http://schemas.microsoft.com/office/drawing/2014/main" xmlns="" id="{90FE00C8-C13B-425D-A574-92A4BA038FC3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1808977" y="2124456"/>
              <a:ext cx="835025" cy="1565275"/>
              <a:chOff x="1249" y="1343"/>
              <a:chExt cx="526" cy="986"/>
            </a:xfrm>
          </p:grpSpPr>
          <p:sp>
            <p:nvSpPr>
              <p:cNvPr id="50" name="AutoShape 17">
                <a:extLst>
                  <a:ext uri="{FF2B5EF4-FFF2-40B4-BE49-F238E27FC236}">
                    <a16:creationId xmlns:a16="http://schemas.microsoft.com/office/drawing/2014/main" xmlns="" id="{38936822-FB0F-4F68-A3D9-51510AA3C300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249" y="1343"/>
                <a:ext cx="526" cy="9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1" name="Freeform 19">
                <a:extLst>
                  <a:ext uri="{FF2B5EF4-FFF2-40B4-BE49-F238E27FC236}">
                    <a16:creationId xmlns:a16="http://schemas.microsoft.com/office/drawing/2014/main" xmlns="" id="{1B053FAC-47FE-418A-BBF5-26D9D73D71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" y="1869"/>
                <a:ext cx="33" cy="230"/>
              </a:xfrm>
              <a:custGeom>
                <a:avLst/>
                <a:gdLst>
                  <a:gd name="T0" fmla="*/ 0 w 16"/>
                  <a:gd name="T1" fmla="*/ 0 h 112"/>
                  <a:gd name="T2" fmla="*/ 0 w 16"/>
                  <a:gd name="T3" fmla="*/ 112 h 112"/>
                  <a:gd name="T4" fmla="*/ 16 w 16"/>
                  <a:gd name="T5" fmla="*/ 112 h 112"/>
                  <a:gd name="T6" fmla="*/ 16 w 16"/>
                  <a:gd name="T7" fmla="*/ 0 h 112"/>
                  <a:gd name="T8" fmla="*/ 8 w 16"/>
                  <a:gd name="T9" fmla="*/ 0 h 112"/>
                  <a:gd name="T10" fmla="*/ 0 w 16"/>
                  <a:gd name="T11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" h="112">
                    <a:moveTo>
                      <a:pt x="0" y="0"/>
                    </a:moveTo>
                    <a:cubicBezTo>
                      <a:pt x="0" y="112"/>
                      <a:pt x="0" y="112"/>
                      <a:pt x="0" y="112"/>
                    </a:cubicBezTo>
                    <a:cubicBezTo>
                      <a:pt x="16" y="112"/>
                      <a:pt x="16" y="112"/>
                      <a:pt x="16" y="112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3" y="0"/>
                      <a:pt x="11" y="0"/>
                      <a:pt x="8" y="0"/>
                    </a:cubicBezTo>
                    <a:cubicBezTo>
                      <a:pt x="5" y="0"/>
                      <a:pt x="3" y="0"/>
                      <a:pt x="0" y="0"/>
                    </a:cubicBezTo>
                    <a:close/>
                  </a:path>
                </a:pathLst>
              </a:custGeom>
              <a:solidFill>
                <a:srgbClr val="1DB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2" name="Freeform 20">
                <a:extLst>
                  <a:ext uri="{FF2B5EF4-FFF2-40B4-BE49-F238E27FC236}">
                    <a16:creationId xmlns:a16="http://schemas.microsoft.com/office/drawing/2014/main" xmlns="" id="{4E8503F5-24A8-496A-B0B4-71FD9F3984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47" y="1343"/>
                <a:ext cx="528" cy="526"/>
              </a:xfrm>
              <a:custGeom>
                <a:avLst/>
                <a:gdLst>
                  <a:gd name="T0" fmla="*/ 256 w 256"/>
                  <a:gd name="T1" fmla="*/ 128 h 256"/>
                  <a:gd name="T2" fmla="*/ 128 w 256"/>
                  <a:gd name="T3" fmla="*/ 0 h 256"/>
                  <a:gd name="T4" fmla="*/ 0 w 256"/>
                  <a:gd name="T5" fmla="*/ 128 h 256"/>
                  <a:gd name="T6" fmla="*/ 120 w 256"/>
                  <a:gd name="T7" fmla="*/ 256 h 256"/>
                  <a:gd name="T8" fmla="*/ 120 w 256"/>
                  <a:gd name="T9" fmla="*/ 232 h 256"/>
                  <a:gd name="T10" fmla="*/ 128 w 256"/>
                  <a:gd name="T11" fmla="*/ 232 h 256"/>
                  <a:gd name="T12" fmla="*/ 24 w 256"/>
                  <a:gd name="T13" fmla="*/ 128 h 256"/>
                  <a:gd name="T14" fmla="*/ 128 w 256"/>
                  <a:gd name="T15" fmla="*/ 24 h 256"/>
                  <a:gd name="T16" fmla="*/ 232 w 256"/>
                  <a:gd name="T17" fmla="*/ 128 h 256"/>
                  <a:gd name="T18" fmla="*/ 128 w 256"/>
                  <a:gd name="T19" fmla="*/ 232 h 256"/>
                  <a:gd name="T20" fmla="*/ 136 w 256"/>
                  <a:gd name="T21" fmla="*/ 232 h 256"/>
                  <a:gd name="T22" fmla="*/ 136 w 256"/>
                  <a:gd name="T23" fmla="*/ 256 h 256"/>
                  <a:gd name="T24" fmla="*/ 256 w 256"/>
                  <a:gd name="T25" fmla="*/ 128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6" h="256">
                    <a:moveTo>
                      <a:pt x="256" y="128"/>
                    </a:moveTo>
                    <a:cubicBezTo>
                      <a:pt x="256" y="57"/>
                      <a:pt x="199" y="0"/>
                      <a:pt x="128" y="0"/>
                    </a:cubicBezTo>
                    <a:cubicBezTo>
                      <a:pt x="57" y="0"/>
                      <a:pt x="0" y="57"/>
                      <a:pt x="0" y="128"/>
                    </a:cubicBezTo>
                    <a:cubicBezTo>
                      <a:pt x="0" y="196"/>
                      <a:pt x="53" y="252"/>
                      <a:pt x="120" y="256"/>
                    </a:cubicBezTo>
                    <a:cubicBezTo>
                      <a:pt x="120" y="232"/>
                      <a:pt x="120" y="232"/>
                      <a:pt x="120" y="232"/>
                    </a:cubicBezTo>
                    <a:cubicBezTo>
                      <a:pt x="128" y="232"/>
                      <a:pt x="128" y="232"/>
                      <a:pt x="128" y="232"/>
                    </a:cubicBezTo>
                    <a:cubicBezTo>
                      <a:pt x="71" y="232"/>
                      <a:pt x="24" y="185"/>
                      <a:pt x="24" y="128"/>
                    </a:cubicBezTo>
                    <a:cubicBezTo>
                      <a:pt x="24" y="71"/>
                      <a:pt x="71" y="24"/>
                      <a:pt x="128" y="24"/>
                    </a:cubicBezTo>
                    <a:cubicBezTo>
                      <a:pt x="185" y="24"/>
                      <a:pt x="232" y="71"/>
                      <a:pt x="232" y="128"/>
                    </a:cubicBezTo>
                    <a:cubicBezTo>
                      <a:pt x="232" y="185"/>
                      <a:pt x="185" y="232"/>
                      <a:pt x="128" y="232"/>
                    </a:cubicBezTo>
                    <a:cubicBezTo>
                      <a:pt x="136" y="232"/>
                      <a:pt x="136" y="232"/>
                      <a:pt x="136" y="232"/>
                    </a:cubicBezTo>
                    <a:cubicBezTo>
                      <a:pt x="136" y="256"/>
                      <a:pt x="136" y="256"/>
                      <a:pt x="136" y="256"/>
                    </a:cubicBezTo>
                    <a:cubicBezTo>
                      <a:pt x="203" y="252"/>
                      <a:pt x="256" y="196"/>
                      <a:pt x="256" y="128"/>
                    </a:cubicBezTo>
                    <a:close/>
                  </a:path>
                </a:pathLst>
              </a:custGeom>
              <a:solidFill>
                <a:srgbClr val="1DB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3" name="Freeform 21">
                <a:extLst>
                  <a:ext uri="{FF2B5EF4-FFF2-40B4-BE49-F238E27FC236}">
                    <a16:creationId xmlns:a16="http://schemas.microsoft.com/office/drawing/2014/main" xmlns="" id="{678A4443-E2A3-482C-A430-55D7578CA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94" y="1820"/>
                <a:ext cx="33" cy="49"/>
              </a:xfrm>
              <a:custGeom>
                <a:avLst/>
                <a:gdLst>
                  <a:gd name="T0" fmla="*/ 8 w 16"/>
                  <a:gd name="T1" fmla="*/ 0 h 24"/>
                  <a:gd name="T2" fmla="*/ 0 w 16"/>
                  <a:gd name="T3" fmla="*/ 0 h 24"/>
                  <a:gd name="T4" fmla="*/ 0 w 16"/>
                  <a:gd name="T5" fmla="*/ 24 h 24"/>
                  <a:gd name="T6" fmla="*/ 8 w 16"/>
                  <a:gd name="T7" fmla="*/ 24 h 24"/>
                  <a:gd name="T8" fmla="*/ 16 w 16"/>
                  <a:gd name="T9" fmla="*/ 24 h 24"/>
                  <a:gd name="T10" fmla="*/ 16 w 16"/>
                  <a:gd name="T11" fmla="*/ 0 h 24"/>
                  <a:gd name="T12" fmla="*/ 8 w 16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" h="24">
                    <a:moveTo>
                      <a:pt x="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3" y="24"/>
                      <a:pt x="5" y="24"/>
                      <a:pt x="8" y="24"/>
                    </a:cubicBezTo>
                    <a:cubicBezTo>
                      <a:pt x="11" y="24"/>
                      <a:pt x="13" y="24"/>
                      <a:pt x="16" y="24"/>
                    </a:cubicBezTo>
                    <a:cubicBezTo>
                      <a:pt x="16" y="0"/>
                      <a:pt x="16" y="0"/>
                      <a:pt x="16" y="0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1DB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4" name="Freeform 22">
                <a:extLst>
                  <a:ext uri="{FF2B5EF4-FFF2-40B4-BE49-F238E27FC236}">
                    <a16:creationId xmlns:a16="http://schemas.microsoft.com/office/drawing/2014/main" xmlns="" id="{D96084DA-FC2D-4F4D-A13D-2BF52DE3B9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321" y="1417"/>
                <a:ext cx="380" cy="378"/>
              </a:xfrm>
              <a:custGeom>
                <a:avLst/>
                <a:gdLst>
                  <a:gd name="T0" fmla="*/ 92 w 184"/>
                  <a:gd name="T1" fmla="*/ 0 h 184"/>
                  <a:gd name="T2" fmla="*/ 0 w 184"/>
                  <a:gd name="T3" fmla="*/ 92 h 184"/>
                  <a:gd name="T4" fmla="*/ 92 w 184"/>
                  <a:gd name="T5" fmla="*/ 184 h 184"/>
                  <a:gd name="T6" fmla="*/ 184 w 184"/>
                  <a:gd name="T7" fmla="*/ 92 h 184"/>
                  <a:gd name="T8" fmla="*/ 92 w 184"/>
                  <a:gd name="T9" fmla="*/ 0 h 184"/>
                  <a:gd name="T10" fmla="*/ 92 w 184"/>
                  <a:gd name="T11" fmla="*/ 180 h 184"/>
                  <a:gd name="T12" fmla="*/ 4 w 184"/>
                  <a:gd name="T13" fmla="*/ 92 h 184"/>
                  <a:gd name="T14" fmla="*/ 92 w 184"/>
                  <a:gd name="T15" fmla="*/ 4 h 184"/>
                  <a:gd name="T16" fmla="*/ 180 w 184"/>
                  <a:gd name="T17" fmla="*/ 92 h 184"/>
                  <a:gd name="T18" fmla="*/ 92 w 184"/>
                  <a:gd name="T19" fmla="*/ 180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4" h="184">
                    <a:moveTo>
                      <a:pt x="92" y="0"/>
                    </a:moveTo>
                    <a:cubicBezTo>
                      <a:pt x="41" y="0"/>
                      <a:pt x="0" y="41"/>
                      <a:pt x="0" y="92"/>
                    </a:cubicBezTo>
                    <a:cubicBezTo>
                      <a:pt x="0" y="143"/>
                      <a:pt x="41" y="184"/>
                      <a:pt x="92" y="184"/>
                    </a:cubicBezTo>
                    <a:cubicBezTo>
                      <a:pt x="143" y="184"/>
                      <a:pt x="184" y="143"/>
                      <a:pt x="184" y="92"/>
                    </a:cubicBezTo>
                    <a:cubicBezTo>
                      <a:pt x="184" y="41"/>
                      <a:pt x="143" y="0"/>
                      <a:pt x="92" y="0"/>
                    </a:cubicBezTo>
                    <a:close/>
                    <a:moveTo>
                      <a:pt x="92" y="180"/>
                    </a:moveTo>
                    <a:cubicBezTo>
                      <a:pt x="43" y="180"/>
                      <a:pt x="4" y="141"/>
                      <a:pt x="4" y="92"/>
                    </a:cubicBezTo>
                    <a:cubicBezTo>
                      <a:pt x="4" y="43"/>
                      <a:pt x="43" y="4"/>
                      <a:pt x="92" y="4"/>
                    </a:cubicBezTo>
                    <a:cubicBezTo>
                      <a:pt x="141" y="4"/>
                      <a:pt x="180" y="43"/>
                      <a:pt x="180" y="92"/>
                    </a:cubicBezTo>
                    <a:cubicBezTo>
                      <a:pt x="180" y="141"/>
                      <a:pt x="141" y="180"/>
                      <a:pt x="92" y="180"/>
                    </a:cubicBezTo>
                    <a:close/>
                  </a:path>
                </a:pathLst>
              </a:custGeom>
              <a:solidFill>
                <a:srgbClr val="1DB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5" name="Oval 23">
                <a:extLst>
                  <a:ext uri="{FF2B5EF4-FFF2-40B4-BE49-F238E27FC236}">
                    <a16:creationId xmlns:a16="http://schemas.microsoft.com/office/drawing/2014/main" xmlns="" id="{96177937-AF42-450A-B776-C815A59D90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379" y="2066"/>
                <a:ext cx="264" cy="263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6" name="Oval 24">
                <a:extLst>
                  <a:ext uri="{FF2B5EF4-FFF2-40B4-BE49-F238E27FC236}">
                    <a16:creationId xmlns:a16="http://schemas.microsoft.com/office/drawing/2014/main" xmlns="" id="{43A1B701-B49A-4752-9519-481D609B8F9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06" y="2093"/>
                <a:ext cx="210" cy="209"/>
              </a:xfrm>
              <a:prstGeom prst="ellipse">
                <a:avLst/>
              </a:prstGeom>
              <a:solidFill>
                <a:srgbClr val="1DB0A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  <p:sp>
            <p:nvSpPr>
              <p:cNvPr id="57" name="Oval 25">
                <a:extLst>
                  <a:ext uri="{FF2B5EF4-FFF2-40B4-BE49-F238E27FC236}">
                    <a16:creationId xmlns:a16="http://schemas.microsoft.com/office/drawing/2014/main" xmlns="" id="{49470382-DD5D-4657-A57D-D8089A5308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41" y="2128"/>
                <a:ext cx="140" cy="139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cs-CZ"/>
              </a:p>
            </p:txBody>
          </p:sp>
        </p:grpSp>
      </p:grpSp>
      <p:grpSp>
        <p:nvGrpSpPr>
          <p:cNvPr id="67" name="Skupina 66">
            <a:extLst>
              <a:ext uri="{FF2B5EF4-FFF2-40B4-BE49-F238E27FC236}">
                <a16:creationId xmlns:a16="http://schemas.microsoft.com/office/drawing/2014/main" xmlns="" id="{774A1973-2684-4D22-AD10-4E48883A02B4}"/>
              </a:ext>
            </a:extLst>
          </p:cNvPr>
          <p:cNvGrpSpPr/>
          <p:nvPr/>
        </p:nvGrpSpPr>
        <p:grpSpPr>
          <a:xfrm>
            <a:off x="4589141" y="2142770"/>
            <a:ext cx="1324577" cy="1564920"/>
            <a:chOff x="4445558" y="2142770"/>
            <a:chExt cx="1324577" cy="1564920"/>
          </a:xfrm>
        </p:grpSpPr>
        <p:pic>
          <p:nvPicPr>
            <p:cNvPr id="39" name="Obrázek 38">
              <a:extLst>
                <a:ext uri="{FF2B5EF4-FFF2-40B4-BE49-F238E27FC236}">
                  <a16:creationId xmlns:a16="http://schemas.microsoft.com/office/drawing/2014/main" xmlns="" id="{D5FBE77F-5074-4AB9-B444-B087B00CA0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82313" y="2142770"/>
              <a:ext cx="835275" cy="1564920"/>
            </a:xfrm>
            <a:prstGeom prst="rect">
              <a:avLst/>
            </a:prstGeom>
          </p:spPr>
        </p:pic>
        <p:sp>
          <p:nvSpPr>
            <p:cNvPr id="58" name="TextBox 1179">
              <a:extLst>
                <a:ext uri="{FF2B5EF4-FFF2-40B4-BE49-F238E27FC236}">
                  <a16:creationId xmlns:a16="http://schemas.microsoft.com/office/drawing/2014/main" xmlns="" id="{5C47E11F-3CEA-4907-90C6-3F5DA3E1FA96}"/>
                </a:ext>
              </a:extLst>
            </p:cNvPr>
            <p:cNvSpPr txBox="1"/>
            <p:nvPr/>
          </p:nvSpPr>
          <p:spPr>
            <a:xfrm>
              <a:off x="4445558" y="2408014"/>
              <a:ext cx="13245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FCD838"/>
                  </a:solidFill>
                  <a:cs typeface="Calibri" pitchFamily="34" charset="0"/>
                </a:rPr>
                <a:t>20</a:t>
              </a:r>
              <a:r>
                <a:rPr lang="cs-CZ" altLang="ko-KR" sz="1400" b="1" dirty="0" smtClean="0">
                  <a:solidFill>
                    <a:srgbClr val="FCD838"/>
                  </a:solidFill>
                  <a:cs typeface="Calibri" pitchFamily="34" charset="0"/>
                </a:rPr>
                <a:t>18</a:t>
              </a:r>
              <a:endParaRPr lang="ko-KR" altLang="en-US" sz="1400" b="1" dirty="0">
                <a:solidFill>
                  <a:srgbClr val="FCD838"/>
                </a:solidFill>
                <a:cs typeface="Calibri" pitchFamily="34" charset="0"/>
              </a:endParaRPr>
            </a:p>
          </p:txBody>
        </p:sp>
      </p:grpSp>
      <p:grpSp>
        <p:nvGrpSpPr>
          <p:cNvPr id="65" name="Skupina 64">
            <a:extLst>
              <a:ext uri="{FF2B5EF4-FFF2-40B4-BE49-F238E27FC236}">
                <a16:creationId xmlns:a16="http://schemas.microsoft.com/office/drawing/2014/main" xmlns="" id="{D659E7BF-C8BA-48B5-99DB-9AB27917D9AD}"/>
              </a:ext>
            </a:extLst>
          </p:cNvPr>
          <p:cNvGrpSpPr/>
          <p:nvPr/>
        </p:nvGrpSpPr>
        <p:grpSpPr>
          <a:xfrm>
            <a:off x="5994840" y="3313290"/>
            <a:ext cx="1324577" cy="1564920"/>
            <a:chOff x="5836143" y="3313290"/>
            <a:chExt cx="1324577" cy="1564920"/>
          </a:xfrm>
        </p:grpSpPr>
        <p:pic>
          <p:nvPicPr>
            <p:cNvPr id="61" name="Obrázek 60">
              <a:extLst>
                <a:ext uri="{FF2B5EF4-FFF2-40B4-BE49-F238E27FC236}">
                  <a16:creationId xmlns:a16="http://schemas.microsoft.com/office/drawing/2014/main" xmlns="" id="{D3BF5072-58B5-46DF-8A99-DBAC7E9C9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083340" y="3313290"/>
              <a:ext cx="835275" cy="1564920"/>
            </a:xfrm>
            <a:prstGeom prst="rect">
              <a:avLst/>
            </a:prstGeom>
          </p:spPr>
        </p:pic>
        <p:sp>
          <p:nvSpPr>
            <p:cNvPr id="60" name="TextBox 1179">
              <a:extLst>
                <a:ext uri="{FF2B5EF4-FFF2-40B4-BE49-F238E27FC236}">
                  <a16:creationId xmlns:a16="http://schemas.microsoft.com/office/drawing/2014/main" xmlns="" id="{A50C0DC5-09C5-4787-837A-F1BBF187D689}"/>
                </a:ext>
              </a:extLst>
            </p:cNvPr>
            <p:cNvSpPr txBox="1"/>
            <p:nvPr/>
          </p:nvSpPr>
          <p:spPr>
            <a:xfrm>
              <a:off x="5836143" y="4297910"/>
              <a:ext cx="1324577" cy="307777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400" b="1" dirty="0" smtClean="0">
                  <a:solidFill>
                    <a:srgbClr val="F18500"/>
                  </a:solidFill>
                  <a:cs typeface="Calibri" pitchFamily="34" charset="0"/>
                </a:rPr>
                <a:t>20</a:t>
              </a:r>
              <a:r>
                <a:rPr lang="cs-CZ" altLang="ko-KR" sz="1400" b="1" dirty="0" smtClean="0">
                  <a:solidFill>
                    <a:srgbClr val="F18500"/>
                  </a:solidFill>
                  <a:cs typeface="Calibri" pitchFamily="34" charset="0"/>
                </a:rPr>
                <a:t>19</a:t>
              </a:r>
              <a:endParaRPr lang="ko-KR" altLang="en-US" sz="1400" b="1" dirty="0">
                <a:solidFill>
                  <a:srgbClr val="F18500"/>
                </a:solidFill>
                <a:cs typeface="Calibri" pitchFamily="34" charset="0"/>
              </a:endParaRPr>
            </a:p>
          </p:txBody>
        </p:sp>
      </p:grpSp>
      <p:sp>
        <p:nvSpPr>
          <p:cNvPr id="63" name="TextBox 1196">
            <a:extLst>
              <a:ext uri="{FF2B5EF4-FFF2-40B4-BE49-F238E27FC236}">
                <a16:creationId xmlns:a16="http://schemas.microsoft.com/office/drawing/2014/main" xmlns="" id="{835EED91-3885-429D-B1C6-AC9ACB2DCB2E}"/>
              </a:ext>
            </a:extLst>
          </p:cNvPr>
          <p:cNvSpPr txBox="1"/>
          <p:nvPr/>
        </p:nvSpPr>
        <p:spPr>
          <a:xfrm>
            <a:off x="5661171" y="1656666"/>
            <a:ext cx="19785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b="1" dirty="0" smtClean="0">
                <a:solidFill>
                  <a:srgbClr val="FCD838"/>
                </a:solidFill>
              </a:rPr>
              <a:t>Czech Presidency in ESFRI</a:t>
            </a:r>
            <a:endParaRPr lang="cs-CZ" altLang="ko-KR" sz="1200" b="1" dirty="0">
              <a:solidFill>
                <a:srgbClr val="FCD838"/>
              </a:solidFill>
            </a:endParaRPr>
          </a:p>
          <a:p>
            <a:r>
              <a:rPr lang="en-GB" sz="1200" dirty="0" smtClean="0">
                <a:cs typeface="Calibri Light" panose="020F0302020204030204" pitchFamily="34" charset="0"/>
              </a:rPr>
              <a:t>Dr Jan Hrušák</a:t>
            </a:r>
            <a:r>
              <a:rPr lang="cs-CZ" sz="1200" dirty="0" smtClean="0">
                <a:cs typeface="Calibri Light" panose="020F0302020204030204" pitchFamily="34" charset="0"/>
              </a:rPr>
              <a:t> –</a:t>
            </a:r>
            <a:r>
              <a:rPr lang="en-GB" sz="1200" dirty="0" smtClean="0">
                <a:cs typeface="Calibri Light" panose="020F0302020204030204" pitchFamily="34" charset="0"/>
              </a:rPr>
              <a:t> long-term Czech delegate to European Strategy Forum on Research Infrastructures, was elected new ESFRI Chair, the 1st one coming</a:t>
            </a:r>
            <a:r>
              <a:rPr lang="cs-CZ" sz="1200" dirty="0" smtClean="0">
                <a:cs typeface="Calibri Light" panose="020F0302020204030204" pitchFamily="34" charset="0"/>
              </a:rPr>
              <a:t> </a:t>
            </a:r>
            <a:r>
              <a:rPr lang="en-GB" sz="1200" dirty="0" smtClean="0">
                <a:cs typeface="Calibri Light" panose="020F0302020204030204" pitchFamily="34" charset="0"/>
              </a:rPr>
              <a:t>from the Central and Eastern European countries.</a:t>
            </a:r>
            <a:r>
              <a:rPr lang="cs-CZ" sz="1200" dirty="0" smtClean="0">
                <a:cs typeface="Calibri Light" panose="020F0302020204030204" pitchFamily="34" charset="0"/>
              </a:rPr>
              <a:t>  </a:t>
            </a:r>
            <a:endParaRPr lang="ko-KR" altLang="en-US" sz="1200" b="1" dirty="0"/>
          </a:p>
        </p:txBody>
      </p:sp>
      <p:sp>
        <p:nvSpPr>
          <p:cNvPr id="64" name="TextBox 1196">
            <a:extLst>
              <a:ext uri="{FF2B5EF4-FFF2-40B4-BE49-F238E27FC236}">
                <a16:creationId xmlns:a16="http://schemas.microsoft.com/office/drawing/2014/main" xmlns="" id="{53A3905C-CB71-43CF-A861-75A9547B3087}"/>
              </a:ext>
            </a:extLst>
          </p:cNvPr>
          <p:cNvSpPr txBox="1"/>
          <p:nvPr/>
        </p:nvSpPr>
        <p:spPr>
          <a:xfrm>
            <a:off x="7073192" y="3771845"/>
            <a:ext cx="174734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b="1" dirty="0" smtClean="0">
                <a:solidFill>
                  <a:srgbClr val="F18500"/>
                </a:solidFill>
              </a:rPr>
              <a:t>Internationalisation</a:t>
            </a:r>
          </a:p>
          <a:p>
            <a:r>
              <a:rPr lang="en-GB" sz="1200" dirty="0" smtClean="0">
                <a:cs typeface="Calibri Light" panose="020F0302020204030204" pitchFamily="34" charset="0"/>
              </a:rPr>
              <a:t>The Czech Republic is            a Member State of 1</a:t>
            </a:r>
            <a:r>
              <a:rPr lang="cs-CZ" sz="1200" dirty="0" smtClean="0">
                <a:cs typeface="Calibri Light" panose="020F0302020204030204" pitchFamily="34" charset="0"/>
              </a:rPr>
              <a:t>4</a:t>
            </a:r>
            <a:r>
              <a:rPr lang="en-GB" sz="1200" dirty="0" smtClean="0">
                <a:cs typeface="Calibri Light" panose="020F0302020204030204" pitchFamily="34" charset="0"/>
              </a:rPr>
              <a:t> ERIC (and prospective Member of </a:t>
            </a:r>
            <a:r>
              <a:rPr lang="cs-CZ" sz="1200" dirty="0" smtClean="0">
                <a:cs typeface="Calibri Light" panose="020F0302020204030204" pitchFamily="34" charset="0"/>
              </a:rPr>
              <a:t>6</a:t>
            </a:r>
            <a:r>
              <a:rPr lang="en-GB" sz="1200" dirty="0" smtClean="0">
                <a:cs typeface="Calibri Light" panose="020F0302020204030204" pitchFamily="34" charset="0"/>
              </a:rPr>
              <a:t> emerging ones) and international R&amp;D organisations of a world-wide importance. The Czech Republic also applied to become the Host Country of ELI ERIC to operate the Extreme Light Infrastructure (ELI).</a:t>
            </a:r>
            <a:r>
              <a:rPr lang="cs-CZ" sz="1200" dirty="0" smtClean="0">
                <a:cs typeface="Calibri Light" panose="020F0302020204030204" pitchFamily="34" charset="0"/>
              </a:rPr>
              <a:t> 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2" name="Kosoúhelník 71">
            <a:extLst>
              <a:ext uri="{FF2B5EF4-FFF2-40B4-BE49-F238E27FC236}">
                <a16:creationId xmlns:a16="http://schemas.microsoft.com/office/drawing/2014/main" xmlns="" id="{4F63096D-F557-4E5A-9FF3-581BF196D199}"/>
              </a:ext>
            </a:extLst>
          </p:cNvPr>
          <p:cNvSpPr/>
          <p:nvPr/>
        </p:nvSpPr>
        <p:spPr>
          <a:xfrm>
            <a:off x="7921200" y="3354808"/>
            <a:ext cx="710736" cy="288395"/>
          </a:xfrm>
          <a:prstGeom prst="parallelogram">
            <a:avLst/>
          </a:prstGeom>
          <a:solidFill>
            <a:schemeClr val="bg1">
              <a:lumMod val="9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59" name="TextBox 1196">
            <a:extLst>
              <a:ext uri="{FF2B5EF4-FFF2-40B4-BE49-F238E27FC236}">
                <a16:creationId xmlns:a16="http://schemas.microsoft.com/office/drawing/2014/main" xmlns="" id="{96C0A6C6-AE4E-4B21-84A9-DCCCFB6D8506}"/>
              </a:ext>
            </a:extLst>
          </p:cNvPr>
          <p:cNvSpPr txBox="1"/>
          <p:nvPr/>
        </p:nvSpPr>
        <p:spPr>
          <a:xfrm>
            <a:off x="1376983" y="3773449"/>
            <a:ext cx="191189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b="1" dirty="0" smtClean="0">
                <a:solidFill>
                  <a:srgbClr val="4C6BAC"/>
                </a:solidFill>
              </a:rPr>
              <a:t>Legislative Framework</a:t>
            </a:r>
          </a:p>
          <a:p>
            <a:r>
              <a:rPr lang="en-GB" altLang="ko-KR" sz="1200" dirty="0" smtClean="0">
                <a:cs typeface="Calibri Light" panose="020F0302020204030204" pitchFamily="34" charset="0"/>
              </a:rPr>
              <a:t>Amendment </a:t>
            </a:r>
            <a:r>
              <a:rPr lang="en-GB" altLang="ko-KR" sz="1200" dirty="0">
                <a:cs typeface="Calibri Light" panose="020F0302020204030204" pitchFamily="34" charset="0"/>
              </a:rPr>
              <a:t>to the Act </a:t>
            </a:r>
            <a:r>
              <a:rPr lang="en-GB" altLang="ko-KR" sz="1200" dirty="0" smtClean="0">
                <a:cs typeface="Calibri Light" panose="020F0302020204030204" pitchFamily="34" charset="0"/>
              </a:rPr>
              <a:t>No. </a:t>
            </a:r>
            <a:r>
              <a:rPr lang="en-GB" altLang="ko-KR" sz="1200" dirty="0">
                <a:cs typeface="Calibri Light" panose="020F0302020204030204" pitchFamily="34" charset="0"/>
              </a:rPr>
              <a:t>130/2002 Coll</a:t>
            </a:r>
            <a:r>
              <a:rPr lang="en-GB" altLang="ko-KR" sz="1200" dirty="0" smtClean="0">
                <a:cs typeface="Calibri Light" panose="020F0302020204030204" pitchFamily="34" charset="0"/>
              </a:rPr>
              <a:t>.</a:t>
            </a:r>
            <a:r>
              <a:rPr lang="cs-CZ" altLang="ko-KR" sz="1200" dirty="0" smtClean="0">
                <a:cs typeface="Calibri Light" panose="020F0302020204030204" pitchFamily="34" charset="0"/>
              </a:rPr>
              <a:t>,</a:t>
            </a:r>
            <a:r>
              <a:rPr lang="en-GB" altLang="ko-KR" sz="1200" dirty="0" smtClean="0">
                <a:cs typeface="Calibri Light" panose="020F0302020204030204" pitchFamily="34" charset="0"/>
              </a:rPr>
              <a:t> </a:t>
            </a:r>
            <a:r>
              <a:rPr lang="en-GB" altLang="ko-KR" sz="1200" dirty="0">
                <a:cs typeface="Calibri Light" panose="020F0302020204030204" pitchFamily="34" charset="0"/>
              </a:rPr>
              <a:t>on Support of R&amp;D and </a:t>
            </a:r>
            <a:r>
              <a:rPr lang="en-GB" altLang="ko-KR" sz="1200" dirty="0" smtClean="0">
                <a:cs typeface="Calibri Light" panose="020F0302020204030204" pitchFamily="34" charset="0"/>
              </a:rPr>
              <a:t>innovation</a:t>
            </a:r>
            <a:r>
              <a:rPr lang="cs-CZ" altLang="ko-KR" sz="1200" dirty="0" smtClean="0">
                <a:cs typeface="Calibri Light" panose="020F0302020204030204" pitchFamily="34" charset="0"/>
              </a:rPr>
              <a:t>s</a:t>
            </a:r>
            <a:r>
              <a:rPr lang="en-GB" altLang="ko-KR" sz="1200" dirty="0" smtClean="0">
                <a:cs typeface="Calibri Light" panose="020F0302020204030204" pitchFamily="34" charset="0"/>
              </a:rPr>
              <a:t> </a:t>
            </a:r>
            <a:r>
              <a:rPr lang="en-GB" altLang="ko-KR" sz="1200" dirty="0">
                <a:cs typeface="Calibri Light" panose="020F0302020204030204" pitchFamily="34" charset="0"/>
              </a:rPr>
              <a:t>has introduced “large research infrastructure“ instrument for providing public </a:t>
            </a:r>
            <a:r>
              <a:rPr lang="en-GB" altLang="ko-KR" sz="1200" dirty="0" smtClean="0">
                <a:cs typeface="Calibri Light" panose="020F0302020204030204" pitchFamily="34" charset="0"/>
              </a:rPr>
              <a:t>funds</a:t>
            </a:r>
            <a:r>
              <a:rPr lang="cs-CZ" altLang="ko-KR" sz="1200" dirty="0">
                <a:cs typeface="Calibri Light" panose="020F0302020204030204" pitchFamily="34" charset="0"/>
              </a:rPr>
              <a:t> </a:t>
            </a:r>
            <a:r>
              <a:rPr lang="en-GB" altLang="ko-KR" sz="1200" dirty="0" smtClean="0">
                <a:cs typeface="Calibri Light" panose="020F0302020204030204" pitchFamily="34" charset="0"/>
              </a:rPr>
              <a:t>to finance these facilities</a:t>
            </a:r>
            <a:r>
              <a:rPr lang="cs-CZ" altLang="ko-KR" sz="1200" dirty="0" smtClean="0">
                <a:cs typeface="Calibri Light" panose="020F0302020204030204" pitchFamily="34" charset="0"/>
              </a:rPr>
              <a:t>. </a:t>
            </a:r>
            <a:r>
              <a:rPr lang="en-GB" altLang="ko-KR" sz="1200" dirty="0" smtClean="0">
                <a:cs typeface="Calibri Light" panose="020F0302020204030204" pitchFamily="34" charset="0"/>
              </a:rPr>
              <a:t>First projects entered the financial scheme in 2010. Ever since, the investment costs have been to a large extent covered by the ESIF.</a:t>
            </a:r>
            <a:r>
              <a:rPr lang="cs-CZ" sz="1200" dirty="0"/>
              <a:t> </a:t>
            </a:r>
            <a:endParaRPr lang="ko-KR" altLang="en-US" sz="12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2" name="TextBox 1196">
            <a:extLst>
              <a:ext uri="{FF2B5EF4-FFF2-40B4-BE49-F238E27FC236}">
                <a16:creationId xmlns:a16="http://schemas.microsoft.com/office/drawing/2014/main" xmlns="" id="{7092229B-222B-490A-8A12-1BE4FA344C30}"/>
              </a:ext>
            </a:extLst>
          </p:cNvPr>
          <p:cNvSpPr txBox="1"/>
          <p:nvPr/>
        </p:nvSpPr>
        <p:spPr>
          <a:xfrm>
            <a:off x="2858567" y="1656666"/>
            <a:ext cx="19682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b="1" dirty="0" smtClean="0">
                <a:solidFill>
                  <a:srgbClr val="1DB0AA"/>
                </a:solidFill>
              </a:rPr>
              <a:t>Czech National Roadmap</a:t>
            </a:r>
          </a:p>
          <a:p>
            <a:r>
              <a:rPr lang="en-GB" sz="1200" dirty="0" smtClean="0">
                <a:cs typeface="Calibri Light" panose="020F0302020204030204" pitchFamily="34" charset="0"/>
              </a:rPr>
              <a:t>The Ministry of Education, Youth and Sports released the very 1st Large Research Infrastructures Roadmap of the Czech Republic. Updates to the Roadmap followed in 2011, 2015 and 2019.</a:t>
            </a:r>
            <a:endParaRPr lang="en-GB" altLang="ko-KR" sz="1200" b="1" dirty="0"/>
          </a:p>
        </p:txBody>
      </p:sp>
      <p:sp>
        <p:nvSpPr>
          <p:cNvPr id="70" name="TextBox 1196">
            <a:extLst>
              <a:ext uri="{FF2B5EF4-FFF2-40B4-BE49-F238E27FC236}">
                <a16:creationId xmlns:a16="http://schemas.microsoft.com/office/drawing/2014/main" xmlns="" id="{EB2681FC-F072-4AFA-BE09-76EC6ED16602}"/>
              </a:ext>
            </a:extLst>
          </p:cNvPr>
          <p:cNvSpPr txBox="1"/>
          <p:nvPr/>
        </p:nvSpPr>
        <p:spPr>
          <a:xfrm>
            <a:off x="4244387" y="3773449"/>
            <a:ext cx="196798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ko-KR" sz="1200" b="1" dirty="0" smtClean="0">
                <a:solidFill>
                  <a:srgbClr val="C1D32F"/>
                </a:solidFill>
              </a:rPr>
              <a:t>International Assessment</a:t>
            </a:r>
          </a:p>
          <a:p>
            <a:r>
              <a:rPr lang="en-GB" sz="1200" dirty="0" smtClean="0"/>
              <a:t>The Ministry of Education, Youth and Sports arranged the international evaluation on the Czech large research infrastructures for the first time. The second round of the </a:t>
            </a:r>
            <a:r>
              <a:rPr lang="en-GB" sz="1200" dirty="0"/>
              <a:t>peer-review evaluation was </a:t>
            </a:r>
            <a:r>
              <a:rPr lang="en-GB" sz="1200" dirty="0" smtClean="0"/>
              <a:t>held in 2017, resulting in 48 top-class open access based R&amp;D facilities to</a:t>
            </a:r>
            <a:r>
              <a:rPr lang="cs-CZ" sz="1200" dirty="0" smtClean="0"/>
              <a:t> </a:t>
            </a:r>
            <a:r>
              <a:rPr lang="en-GB" sz="1200" dirty="0" smtClean="0"/>
              <a:t>enter the Roadmap in 2019</a:t>
            </a:r>
            <a:r>
              <a:rPr lang="cs-CZ" sz="1200" dirty="0" smtClean="0"/>
              <a:t>, </a:t>
            </a:r>
            <a:r>
              <a:rPr lang="en-GB" sz="1200" dirty="0" smtClean="0"/>
              <a:t>with funding secured until 2022.</a:t>
            </a:r>
            <a:r>
              <a:rPr lang="cs-CZ" sz="1200" dirty="0" smtClean="0"/>
              <a:t> </a:t>
            </a:r>
            <a:endParaRPr lang="ko-KR" altLang="en-US" sz="1200" b="1" dirty="0"/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20354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Obdélník: se zakulacenými rohy 18">
            <a:extLst>
              <a:ext uri="{FF2B5EF4-FFF2-40B4-BE49-F238E27FC236}">
                <a16:creationId xmlns:a16="http://schemas.microsoft.com/office/drawing/2014/main" xmlns="" id="{B0CD9CAA-B52B-4A56-B0E1-2A1522FC6CC3}"/>
              </a:ext>
            </a:extLst>
          </p:cNvPr>
          <p:cNvSpPr/>
          <p:nvPr/>
        </p:nvSpPr>
        <p:spPr>
          <a:xfrm>
            <a:off x="8011968" y="6114133"/>
            <a:ext cx="654407" cy="240427"/>
          </a:xfrm>
          <a:prstGeom prst="roundRect">
            <a:avLst/>
          </a:prstGeom>
          <a:solidFill>
            <a:srgbClr val="57C5B9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sz="1400" dirty="0"/>
              <a:t>2019</a:t>
            </a:r>
          </a:p>
        </p:txBody>
      </p:sp>
      <p:sp>
        <p:nvSpPr>
          <p:cNvPr id="18" name="Obdélník: se zakulacenými rohy 17">
            <a:extLst>
              <a:ext uri="{FF2B5EF4-FFF2-40B4-BE49-F238E27FC236}">
                <a16:creationId xmlns:a16="http://schemas.microsoft.com/office/drawing/2014/main" xmlns="" id="{6391C128-FC2E-467F-9CCD-FF35568BC06E}"/>
              </a:ext>
            </a:extLst>
          </p:cNvPr>
          <p:cNvSpPr/>
          <p:nvPr/>
        </p:nvSpPr>
        <p:spPr>
          <a:xfrm>
            <a:off x="3782426" y="4127378"/>
            <a:ext cx="654407" cy="240427"/>
          </a:xfrm>
          <a:prstGeom prst="roundRect">
            <a:avLst/>
          </a:prstGeom>
          <a:solidFill>
            <a:srgbClr val="61CAD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sz="1400" dirty="0"/>
              <a:t>2015</a:t>
            </a:r>
          </a:p>
        </p:txBody>
      </p:sp>
      <p:sp>
        <p:nvSpPr>
          <p:cNvPr id="17" name="Obdélník: se zakulacenými rohy 16">
            <a:extLst>
              <a:ext uri="{FF2B5EF4-FFF2-40B4-BE49-F238E27FC236}">
                <a16:creationId xmlns:a16="http://schemas.microsoft.com/office/drawing/2014/main" xmlns="" id="{468C9D82-7851-4E5F-9851-CCFA9E663240}"/>
              </a:ext>
            </a:extLst>
          </p:cNvPr>
          <p:cNvSpPr/>
          <p:nvPr/>
        </p:nvSpPr>
        <p:spPr>
          <a:xfrm>
            <a:off x="2289484" y="4058128"/>
            <a:ext cx="654407" cy="240427"/>
          </a:xfrm>
          <a:prstGeom prst="roundRect">
            <a:avLst/>
          </a:prstGeom>
          <a:solidFill>
            <a:srgbClr val="5B94D2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sz="1400" dirty="0"/>
              <a:t>2011</a:t>
            </a:r>
          </a:p>
        </p:txBody>
      </p:sp>
      <p:sp>
        <p:nvSpPr>
          <p:cNvPr id="16" name="Obdélník: se zakulacenými rohy 15">
            <a:extLst>
              <a:ext uri="{FF2B5EF4-FFF2-40B4-BE49-F238E27FC236}">
                <a16:creationId xmlns:a16="http://schemas.microsoft.com/office/drawing/2014/main" xmlns="" id="{CF321992-CAAB-417A-96C0-8AEA26EBA656}"/>
              </a:ext>
            </a:extLst>
          </p:cNvPr>
          <p:cNvSpPr/>
          <p:nvPr/>
        </p:nvSpPr>
        <p:spPr>
          <a:xfrm>
            <a:off x="796542" y="3935093"/>
            <a:ext cx="654407" cy="240427"/>
          </a:xfrm>
          <a:prstGeom prst="roundRect">
            <a:avLst/>
          </a:prstGeom>
          <a:solidFill>
            <a:srgbClr val="06B7CE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3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cs-CZ" sz="1400" dirty="0"/>
              <a:t>2010</a:t>
            </a: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18298" y="1170277"/>
            <a:ext cx="8113637" cy="420630"/>
          </a:xfrm>
        </p:spPr>
        <p:txBody>
          <a:bodyPr>
            <a:noAutofit/>
          </a:bodyPr>
          <a:lstStyle/>
          <a:p>
            <a:pPr algn="ctr"/>
            <a:r>
              <a:rPr lang="en-GB" sz="1800" dirty="0"/>
              <a:t>Roadmap of Large Research </a:t>
            </a:r>
            <a:r>
              <a:rPr lang="en-GB" sz="1800" dirty="0" smtClean="0"/>
              <a:t>Infrastructures </a:t>
            </a:r>
            <a:endParaRPr lang="en-GB" sz="1800" dirty="0"/>
          </a:p>
        </p:txBody>
      </p:sp>
      <p:grpSp>
        <p:nvGrpSpPr>
          <p:cNvPr id="13" name="Skupina 12">
            <a:extLst>
              <a:ext uri="{FF2B5EF4-FFF2-40B4-BE49-F238E27FC236}">
                <a16:creationId xmlns:a16="http://schemas.microsoft.com/office/drawing/2014/main" xmlns="" id="{DE8CDA9C-6BFA-46CE-83A1-6DADC6000D0B}"/>
              </a:ext>
            </a:extLst>
          </p:cNvPr>
          <p:cNvGrpSpPr/>
          <p:nvPr/>
        </p:nvGrpSpPr>
        <p:grpSpPr>
          <a:xfrm>
            <a:off x="636322" y="1819835"/>
            <a:ext cx="4366045" cy="2265100"/>
            <a:chOff x="636322" y="1819834"/>
            <a:chExt cx="5171000" cy="2682710"/>
          </a:xfrm>
        </p:grpSpPr>
        <p:pic>
          <p:nvPicPr>
            <p:cNvPr id="5" name="Obrázek 4">
              <a:extLst>
                <a:ext uri="{FF2B5EF4-FFF2-40B4-BE49-F238E27FC236}">
                  <a16:creationId xmlns:a16="http://schemas.microsoft.com/office/drawing/2014/main" xmlns="" id="{1218D522-9251-4D44-968C-63E51AB884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22" y="1819834"/>
              <a:ext cx="1730981" cy="2454049"/>
            </a:xfrm>
            <a:prstGeom prst="rect">
              <a:avLst/>
            </a:prstGeom>
            <a:solidFill>
              <a:srgbClr val="06B7CE"/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300000"/>
              </a:camera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7" name="Obrázek 6">
              <a:extLst>
                <a:ext uri="{FF2B5EF4-FFF2-40B4-BE49-F238E27FC236}">
                  <a16:creationId xmlns:a16="http://schemas.microsoft.com/office/drawing/2014/main" xmlns="" id="{D0B3DCC9-FA75-404E-A119-1131A7B4FB0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67303" y="1962506"/>
              <a:ext cx="1730981" cy="245404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300000"/>
              </a:camera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9" name="Obrázek 8">
              <a:extLst>
                <a:ext uri="{FF2B5EF4-FFF2-40B4-BE49-F238E27FC236}">
                  <a16:creationId xmlns:a16="http://schemas.microsoft.com/office/drawing/2014/main" xmlns="" id="{03676BBB-841E-4A1F-8D86-6276F61559E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76341" y="2048495"/>
              <a:ext cx="1730981" cy="245404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>
                <a:rot lat="0" lon="0" rev="300000"/>
              </a:camera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</p:grpSp>
      <p:pic>
        <p:nvPicPr>
          <p:cNvPr id="11" name="Obrázek 10">
            <a:extLst>
              <a:ext uri="{FF2B5EF4-FFF2-40B4-BE49-F238E27FC236}">
                <a16:creationId xmlns:a16="http://schemas.microsoft.com/office/drawing/2014/main" xmlns="" id="{68FEFBA3-763D-414C-B64A-71F50E19BFA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681" y="1819834"/>
            <a:ext cx="3099997" cy="43849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300000"/>
            </a:camera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26674">
            <a:off x="966111" y="4680059"/>
            <a:ext cx="3724992" cy="1590922"/>
          </a:xfrm>
          <a:prstGeom prst="rect">
            <a:avLst/>
          </a:prstGeom>
        </p:spPr>
      </p:pic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A87A7-C635-4F7D-8AFA-5A874562A2ED}" type="slidenum">
              <a:rPr lang="cs-CZ" smtClean="0"/>
              <a:t>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09020514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Vlastní 1">
      <a:dk1>
        <a:srgbClr val="414042"/>
      </a:dk1>
      <a:lt1>
        <a:srgbClr val="EFEFF0"/>
      </a:lt1>
      <a:dk2>
        <a:srgbClr val="44546A"/>
      </a:dk2>
      <a:lt2>
        <a:srgbClr val="E7E6E6"/>
      </a:lt2>
      <a:accent1>
        <a:srgbClr val="006666"/>
      </a:accent1>
      <a:accent2>
        <a:srgbClr val="CFDBDD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adp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ngl" id="{C62AF5A7-DCFA-4F52-B0EE-C09B281C32D5}" vid="{1E791ADB-C67A-407B-BA1E-794258FDA337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Prezentace_šablona</Template>
  <TotalTime>1580</TotalTime>
  <Words>2016</Words>
  <Application>Microsoft Office PowerPoint</Application>
  <PresentationFormat>Předvádění na obrazovce (4:3)</PresentationFormat>
  <Paragraphs>174</Paragraphs>
  <Slides>23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1</vt:i4>
      </vt:variant>
      <vt:variant>
        <vt:lpstr>Nadpisy snímků</vt:lpstr>
      </vt:variant>
      <vt:variant>
        <vt:i4>23</vt:i4>
      </vt:variant>
    </vt:vector>
  </HeadingPairs>
  <TitlesOfParts>
    <vt:vector size="29" baseType="lpstr">
      <vt:lpstr>Arial</vt:lpstr>
      <vt:lpstr>Calibri</vt:lpstr>
      <vt:lpstr>Calibri Light</vt:lpstr>
      <vt:lpstr>Wingdings</vt:lpstr>
      <vt:lpstr>Motiv Office</vt:lpstr>
      <vt:lpstr>Graf</vt:lpstr>
      <vt:lpstr>Roadmap of Large research infrastructures of the Czech   republic for the years 2016-2022 update 2019  </vt:lpstr>
      <vt:lpstr>contents</vt:lpstr>
      <vt:lpstr>1. Ministry of Education, Youth and Sports – mission</vt:lpstr>
      <vt:lpstr>2. Large research infrastructures – funding instrument</vt:lpstr>
      <vt:lpstr>Prezentace aplikace PowerPoint</vt:lpstr>
      <vt:lpstr>Prezentace aplikace PowerPoint</vt:lpstr>
      <vt:lpstr>Prezentace aplikace PowerPoint</vt:lpstr>
      <vt:lpstr>Large research infrastructures – agenda development</vt:lpstr>
      <vt:lpstr>Roadmap of Large Research Infrastructures </vt:lpstr>
      <vt:lpstr>3. Roadmap of Large Research Infrastructures – update 2019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5. Internationalisation of Large Research Infrastructures  </vt:lpstr>
      <vt:lpstr>Prezentace aplikace PowerPoint</vt:lpstr>
      <vt:lpstr>international Research &amp; development organisations</vt:lpstr>
      <vt:lpstr>European research infrastructure consortia (ERIC)</vt:lpstr>
      <vt:lpstr>European research infrastructure consortia (ERIC) prospective memberships</vt:lpstr>
      <vt:lpstr>Other international research infrastructures  participated by the Czech research community</vt:lpstr>
      <vt:lpstr>Prezentace aplikace PowerPoint</vt:lpstr>
      <vt:lpstr>Thank you for your attention!</vt:lpstr>
    </vt:vector>
  </TitlesOfParts>
  <Company>MSMT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Roadmap of Large research infrastructures of the czech republic for the years 2016-2022 2019 update</dc:title>
  <dc:creator>Levák Lukáš</dc:creator>
  <cp:lastModifiedBy>Levák Lukáš</cp:lastModifiedBy>
  <cp:revision>191</cp:revision>
  <dcterms:created xsi:type="dcterms:W3CDTF">2019-10-10T10:19:20Z</dcterms:created>
  <dcterms:modified xsi:type="dcterms:W3CDTF">2019-11-08T07:00:10Z</dcterms:modified>
  <cp:contentStatus>Konečný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