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 bookmarkIdSeed="2">
  <p:sldMasterIdLst>
    <p:sldMasterId id="2147483673" r:id="rId1"/>
  </p:sldMasterIdLst>
  <p:notesMasterIdLst>
    <p:notesMasterId r:id="rId29"/>
  </p:notesMasterIdLst>
  <p:handoutMasterIdLst>
    <p:handoutMasterId r:id="rId30"/>
  </p:handoutMasterIdLst>
  <p:sldIdLst>
    <p:sldId id="531" r:id="rId2"/>
    <p:sldId id="529" r:id="rId3"/>
    <p:sldId id="562" r:id="rId4"/>
    <p:sldId id="563" r:id="rId5"/>
    <p:sldId id="565" r:id="rId6"/>
    <p:sldId id="567" r:id="rId7"/>
    <p:sldId id="566" r:id="rId8"/>
    <p:sldId id="568" r:id="rId9"/>
    <p:sldId id="569" r:id="rId10"/>
    <p:sldId id="532" r:id="rId11"/>
    <p:sldId id="533" r:id="rId12"/>
    <p:sldId id="534" r:id="rId13"/>
    <p:sldId id="535" r:id="rId14"/>
    <p:sldId id="536" r:id="rId15"/>
    <p:sldId id="537" r:id="rId16"/>
    <p:sldId id="538" r:id="rId17"/>
    <p:sldId id="539" r:id="rId18"/>
    <p:sldId id="540" r:id="rId19"/>
    <p:sldId id="541" r:id="rId20"/>
    <p:sldId id="572" r:id="rId21"/>
    <p:sldId id="571" r:id="rId22"/>
    <p:sldId id="542" r:id="rId23"/>
    <p:sldId id="570" r:id="rId24"/>
    <p:sldId id="543" r:id="rId25"/>
    <p:sldId id="564" r:id="rId26"/>
    <p:sldId id="573" r:id="rId27"/>
    <p:sldId id="557" r:id="rId28"/>
  </p:sldIdLst>
  <p:sldSz cx="12192000" cy="6858000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Křeček Pavel, Ing." initials="KPI" lastIdx="1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757" autoAdjust="0"/>
    <p:restoredTop sz="94660" autoAdjust="0"/>
  </p:normalViewPr>
  <p:slideViewPr>
    <p:cSldViewPr snapToGrid="0">
      <p:cViewPr varScale="1">
        <p:scale>
          <a:sx n="108" d="100"/>
          <a:sy n="108" d="100"/>
        </p:scale>
        <p:origin x="114" y="198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29148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handoutMaster" Target="handoutMasters/handoutMaster1.xml"/><Relationship Id="rId35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9FFFE37-5B72-41CD-A3D0-D4A2922361B1}" type="datetimeFigureOut">
              <a:rPr lang="cs-CZ" smtClean="0"/>
              <a:pPr/>
              <a:t>20.5.2020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951891-3EBD-45A6-8A7F-A43C96ABE344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2108962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F2C9A5B-1EE5-41B1-A14D-0086EB452C30}" type="datetimeFigureOut">
              <a:rPr lang="cs-CZ" smtClean="0"/>
              <a:pPr/>
              <a:t>20.5.2020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5375547-E490-4E46-896A-3B9E014CC759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839627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 hasCustomPrompt="1"/>
          </p:nvPr>
        </p:nvSpPr>
        <p:spPr>
          <a:xfrm>
            <a:off x="768000" y="1224000"/>
            <a:ext cx="7824000" cy="1522800"/>
          </a:xfrm>
        </p:spPr>
        <p:txBody>
          <a:bodyPr lIns="0" tIns="0" rIns="0" bIns="0" anchor="b">
            <a:noAutofit/>
          </a:bodyPr>
          <a:lstStyle>
            <a:lvl1pPr algn="l">
              <a:defRPr sz="3400" cap="small" baseline="0">
                <a:solidFill>
                  <a:srgbClr val="87888A"/>
                </a:solidFill>
                <a:latin typeface="Calibri" panose="020F0502020204030204" pitchFamily="34" charset="0"/>
              </a:defRPr>
            </a:lvl1pPr>
          </a:lstStyle>
          <a:p>
            <a:r>
              <a:rPr lang="cs-CZ" dirty="0"/>
              <a:t>Změny financování </a:t>
            </a:r>
            <a:br>
              <a:rPr lang="cs-CZ" dirty="0"/>
            </a:br>
            <a:r>
              <a:rPr lang="cs-CZ" dirty="0"/>
              <a:t>regionálního školství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768000" y="6022800"/>
            <a:ext cx="5181696" cy="415200"/>
          </a:xfrm>
        </p:spPr>
        <p:txBody>
          <a:bodyPr lIns="0" tIns="0" rIns="0" bIns="0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600" cap="small" baseline="0">
                <a:solidFill>
                  <a:srgbClr val="87888A"/>
                </a:solidFill>
                <a:latin typeface="Calibri" panose="020F050202020403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dirty="0"/>
              <a:t>Kliknutím můžete upravit styl předlohy.</a:t>
            </a:r>
          </a:p>
        </p:txBody>
      </p:sp>
    </p:spTree>
    <p:extLst>
      <p:ext uri="{BB962C8B-B14F-4D97-AF65-F5344CB8AC3E}">
        <p14:creationId xmlns:p14="http://schemas.microsoft.com/office/powerpoint/2010/main" val="15923835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cs-CZ" dirty="0"/>
              <a:t>Aktuální stav přípravy změny financování </a:t>
            </a:r>
            <a:r>
              <a:rPr lang="cs-CZ" dirty="0" err="1"/>
              <a:t>RgŠ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 hasCustomPrompt="1"/>
          </p:nvPr>
        </p:nvSpPr>
        <p:spPr>
          <a:xfrm>
            <a:off x="729599" y="1825625"/>
            <a:ext cx="10515600" cy="4351338"/>
          </a:xfrm>
        </p:spPr>
        <p:txBody>
          <a:bodyPr>
            <a:noAutofit/>
          </a:bodyPr>
          <a:lstStyle>
            <a:lvl1pPr>
              <a:defRPr/>
            </a:lvl1pPr>
            <a:lvl2pPr marL="108000" indent="0">
              <a:buNone/>
              <a:defRPr/>
            </a:lvl2pPr>
            <a:lvl3pPr marL="612000" indent="-180000">
              <a:defRPr/>
            </a:lvl3pPr>
            <a:lvl4pPr>
              <a:defRPr lang="cs-CZ" sz="1900" kern="1200" baseline="0" dirty="0" smtClean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+mn-cs"/>
              </a:defRPr>
            </a:lvl4pPr>
            <a:lvl5pPr marL="432000" indent="0">
              <a:buFont typeface="Arial" panose="020B0604020202020204" pitchFamily="34" charset="0"/>
              <a:buNone/>
              <a:defRPr baseline="0"/>
            </a:lvl5pPr>
            <a:lvl6pPr marL="1260000">
              <a:defRPr lang="cs-CZ" sz="1900" b="0" kern="1200" dirty="0" smtClean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6pPr>
          </a:lstStyle>
          <a:p>
            <a:pPr lvl="0"/>
            <a:r>
              <a:rPr lang="cs-CZ" dirty="0"/>
              <a:t>zákon č. 167/2018 Sb. posunul účinnost změny financování o 1 rok, </a:t>
            </a:r>
            <a:br>
              <a:rPr lang="cs-CZ" dirty="0"/>
            </a:br>
            <a:r>
              <a:rPr lang="cs-CZ" dirty="0"/>
              <a:t>tj. na 1. ledna 2020</a:t>
            </a:r>
          </a:p>
          <a:p>
            <a:pPr lvl="0"/>
            <a:r>
              <a:rPr lang="cs-CZ" dirty="0"/>
              <a:t>rok 2019 – přechodový rok </a:t>
            </a:r>
          </a:p>
          <a:p>
            <a:pPr marL="612000" lvl="3" indent="-18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cs-CZ" dirty="0"/>
              <a:t>financování jako doposud (republikové a krajské normativy)</a:t>
            </a:r>
          </a:p>
          <a:p>
            <a:pPr lvl="3"/>
            <a:r>
              <a:rPr lang="cs-CZ" dirty="0"/>
              <a:t>doplněny 3 nové jednoroční rozvojové programy:</a:t>
            </a:r>
          </a:p>
          <a:p>
            <a:pPr lvl="4"/>
            <a:r>
              <a:rPr lang="cs-CZ" dirty="0"/>
              <a:t>	od 1. 1. 2019</a:t>
            </a:r>
          </a:p>
          <a:p>
            <a:pPr lvl="5"/>
            <a:r>
              <a:rPr lang="cs-CZ" dirty="0"/>
              <a:t>RP na vyrovnávání mezikrajových rozdílů v odměňování pedagogů </a:t>
            </a:r>
            <a:br>
              <a:rPr lang="cs-CZ" dirty="0"/>
            </a:br>
            <a:r>
              <a:rPr lang="cs-CZ" dirty="0"/>
              <a:t>v MŠ, ZŠ, ŠD a SŠ – peníze jsou již na školách </a:t>
            </a:r>
          </a:p>
          <a:p>
            <a:pPr lvl="5"/>
            <a:r>
              <a:rPr lang="cs-CZ" dirty="0"/>
              <a:t>RP pro MŠ (překryv a rozšíření provozu MŠ)</a:t>
            </a:r>
          </a:p>
          <a:p>
            <a:pPr lvl="4"/>
            <a:r>
              <a:rPr lang="cs-CZ" dirty="0"/>
              <a:t>	od 1. 9. 2019</a:t>
            </a:r>
          </a:p>
          <a:p>
            <a:pPr marL="1260000" lvl="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pPr>
            <a:r>
              <a:rPr lang="cs-CZ" dirty="0"/>
              <a:t>RP pro ZŠ a SŠ na zohlednění náběhu </a:t>
            </a:r>
            <a:r>
              <a:rPr lang="cs-CZ" dirty="0" err="1"/>
              <a:t>PHmax</a:t>
            </a:r>
            <a:endParaRPr lang="cs-CZ" dirty="0"/>
          </a:p>
          <a:p>
            <a:pPr lvl="2"/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BD8D3-A9DD-40CB-A396-ADCE34852C74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42523704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ul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19668" y="944565"/>
            <a:ext cx="10515600" cy="609917"/>
          </a:xfrm>
        </p:spPr>
        <p:txBody>
          <a:bodyPr anchor="t" anchorCtr="0">
            <a:noAutofit/>
          </a:bodyPr>
          <a:lstStyle>
            <a:lvl1pPr>
              <a:lnSpc>
                <a:spcPct val="100000"/>
              </a:lnSpc>
              <a:defRPr sz="2100" baseline="0"/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BD8D3-A9DD-40CB-A396-ADCE34852C74}" type="slidenum">
              <a:rPr lang="cs-CZ" smtClean="0"/>
              <a:pPr/>
              <a:t>‹#›</a:t>
            </a:fld>
            <a:endParaRPr lang="cs-CZ"/>
          </a:p>
        </p:txBody>
      </p:sp>
      <p:graphicFrame>
        <p:nvGraphicFramePr>
          <p:cNvPr id="7" name="Tabulka 6"/>
          <p:cNvGraphicFramePr>
            <a:graphicFrameLocks noGrp="1"/>
          </p:cNvGraphicFramePr>
          <p:nvPr userDrawn="1">
            <p:extLst/>
          </p:nvPr>
        </p:nvGraphicFramePr>
        <p:xfrm>
          <a:off x="729599" y="3546686"/>
          <a:ext cx="10515600" cy="741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52601">
                  <a:extLst>
                    <a:ext uri="{9D8B030D-6E8A-4147-A177-3AD203B41FA5}">
                      <a16:colId xmlns="" xmlns:a16="http://schemas.microsoft.com/office/drawing/2014/main" val="3532208531"/>
                    </a:ext>
                  </a:extLst>
                </a:gridCol>
                <a:gridCol w="1752601">
                  <a:extLst>
                    <a:ext uri="{9D8B030D-6E8A-4147-A177-3AD203B41FA5}">
                      <a16:colId xmlns="" xmlns:a16="http://schemas.microsoft.com/office/drawing/2014/main" val="2446159533"/>
                    </a:ext>
                  </a:extLst>
                </a:gridCol>
                <a:gridCol w="1752601">
                  <a:extLst>
                    <a:ext uri="{9D8B030D-6E8A-4147-A177-3AD203B41FA5}">
                      <a16:colId xmlns="" xmlns:a16="http://schemas.microsoft.com/office/drawing/2014/main" val="3828646843"/>
                    </a:ext>
                  </a:extLst>
                </a:gridCol>
                <a:gridCol w="1752601">
                  <a:extLst>
                    <a:ext uri="{9D8B030D-6E8A-4147-A177-3AD203B41FA5}">
                      <a16:colId xmlns="" xmlns:a16="http://schemas.microsoft.com/office/drawing/2014/main" val="2071330293"/>
                    </a:ext>
                  </a:extLst>
                </a:gridCol>
                <a:gridCol w="1752601">
                  <a:extLst>
                    <a:ext uri="{9D8B030D-6E8A-4147-A177-3AD203B41FA5}">
                      <a16:colId xmlns="" xmlns:a16="http://schemas.microsoft.com/office/drawing/2014/main" val="3500415985"/>
                    </a:ext>
                  </a:extLst>
                </a:gridCol>
                <a:gridCol w="1752601">
                  <a:extLst>
                    <a:ext uri="{9D8B030D-6E8A-4147-A177-3AD203B41FA5}">
                      <a16:colId xmlns="" xmlns:a16="http://schemas.microsoft.com/office/drawing/2014/main" val="180019441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cs-CZ" sz="1800" dirty="0"/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endParaRPr lang="cs-CZ" sz="1800"/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endParaRPr lang="cs-CZ" sz="1800"/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endParaRPr lang="cs-CZ" sz="1800"/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endParaRPr lang="cs-CZ" sz="1800"/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endParaRPr lang="cs-CZ" sz="1800" dirty="0"/>
                    </a:p>
                  </a:txBody>
                  <a:tcPr marL="121920" marR="121920"/>
                </a:tc>
                <a:extLst>
                  <a:ext uri="{0D108BD9-81ED-4DB2-BD59-A6C34878D82A}">
                    <a16:rowId xmlns="" xmlns:a16="http://schemas.microsoft.com/office/drawing/2014/main" val="139826641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cs-CZ" sz="1800"/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endParaRPr lang="cs-CZ" sz="1800" dirty="0"/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endParaRPr lang="cs-CZ" sz="1800"/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endParaRPr lang="cs-CZ" sz="1800"/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endParaRPr lang="cs-CZ" sz="1800"/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endParaRPr lang="cs-CZ" sz="1800" dirty="0"/>
                    </a:p>
                  </a:txBody>
                  <a:tcPr marL="121920" marR="121920"/>
                </a:tc>
                <a:extLst>
                  <a:ext uri="{0D108BD9-81ED-4DB2-BD59-A6C34878D82A}">
                    <a16:rowId xmlns="" xmlns:a16="http://schemas.microsoft.com/office/drawing/2014/main" val="2215755881"/>
                  </a:ext>
                </a:extLst>
              </a:tr>
            </a:tbl>
          </a:graphicData>
        </a:graphic>
      </p:graphicFrame>
      <p:sp>
        <p:nvSpPr>
          <p:cNvPr id="8" name="Zástupný symbol pro obsah 2"/>
          <p:cNvSpPr>
            <a:spLocks noGrp="1"/>
          </p:cNvSpPr>
          <p:nvPr>
            <p:ph idx="13"/>
          </p:nvPr>
        </p:nvSpPr>
        <p:spPr>
          <a:xfrm>
            <a:off x="729598" y="1825625"/>
            <a:ext cx="10935353" cy="1472776"/>
          </a:xfrm>
        </p:spPr>
        <p:txBody>
          <a:bodyPr>
            <a:noAutofit/>
          </a:bodyPr>
          <a:lstStyle/>
          <a:p>
            <a:pPr lvl="0"/>
            <a:r>
              <a:rPr lang="cs-CZ" dirty="0"/>
              <a:t>Upravte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9" name="Zástupný symbol pro obsah 2"/>
          <p:cNvSpPr>
            <a:spLocks noGrp="1"/>
          </p:cNvSpPr>
          <p:nvPr>
            <p:ph idx="14"/>
          </p:nvPr>
        </p:nvSpPr>
        <p:spPr>
          <a:xfrm>
            <a:off x="719666" y="4636559"/>
            <a:ext cx="10935353" cy="1472776"/>
          </a:xfrm>
        </p:spPr>
        <p:txBody>
          <a:bodyPr>
            <a:noAutofit/>
          </a:bodyPr>
          <a:lstStyle/>
          <a:p>
            <a:pPr lvl="0"/>
            <a:r>
              <a:rPr lang="cs-CZ" dirty="0"/>
              <a:t>Upravte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</p:spTree>
    <p:extLst>
      <p:ext uri="{BB962C8B-B14F-4D97-AF65-F5344CB8AC3E}">
        <p14:creationId xmlns:p14="http://schemas.microsoft.com/office/powerpoint/2010/main" val="2976192046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729599" y="1849437"/>
            <a:ext cx="5156201" cy="4351338"/>
          </a:xfrm>
        </p:spPr>
        <p:txBody>
          <a:bodyPr/>
          <a:lstStyle/>
          <a:p>
            <a:pPr lvl="0"/>
            <a:r>
              <a:rPr lang="cs-CZ" dirty="0"/>
              <a:t>Upravte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280964" y="1849437"/>
            <a:ext cx="5156201" cy="4351338"/>
          </a:xfrm>
        </p:spPr>
        <p:txBody>
          <a:bodyPr/>
          <a:lstStyle/>
          <a:p>
            <a:pPr lvl="0"/>
            <a:r>
              <a:rPr lang="cs-CZ" dirty="0"/>
              <a:t>Upravte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BD8D3-A9DD-40CB-A396-ADCE34852C74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281975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BD8D3-A9DD-40CB-A396-ADCE34852C74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887219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BD8D3-A9DD-40CB-A396-ADCE34852C74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868633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slední stránka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619891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729600" y="936001"/>
            <a:ext cx="10838169" cy="622138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cs-CZ" dirty="0"/>
              <a:t>Aktuální stav přípravy změny financování </a:t>
            </a:r>
            <a:r>
              <a:rPr lang="cs-CZ" dirty="0" err="1"/>
              <a:t>RgŠ</a:t>
            </a:r>
            <a:endParaRPr lang="cs-CZ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9601" y="1825625"/>
            <a:ext cx="10515600" cy="4351338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cs-CZ" dirty="0"/>
              <a:t>zákon č. 167/2018 Sb. posunul účinnost změny financování o 1 rok, </a:t>
            </a:r>
            <a:br>
              <a:rPr lang="cs-CZ" dirty="0"/>
            </a:br>
            <a:r>
              <a:rPr lang="cs-CZ" dirty="0"/>
              <a:t>tj. na 1. ledna 2020</a:t>
            </a:r>
          </a:p>
          <a:p>
            <a:pPr lvl="0"/>
            <a:r>
              <a:rPr lang="cs-CZ" dirty="0"/>
              <a:t>rok 2019 – přechodový rok </a:t>
            </a:r>
          </a:p>
          <a:p>
            <a:pPr marL="612000" lvl="3" indent="-18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cs-CZ" dirty="0"/>
              <a:t>financování jako doposud (republikové a krajské normativy)</a:t>
            </a:r>
          </a:p>
          <a:p>
            <a:pPr lvl="3"/>
            <a:r>
              <a:rPr lang="cs-CZ" dirty="0"/>
              <a:t>doplněny 3 nové jednoroční rozvojové programy:</a:t>
            </a:r>
          </a:p>
          <a:p>
            <a:pPr lvl="4"/>
            <a:r>
              <a:rPr lang="cs-CZ" dirty="0"/>
              <a:t>	od 1. 1. 2019</a:t>
            </a:r>
          </a:p>
          <a:p>
            <a:pPr lvl="5"/>
            <a:r>
              <a:rPr lang="cs-CZ" dirty="0"/>
              <a:t>RP na vyrovnávání mezikrajových rozdílů v odměňování pedagogů </a:t>
            </a:r>
            <a:br>
              <a:rPr lang="cs-CZ" dirty="0"/>
            </a:br>
            <a:r>
              <a:rPr lang="cs-CZ" dirty="0"/>
              <a:t>v MŠ, ZŠ, ŠD a SŠ – peníze jsou již na školách </a:t>
            </a:r>
          </a:p>
          <a:p>
            <a:pPr lvl="5"/>
            <a:r>
              <a:rPr lang="cs-CZ" dirty="0"/>
              <a:t>RP pro MŠ (překryv a rozšíření provozu MŠ)</a:t>
            </a:r>
          </a:p>
          <a:p>
            <a:pPr lvl="4"/>
            <a:r>
              <a:rPr lang="cs-CZ" dirty="0"/>
              <a:t>	od 1. 9. 2019</a:t>
            </a:r>
          </a:p>
          <a:p>
            <a:pPr marL="1260000" lvl="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pPr>
            <a:r>
              <a:rPr lang="cs-CZ" dirty="0"/>
              <a:t>RP pro ZŠ a SŠ na zohlednění náběhu </a:t>
            </a:r>
            <a:r>
              <a:rPr lang="cs-CZ" dirty="0" err="1"/>
              <a:t>PHmax</a:t>
            </a:r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11694567" y="101219"/>
            <a:ext cx="49743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aseline="0"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fld id="{323BD8D3-A9DD-40CB-A396-ADCE34852C74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68321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100" kern="1200" cap="all" baseline="0">
          <a:solidFill>
            <a:srgbClr val="428D96"/>
          </a:solidFill>
          <a:latin typeface="Calibri" panose="020F0502020204030204" pitchFamily="34" charset="0"/>
          <a:ea typeface="+mj-ea"/>
          <a:cs typeface="+mj-cs"/>
        </a:defRPr>
      </a:lvl1pPr>
    </p:titleStyle>
    <p:bodyStyle>
      <a:lvl1pPr marL="324000" indent="-216000" algn="l" defTabSz="914400" rtl="0" eaLnBrk="1" latinLnBrk="0" hangingPunct="1">
        <a:lnSpc>
          <a:spcPct val="100000"/>
        </a:lnSpc>
        <a:spcBef>
          <a:spcPts val="0"/>
        </a:spcBef>
        <a:spcAft>
          <a:spcPts val="800"/>
        </a:spcAft>
        <a:buClr>
          <a:srgbClr val="428D96"/>
        </a:buClr>
        <a:buFont typeface="Calibri Light" panose="020F0302020204030204" pitchFamily="34" charset="0"/>
        <a:buChar char="●"/>
        <a:defRPr sz="1900" kern="1200" baseline="0">
          <a:solidFill>
            <a:schemeClr val="tx1"/>
          </a:solidFill>
          <a:latin typeface="Calibri Light" panose="020F0302020204030204" pitchFamily="34" charset="0"/>
          <a:ea typeface="+mn-ea"/>
          <a:cs typeface="+mn-cs"/>
        </a:defRPr>
      </a:lvl1pPr>
      <a:lvl2pPr marL="324000" indent="-216000" algn="l" defTabSz="9144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>
          <a:srgbClr val="428D96"/>
        </a:buClr>
        <a:buFont typeface="Calibri Light" panose="020F0302020204030204" pitchFamily="34" charset="0"/>
        <a:buChar char="●"/>
        <a:defRPr sz="1900" kern="1200" baseline="0">
          <a:solidFill>
            <a:schemeClr val="tx1"/>
          </a:solidFill>
          <a:latin typeface="Calibri Light" panose="020F0302020204030204" pitchFamily="34" charset="0"/>
          <a:ea typeface="+mn-ea"/>
          <a:cs typeface="+mn-cs"/>
        </a:defRPr>
      </a:lvl2pPr>
      <a:lvl3pPr marL="612000" indent="-180000" algn="l" defTabSz="914400" rtl="0" eaLnBrk="1" latinLnBrk="0" hangingPunct="1">
        <a:lnSpc>
          <a:spcPct val="100000"/>
        </a:lnSpc>
        <a:spcBef>
          <a:spcPts val="0"/>
        </a:spcBef>
        <a:buFont typeface="Arial" panose="020B0604020202020204" pitchFamily="34" charset="0"/>
        <a:buChar char="•"/>
        <a:defRPr sz="1900" kern="1200" baseline="0">
          <a:solidFill>
            <a:schemeClr val="tx1"/>
          </a:solidFill>
          <a:latin typeface="Calibri Light" panose="020F0302020204030204" pitchFamily="34" charset="0"/>
          <a:ea typeface="+mn-ea"/>
          <a:cs typeface="+mn-cs"/>
        </a:defRPr>
      </a:lvl3pPr>
      <a:lvl4pPr marL="612000" indent="-180000" algn="l" defTabSz="914400" rtl="0" eaLnBrk="1" latinLnBrk="0" hangingPunct="1">
        <a:lnSpc>
          <a:spcPct val="100000"/>
        </a:lnSpc>
        <a:spcBef>
          <a:spcPts val="0"/>
        </a:spcBef>
        <a:buFont typeface="Arial" panose="020B0604020202020204" pitchFamily="34" charset="0"/>
        <a:buChar char="•"/>
        <a:defRPr sz="1900" kern="1200" baseline="0">
          <a:solidFill>
            <a:schemeClr val="tx1"/>
          </a:solidFill>
          <a:latin typeface="Calibri Light" panose="020F0302020204030204" pitchFamily="34" charset="0"/>
          <a:ea typeface="+mn-ea"/>
          <a:cs typeface="+mn-cs"/>
        </a:defRPr>
      </a:lvl4pPr>
      <a:lvl5pPr marL="612000" indent="-180000" algn="l" defTabSz="914400" rtl="0" eaLnBrk="1" latinLnBrk="0" hangingPunct="1">
        <a:lnSpc>
          <a:spcPct val="100000"/>
        </a:lnSpc>
        <a:spcBef>
          <a:spcPts val="0"/>
        </a:spcBef>
        <a:buFont typeface="Arial" panose="020B0604020202020204" pitchFamily="34" charset="0"/>
        <a:buChar char="•"/>
        <a:defRPr sz="1900" kern="1200" baseline="0">
          <a:solidFill>
            <a:schemeClr val="tx1"/>
          </a:solidFill>
          <a:latin typeface="Calibri Light" panose="020F0302020204030204" pitchFamily="34" charset="0"/>
          <a:ea typeface="+mn-ea"/>
          <a:cs typeface="+mn-cs"/>
        </a:defRPr>
      </a:lvl5pPr>
      <a:lvl6pPr marL="1260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340">
          <p15:clr>
            <a:srgbClr val="F26B43"/>
          </p15:clr>
        </p15:guide>
        <p15:guide id="2" pos="5534">
          <p15:clr>
            <a:srgbClr val="F26B43"/>
          </p15:clr>
        </p15:guide>
        <p15:guide id="3" orient="horz" pos="595">
          <p15:clr>
            <a:srgbClr val="F26B43"/>
          </p15:clr>
        </p15:guide>
        <p15:guide id="4" orient="horz" pos="3906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msmt.cz/file/52462_1_1/" TargetMode="External"/><Relationship Id="rId2" Type="http://schemas.openxmlformats.org/officeDocument/2006/relationships/hyperlink" Target="http://www.msmt.cz/file/52461_1_1/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mailto:statistika@msmt.cz" TargetMode="External"/><Relationship Id="rId2" Type="http://schemas.openxmlformats.org/officeDocument/2006/relationships/hyperlink" Target="https://sberdat.uiv.cz/login" TargetMode="Externa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toiler.uiv.cz/help/rgs.asp" TargetMode="External"/><Relationship Id="rId2" Type="http://schemas.openxmlformats.org/officeDocument/2006/relationships/hyperlink" Target="http://www.msmt.cz/vzdelavani/skolstvi-v-cr/statistika-skolstvi/vykaz-p-1-04-1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msmt.cz/file/52792/" TargetMode="Externa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toiler.uiv.cz/help/rgs.asp" TargetMode="External"/><Relationship Id="rId2" Type="http://schemas.openxmlformats.org/officeDocument/2006/relationships/hyperlink" Target="http://www.msmt.cz/vzdelavani/skolstvi-v-cr/statistika-skolstvi/p-1c-01-vykaz-o-evidencnim-poctu-zamestnancu-v-regionalnim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www.msmt.cz/file/51379/download/" TargetMode="External"/><Relationship Id="rId4" Type="http://schemas.openxmlformats.org/officeDocument/2006/relationships/hyperlink" Target="http://www.msmt.cz/file/51119/" TargetMode="Externa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768000" y="656948"/>
            <a:ext cx="7824000" cy="2467992"/>
          </a:xfrm>
        </p:spPr>
        <p:txBody>
          <a:bodyPr/>
          <a:lstStyle/>
          <a:p>
            <a:r>
              <a:rPr lang="cs-CZ" sz="3600" dirty="0" smtClean="0"/>
              <a:t>Nákladové výkaznictví</a:t>
            </a:r>
            <a:r>
              <a:rPr lang="cs-CZ" dirty="0"/>
              <a:t/>
            </a:r>
            <a:br>
              <a:rPr lang="cs-CZ" dirty="0"/>
            </a:br>
            <a:r>
              <a:rPr lang="cs-CZ" dirty="0"/>
              <a:t/>
            </a:r>
            <a:br>
              <a:rPr lang="cs-CZ" dirty="0"/>
            </a:br>
            <a:r>
              <a:rPr lang="cs-CZ" sz="3000" dirty="0" err="1"/>
              <a:t>Webinář</a:t>
            </a:r>
            <a:r>
              <a:rPr lang="cs-CZ" sz="3000" dirty="0"/>
              <a:t> pro </a:t>
            </a:r>
            <a:r>
              <a:rPr lang="cs-CZ" sz="3000" dirty="0" smtClean="0"/>
              <a:t>pracovníky správních úřadů</a:t>
            </a:r>
            <a:endParaRPr lang="cs-CZ" sz="3000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Odbor statistiky, analýz a rozvoje e-</a:t>
            </a:r>
            <a:r>
              <a:rPr lang="cs-CZ" dirty="0" err="1" smtClean="0"/>
              <a:t>education</a:t>
            </a:r>
            <a:r>
              <a:rPr lang="cs-CZ" dirty="0" smtClean="0"/>
              <a:t>, 26. května </a:t>
            </a:r>
            <a:r>
              <a:rPr lang="cs-CZ" dirty="0"/>
              <a:t>2020</a:t>
            </a:r>
          </a:p>
        </p:txBody>
      </p:sp>
    </p:spTree>
    <p:extLst>
      <p:ext uri="{BB962C8B-B14F-4D97-AF65-F5344CB8AC3E}">
        <p14:creationId xmlns:p14="http://schemas.microsoft.com/office/powerpoint/2010/main" val="27702687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="" xmlns:a16="http://schemas.microsoft.com/office/drawing/2014/main" id="{DFDE96E0-1127-4F95-A4FF-24A6831E3A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b="1" dirty="0" smtClean="0"/>
              <a:t>P 1</a:t>
            </a:r>
            <a:r>
              <a:rPr lang="cs-CZ" b="1" cap="none" dirty="0" smtClean="0"/>
              <a:t>d-</a:t>
            </a:r>
            <a:r>
              <a:rPr lang="cs-CZ" b="1" dirty="0" smtClean="0"/>
              <a:t>01 </a:t>
            </a:r>
            <a:r>
              <a:rPr lang="cs-CZ" dirty="0" smtClean="0"/>
              <a:t>- VÝKAZ o </a:t>
            </a:r>
            <a:r>
              <a:rPr lang="cs-CZ" dirty="0"/>
              <a:t>změnách v počtu hodin přímé pedagogické činnosti pedagogických pracovníků ve škole a školní družině 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="" xmlns:a16="http://schemas.microsoft.com/office/drawing/2014/main" id="{2CE7CFF2-3E3B-410A-B52B-A326748414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9599" y="1825625"/>
            <a:ext cx="10964969" cy="4351338"/>
          </a:xfrm>
        </p:spPr>
        <p:txBody>
          <a:bodyPr/>
          <a:lstStyle/>
          <a:p>
            <a:r>
              <a:rPr lang="cs-CZ" sz="1800" dirty="0"/>
              <a:t>sdružování údajů podle vyhlášky č. 161/2018 Sb. (zmocnění v § </a:t>
            </a:r>
            <a:r>
              <a:rPr lang="pl-PL" sz="1800" dirty="0"/>
              <a:t>161c odst. 2 zákona č. 561/2004 Sb.)</a:t>
            </a:r>
          </a:p>
          <a:p>
            <a:pPr algn="just"/>
            <a:r>
              <a:rPr lang="pl-PL" sz="1800" b="1" dirty="0">
                <a:solidFill>
                  <a:schemeClr val="accent1">
                    <a:lumMod val="50000"/>
                  </a:schemeClr>
                </a:solidFill>
              </a:rPr>
              <a:t>vyplňují jen právnické osoby vykonávající činnost mateřské školy, základní školy, střední školy, konzervatoře nebo školní družiny,</a:t>
            </a:r>
            <a:r>
              <a:rPr lang="pl-PL" sz="18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pl-PL" sz="1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které vyplácejí plat </a:t>
            </a:r>
            <a:r>
              <a:rPr lang="pl-PL" sz="1800" dirty="0"/>
              <a:t>podle § 109 odst. 3 zákona č. 262/2006 </a:t>
            </a:r>
            <a:r>
              <a:rPr lang="pl-PL" sz="1800" dirty="0" smtClean="0"/>
              <a:t>Sb.       </a:t>
            </a:r>
            <a:r>
              <a:rPr lang="pl-PL" sz="1800" dirty="0" smtClean="0">
                <a:solidFill>
                  <a:schemeClr val="accent1">
                    <a:lumMod val="50000"/>
                  </a:schemeClr>
                </a:solidFill>
              </a:rPr>
              <a:t>a </a:t>
            </a:r>
            <a:r>
              <a:rPr lang="pl-PL" sz="1800" b="1" dirty="0" smtClean="0">
                <a:solidFill>
                  <a:schemeClr val="accent1">
                    <a:lumMod val="50000"/>
                  </a:schemeClr>
                </a:solidFill>
              </a:rPr>
              <a:t>které </a:t>
            </a:r>
            <a:r>
              <a:rPr lang="pl-PL" sz="1800" b="1" dirty="0">
                <a:solidFill>
                  <a:schemeClr val="accent1">
                    <a:lumMod val="50000"/>
                  </a:schemeClr>
                </a:solidFill>
              </a:rPr>
              <a:t>jsou zřizovány krajem, obcí nebo dobrovolným svazkem obcí</a:t>
            </a:r>
          </a:p>
          <a:p>
            <a:r>
              <a:rPr lang="pl-PL" sz="1800" b="1" dirty="0">
                <a:solidFill>
                  <a:schemeClr val="accent1">
                    <a:lumMod val="50000"/>
                  </a:schemeClr>
                </a:solidFill>
              </a:rPr>
              <a:t>předávání údajů </a:t>
            </a:r>
            <a:r>
              <a:rPr lang="pl-PL" sz="1800" dirty="0"/>
              <a:t>školami a školními družinami </a:t>
            </a:r>
            <a:r>
              <a:rPr lang="pl-PL" sz="1800" b="1" dirty="0">
                <a:solidFill>
                  <a:schemeClr val="accent1">
                    <a:lumMod val="50000"/>
                  </a:schemeClr>
                </a:solidFill>
              </a:rPr>
              <a:t>proběhne od 31. 5. 2020 do 10. 6. </a:t>
            </a:r>
            <a:r>
              <a:rPr lang="pl-PL" sz="1800" b="1" dirty="0" smtClean="0">
                <a:solidFill>
                  <a:schemeClr val="accent1">
                    <a:lumMod val="50000"/>
                  </a:schemeClr>
                </a:solidFill>
              </a:rPr>
              <a:t>2020, SÚ do 17. 6.</a:t>
            </a:r>
            <a:endParaRPr lang="pl-PL" sz="1800" dirty="0">
              <a:solidFill>
                <a:schemeClr val="accent1">
                  <a:lumMod val="50000"/>
                </a:schemeClr>
              </a:solidFill>
            </a:endParaRPr>
          </a:p>
          <a:p>
            <a:pPr algn="just"/>
            <a:r>
              <a:rPr lang="pl-PL" sz="1800" dirty="0"/>
              <a:t>snaha o minimalizaci sdružovaných údajů (</a:t>
            </a:r>
            <a:r>
              <a:rPr lang="pl-PL" sz="1800" b="1" dirty="0">
                <a:solidFill>
                  <a:schemeClr val="accent1">
                    <a:lumMod val="50000"/>
                  </a:schemeClr>
                </a:solidFill>
              </a:rPr>
              <a:t>předpokládané</a:t>
            </a:r>
            <a:r>
              <a:rPr lang="pl-PL" sz="1800" dirty="0"/>
              <a:t> přírůstky a úbytky týdenních počtů hodin PPČ k 30. 9. 2020 </a:t>
            </a:r>
            <a:r>
              <a:rPr lang="pl-PL" sz="1800" b="1" dirty="0">
                <a:solidFill>
                  <a:schemeClr val="accent1">
                    <a:lumMod val="50000"/>
                  </a:schemeClr>
                </a:solidFill>
              </a:rPr>
              <a:t>oproti</a:t>
            </a:r>
            <a:r>
              <a:rPr lang="pl-PL" sz="1800" dirty="0"/>
              <a:t> hodnotám </a:t>
            </a:r>
            <a:r>
              <a:rPr lang="pl-PL" sz="1800" b="1" dirty="0">
                <a:solidFill>
                  <a:schemeClr val="accent1">
                    <a:lumMod val="50000"/>
                  </a:schemeClr>
                </a:solidFill>
              </a:rPr>
              <a:t>vykázaným</a:t>
            </a:r>
            <a:r>
              <a:rPr lang="pl-PL" sz="1800" dirty="0"/>
              <a:t> k 30. 9. 2019) a maximální využití již sdružených dat (předvyplnění hodnotami z výkazu </a:t>
            </a:r>
            <a:r>
              <a:rPr lang="pl-PL" sz="1800" dirty="0" smtClean="0"/>
              <a:t>P 1c-01</a:t>
            </a:r>
            <a:r>
              <a:rPr lang="pl-PL" sz="1800" dirty="0"/>
              <a:t>, který škola/školní družina předala k 30. 9</a:t>
            </a:r>
            <a:r>
              <a:rPr lang="pl-PL" sz="1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. 2019)</a:t>
            </a:r>
          </a:p>
          <a:p>
            <a:pPr algn="just"/>
            <a:r>
              <a:rPr lang="pl-PL" sz="1800" dirty="0"/>
              <a:t>všechny relevantní informace na webu MŠMT v sekci </a:t>
            </a:r>
            <a:r>
              <a:rPr lang="cs-CZ" sz="1800" dirty="0">
                <a:solidFill>
                  <a:schemeClr val="accent1">
                    <a:lumMod val="50000"/>
                  </a:schemeClr>
                </a:solidFill>
              </a:rPr>
              <a:t>Statistika školství </a:t>
            </a:r>
            <a:r>
              <a:rPr lang="cs-CZ" sz="1800" dirty="0">
                <a:sym typeface="Symbol" panose="05050102010706020507" pitchFamily="18" charset="2"/>
              </a:rPr>
              <a:t></a:t>
            </a:r>
            <a:r>
              <a:rPr lang="cs-CZ" sz="1800" dirty="0"/>
              <a:t> </a:t>
            </a:r>
            <a:r>
              <a:rPr lang="cs-CZ" sz="1800" dirty="0">
                <a:solidFill>
                  <a:schemeClr val="accent1">
                    <a:lumMod val="50000"/>
                  </a:schemeClr>
                </a:solidFill>
              </a:rPr>
              <a:t>Sběry statistických dat</a:t>
            </a:r>
            <a:r>
              <a:rPr lang="cs-CZ" sz="1800" dirty="0"/>
              <a:t> </a:t>
            </a:r>
            <a:r>
              <a:rPr lang="cs-CZ" sz="1800" dirty="0">
                <a:sym typeface="Symbol" panose="05050102010706020507" pitchFamily="18" charset="2"/>
              </a:rPr>
              <a:t></a:t>
            </a:r>
            <a:r>
              <a:rPr lang="cs-CZ" sz="1800" dirty="0"/>
              <a:t> </a:t>
            </a:r>
            <a:r>
              <a:rPr lang="cs-CZ" sz="1800" dirty="0">
                <a:solidFill>
                  <a:schemeClr val="accent1">
                    <a:lumMod val="50000"/>
                  </a:schemeClr>
                </a:solidFill>
              </a:rPr>
              <a:t>Regionální školství</a:t>
            </a:r>
            <a:r>
              <a:rPr lang="cs-CZ" sz="1800" dirty="0"/>
              <a:t> </a:t>
            </a:r>
            <a:r>
              <a:rPr lang="cs-CZ" sz="1800" dirty="0">
                <a:sym typeface="Symbol" panose="05050102010706020507" pitchFamily="18" charset="2"/>
              </a:rPr>
              <a:t></a:t>
            </a:r>
            <a:r>
              <a:rPr lang="cs-CZ" sz="1800" dirty="0"/>
              <a:t> </a:t>
            </a:r>
            <a:r>
              <a:rPr lang="cs-CZ" sz="1800" dirty="0">
                <a:solidFill>
                  <a:schemeClr val="accent1">
                    <a:lumMod val="50000"/>
                  </a:schemeClr>
                </a:solidFill>
              </a:rPr>
              <a:t>Výkazy PAM</a:t>
            </a:r>
            <a:endParaRPr lang="pl-PL" sz="1800" dirty="0">
              <a:solidFill>
                <a:schemeClr val="accent1">
                  <a:lumMod val="50000"/>
                </a:schemeClr>
              </a:solidFill>
            </a:endParaRPr>
          </a:p>
          <a:p>
            <a:r>
              <a:rPr lang="pl-PL" sz="1800" dirty="0"/>
              <a:t>formulář výkazu: </a:t>
            </a:r>
            <a:r>
              <a:rPr lang="pl-PL" sz="1800" dirty="0">
                <a:solidFill>
                  <a:srgbClr val="C00000"/>
                </a:solidFill>
                <a:hlinkClick r:id="rId2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www.msmt.cz/file/52461_1_1/</a:t>
            </a:r>
            <a:r>
              <a:rPr lang="pl-PL" sz="1800" dirty="0">
                <a:solidFill>
                  <a:srgbClr val="C00000"/>
                </a:solidFill>
              </a:rPr>
              <a:t> </a:t>
            </a:r>
          </a:p>
          <a:p>
            <a:r>
              <a:rPr lang="pl-PL" sz="1800" dirty="0"/>
              <a:t>metodický pokyn: </a:t>
            </a:r>
            <a:r>
              <a:rPr lang="pl-PL" sz="1800" dirty="0">
                <a:solidFill>
                  <a:srgbClr val="C00000"/>
                </a:solidFill>
                <a:hlinkClick r:id="rId3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www.msmt.cz/file/52462_1_1/</a:t>
            </a:r>
            <a:r>
              <a:rPr lang="pl-PL" sz="1800" dirty="0">
                <a:solidFill>
                  <a:schemeClr val="accent1">
                    <a:lumMod val="50000"/>
                  </a:schemeClr>
                </a:solidFill>
              </a:rPr>
              <a:t> </a:t>
            </a:r>
          </a:p>
          <a:p>
            <a:endParaRPr lang="cs-CZ" dirty="0"/>
          </a:p>
          <a:p>
            <a:endParaRPr lang="cs-CZ" dirty="0"/>
          </a:p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="" xmlns:a16="http://schemas.microsoft.com/office/drawing/2014/main" id="{901C6047-FD03-429A-B3C8-0BF750980C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BD8D3-A9DD-40CB-A396-ADCE34852C74}" type="slidenum">
              <a:rPr lang="cs-CZ" smtClean="0"/>
              <a:pPr/>
              <a:t>10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870479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="" xmlns:a16="http://schemas.microsoft.com/office/drawing/2014/main" id="{DFDE96E0-1127-4F95-A4FF-24A6831E3A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b="1" dirty="0"/>
              <a:t>P 1</a:t>
            </a:r>
            <a:r>
              <a:rPr lang="cs-CZ" b="1" cap="none" dirty="0"/>
              <a:t>d-</a:t>
            </a:r>
            <a:r>
              <a:rPr lang="cs-CZ" b="1" dirty="0"/>
              <a:t>01 </a:t>
            </a:r>
            <a:r>
              <a:rPr lang="cs-CZ" dirty="0"/>
              <a:t>- VÝKAZ o změnách v počtu hodin přímé pedagogické činnosti pedagogických pracovníků ve škole a školní družině 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="" xmlns:a16="http://schemas.microsoft.com/office/drawing/2014/main" id="{2CE7CFF2-3E3B-410A-B52B-A326748414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9599" y="1825625"/>
            <a:ext cx="10964969" cy="4351338"/>
          </a:xfrm>
        </p:spPr>
        <p:txBody>
          <a:bodyPr/>
          <a:lstStyle/>
          <a:p>
            <a:r>
              <a:rPr lang="cs-CZ" dirty="0"/>
              <a:t>tvořen jediným oddílem (tabulkou) - vizuálně obdoba oddílu VIII výkazu </a:t>
            </a:r>
            <a:r>
              <a:rPr lang="cs-CZ" dirty="0" smtClean="0"/>
              <a:t>P 1c-01</a:t>
            </a:r>
            <a:r>
              <a:rPr lang="cs-CZ" dirty="0"/>
              <a:t>, </a:t>
            </a:r>
            <a:r>
              <a:rPr lang="cs-CZ" b="1" dirty="0">
                <a:solidFill>
                  <a:schemeClr val="accent1">
                    <a:lumMod val="50000"/>
                  </a:schemeClr>
                </a:solidFill>
              </a:rPr>
              <a:t>obsahově však zcela odlišné informace</a:t>
            </a:r>
            <a:endParaRPr lang="pl-PL" b="1" dirty="0">
              <a:solidFill>
                <a:schemeClr val="accent1">
                  <a:lumMod val="50000"/>
                </a:schemeClr>
              </a:solidFill>
            </a:endParaRPr>
          </a:p>
          <a:p>
            <a:pPr marL="108000" indent="0">
              <a:buNone/>
            </a:pPr>
            <a:endParaRPr lang="cs-CZ" dirty="0"/>
          </a:p>
          <a:p>
            <a:endParaRPr lang="cs-CZ" dirty="0"/>
          </a:p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="" xmlns:a16="http://schemas.microsoft.com/office/drawing/2014/main" id="{901C6047-FD03-429A-B3C8-0BF750980C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BD8D3-A9DD-40CB-A396-ADCE34852C74}" type="slidenum">
              <a:rPr lang="cs-CZ" smtClean="0"/>
              <a:pPr/>
              <a:t>11</a:t>
            </a:fld>
            <a:endParaRPr lang="cs-CZ" dirty="0"/>
          </a:p>
        </p:txBody>
      </p:sp>
      <p:pic>
        <p:nvPicPr>
          <p:cNvPr id="6" name="Obrázek 5">
            <a:extLst>
              <a:ext uri="{FF2B5EF4-FFF2-40B4-BE49-F238E27FC236}">
                <a16:creationId xmlns="" xmlns:a16="http://schemas.microsoft.com/office/drawing/2014/main" id="{EA2589EF-1956-420B-9795-807DEDA771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87853" y="2493093"/>
            <a:ext cx="4164887" cy="3847993"/>
          </a:xfrm>
          <a:prstGeom prst="rect">
            <a:avLst/>
          </a:prstGeom>
        </p:spPr>
      </p:pic>
      <p:sp>
        <p:nvSpPr>
          <p:cNvPr id="7" name="Obdélník 6">
            <a:extLst>
              <a:ext uri="{FF2B5EF4-FFF2-40B4-BE49-F238E27FC236}">
                <a16:creationId xmlns="" xmlns:a16="http://schemas.microsoft.com/office/drawing/2014/main" id="{37114CE5-269F-42EB-A363-6A9BEED9C50C}"/>
              </a:ext>
            </a:extLst>
          </p:cNvPr>
          <p:cNvSpPr/>
          <p:nvPr/>
        </p:nvSpPr>
        <p:spPr>
          <a:xfrm>
            <a:off x="2423022" y="3100450"/>
            <a:ext cx="916364" cy="2971410"/>
          </a:xfrm>
          <a:prstGeom prst="rect">
            <a:avLst/>
          </a:prstGeom>
          <a:solidFill>
            <a:srgbClr val="428D96">
              <a:alpha val="32941"/>
            </a:srgbClr>
          </a:solidFill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8" name="Obdélník 7">
            <a:extLst>
              <a:ext uri="{FF2B5EF4-FFF2-40B4-BE49-F238E27FC236}">
                <a16:creationId xmlns="" xmlns:a16="http://schemas.microsoft.com/office/drawing/2014/main" id="{BB9552B1-1A2D-4DA3-B9ED-9A5DC6F38CAD}"/>
              </a:ext>
            </a:extLst>
          </p:cNvPr>
          <p:cNvSpPr/>
          <p:nvPr/>
        </p:nvSpPr>
        <p:spPr>
          <a:xfrm>
            <a:off x="3923696" y="3112172"/>
            <a:ext cx="641417" cy="2971410"/>
          </a:xfrm>
          <a:prstGeom prst="rect">
            <a:avLst/>
          </a:prstGeom>
          <a:solidFill>
            <a:srgbClr val="428D96">
              <a:alpha val="32941"/>
            </a:srgbClr>
          </a:solidFill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9" name="Obdélník 8">
            <a:extLst>
              <a:ext uri="{FF2B5EF4-FFF2-40B4-BE49-F238E27FC236}">
                <a16:creationId xmlns="" xmlns:a16="http://schemas.microsoft.com/office/drawing/2014/main" id="{1EB692B1-F70D-4E3A-A6B0-B0EFF01AE835}"/>
              </a:ext>
            </a:extLst>
          </p:cNvPr>
          <p:cNvSpPr/>
          <p:nvPr/>
        </p:nvSpPr>
        <p:spPr>
          <a:xfrm>
            <a:off x="7376830" y="2832751"/>
            <a:ext cx="3980066" cy="516120"/>
          </a:xfrm>
          <a:prstGeom prst="rect">
            <a:avLst/>
          </a:prstGeom>
          <a:solidFill>
            <a:srgbClr val="428D96">
              <a:alpha val="32941"/>
            </a:srgbClr>
          </a:solidFill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600" dirty="0">
                <a:solidFill>
                  <a:schemeClr val="accent1">
                    <a:lumMod val="50000"/>
                  </a:schemeClr>
                </a:solidFill>
              </a:rPr>
              <a:t>Údaje se načtou z výkazu </a:t>
            </a:r>
            <a:r>
              <a:rPr lang="cs-CZ" sz="1600" dirty="0" smtClean="0">
                <a:solidFill>
                  <a:schemeClr val="accent1">
                    <a:lumMod val="50000"/>
                  </a:schemeClr>
                </a:solidFill>
              </a:rPr>
              <a:t>P 1c-01</a:t>
            </a:r>
            <a:endParaRPr lang="cs-CZ" sz="1600" dirty="0">
              <a:solidFill>
                <a:schemeClr val="accent1">
                  <a:lumMod val="50000"/>
                </a:schemeClr>
              </a:solidFill>
            </a:endParaRPr>
          </a:p>
          <a:p>
            <a:pPr algn="ctr"/>
            <a:r>
              <a:rPr lang="cs-CZ" sz="1600" dirty="0">
                <a:solidFill>
                  <a:schemeClr val="accent1">
                    <a:lumMod val="50000"/>
                  </a:schemeClr>
                </a:solidFill>
              </a:rPr>
              <a:t>předaného k 30. září 2019</a:t>
            </a:r>
          </a:p>
        </p:txBody>
      </p:sp>
      <p:sp>
        <p:nvSpPr>
          <p:cNvPr id="10" name="Obdélník 9">
            <a:extLst>
              <a:ext uri="{FF2B5EF4-FFF2-40B4-BE49-F238E27FC236}">
                <a16:creationId xmlns="" xmlns:a16="http://schemas.microsoft.com/office/drawing/2014/main" id="{B89B9868-C557-4059-8916-B0A233B8FA21}"/>
              </a:ext>
            </a:extLst>
          </p:cNvPr>
          <p:cNvSpPr/>
          <p:nvPr/>
        </p:nvSpPr>
        <p:spPr>
          <a:xfrm>
            <a:off x="4585380" y="3112172"/>
            <a:ext cx="641417" cy="2971410"/>
          </a:xfrm>
          <a:prstGeom prst="rect">
            <a:avLst/>
          </a:prstGeom>
          <a:solidFill>
            <a:srgbClr val="00B050">
              <a:alpha val="14118"/>
            </a:srgbClr>
          </a:solidFill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1" name="Obdélník 10">
            <a:extLst>
              <a:ext uri="{FF2B5EF4-FFF2-40B4-BE49-F238E27FC236}">
                <a16:creationId xmlns="" xmlns:a16="http://schemas.microsoft.com/office/drawing/2014/main" id="{3F8A9B7D-992D-4D12-8213-C0584CC97847}"/>
              </a:ext>
            </a:extLst>
          </p:cNvPr>
          <p:cNvSpPr/>
          <p:nvPr/>
        </p:nvSpPr>
        <p:spPr>
          <a:xfrm>
            <a:off x="7376828" y="3766460"/>
            <a:ext cx="3980066" cy="516120"/>
          </a:xfrm>
          <a:prstGeom prst="rect">
            <a:avLst/>
          </a:prstGeom>
          <a:solidFill>
            <a:srgbClr val="00B050">
              <a:alpha val="32941"/>
            </a:srgbClr>
          </a:solidFill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600" dirty="0">
                <a:solidFill>
                  <a:srgbClr val="00B050"/>
                </a:solidFill>
              </a:rPr>
              <a:t>Vyplní škola/ŠD</a:t>
            </a:r>
          </a:p>
        </p:txBody>
      </p:sp>
      <p:sp>
        <p:nvSpPr>
          <p:cNvPr id="12" name="Obdélník 11">
            <a:extLst>
              <a:ext uri="{FF2B5EF4-FFF2-40B4-BE49-F238E27FC236}">
                <a16:creationId xmlns="" xmlns:a16="http://schemas.microsoft.com/office/drawing/2014/main" id="{ABEBD56D-A673-4BB1-9FB9-9DFD4BB6489C}"/>
              </a:ext>
            </a:extLst>
          </p:cNvPr>
          <p:cNvSpPr/>
          <p:nvPr/>
        </p:nvSpPr>
        <p:spPr>
          <a:xfrm>
            <a:off x="5235342" y="3123896"/>
            <a:ext cx="727234" cy="2971410"/>
          </a:xfrm>
          <a:prstGeom prst="rect">
            <a:avLst/>
          </a:prstGeom>
          <a:solidFill>
            <a:srgbClr val="7030A0">
              <a:alpha val="14118"/>
            </a:srgbClr>
          </a:solidFill>
          <a:ln w="5715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3" name="Obdélník 12">
            <a:extLst>
              <a:ext uri="{FF2B5EF4-FFF2-40B4-BE49-F238E27FC236}">
                <a16:creationId xmlns="" xmlns:a16="http://schemas.microsoft.com/office/drawing/2014/main" id="{D95B3AE6-E433-4485-BC06-1FDCBEC19D6B}"/>
              </a:ext>
            </a:extLst>
          </p:cNvPr>
          <p:cNvSpPr/>
          <p:nvPr/>
        </p:nvSpPr>
        <p:spPr>
          <a:xfrm>
            <a:off x="3958866" y="6060136"/>
            <a:ext cx="2027156" cy="267486"/>
          </a:xfrm>
          <a:prstGeom prst="rect">
            <a:avLst/>
          </a:prstGeom>
          <a:solidFill>
            <a:srgbClr val="7030A0">
              <a:alpha val="14118"/>
            </a:srgbClr>
          </a:solidFill>
          <a:ln w="5715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5" name="Obdélník 14">
            <a:extLst>
              <a:ext uri="{FF2B5EF4-FFF2-40B4-BE49-F238E27FC236}">
                <a16:creationId xmlns="" xmlns:a16="http://schemas.microsoft.com/office/drawing/2014/main" id="{9258ED11-45B5-4F78-8D0D-9A049982C7F5}"/>
              </a:ext>
            </a:extLst>
          </p:cNvPr>
          <p:cNvSpPr/>
          <p:nvPr/>
        </p:nvSpPr>
        <p:spPr>
          <a:xfrm>
            <a:off x="7388552" y="4611090"/>
            <a:ext cx="3980066" cy="516120"/>
          </a:xfrm>
          <a:prstGeom prst="rect">
            <a:avLst/>
          </a:prstGeom>
          <a:solidFill>
            <a:srgbClr val="7030A0">
              <a:alpha val="14118"/>
            </a:srgbClr>
          </a:solidFill>
          <a:ln w="5715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600" b="1" dirty="0">
                <a:solidFill>
                  <a:srgbClr val="7030A0"/>
                </a:solidFill>
              </a:rPr>
              <a:t>Dopočítá automaticky systém</a:t>
            </a:r>
          </a:p>
        </p:txBody>
      </p:sp>
    </p:spTree>
    <p:extLst>
      <p:ext uri="{BB962C8B-B14F-4D97-AF65-F5344CB8AC3E}">
        <p14:creationId xmlns:p14="http://schemas.microsoft.com/office/powerpoint/2010/main" val="16055515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="" xmlns:a16="http://schemas.microsoft.com/office/drawing/2014/main" id="{DFDE96E0-1127-4F95-A4FF-24A6831E3A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b="1" dirty="0"/>
              <a:t>P 1</a:t>
            </a:r>
            <a:r>
              <a:rPr lang="cs-CZ" b="1" cap="none" dirty="0"/>
              <a:t>d-</a:t>
            </a:r>
            <a:r>
              <a:rPr lang="cs-CZ" b="1" dirty="0"/>
              <a:t>01 </a:t>
            </a:r>
            <a:r>
              <a:rPr lang="cs-CZ" dirty="0"/>
              <a:t>- VÝKAZ o změnách v počtu hodin přímé pedagogické činnosti pedagogických pracovníků ve škole a školní družině 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="" xmlns:a16="http://schemas.microsoft.com/office/drawing/2014/main" id="{2CE7CFF2-3E3B-410A-B52B-A326748414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2581" y="1825625"/>
            <a:ext cx="11241984" cy="4351338"/>
          </a:xfrm>
        </p:spPr>
        <p:txBody>
          <a:bodyPr/>
          <a:lstStyle/>
          <a:p>
            <a:r>
              <a:rPr lang="cs-CZ" dirty="0">
                <a:solidFill>
                  <a:schemeClr val="accent1">
                    <a:lumMod val="50000"/>
                  </a:schemeClr>
                </a:solidFill>
              </a:rPr>
              <a:t>Jaké údaje vyplňuje škola/školní družina?</a:t>
            </a:r>
          </a:p>
          <a:p>
            <a:endParaRPr lang="cs-CZ" dirty="0">
              <a:solidFill>
                <a:schemeClr val="accent1">
                  <a:lumMod val="50000"/>
                </a:schemeClr>
              </a:solidFill>
            </a:endParaRPr>
          </a:p>
          <a:p>
            <a:endParaRPr lang="cs-CZ" dirty="0">
              <a:solidFill>
                <a:schemeClr val="accent1">
                  <a:lumMod val="50000"/>
                </a:schemeClr>
              </a:solidFill>
            </a:endParaRPr>
          </a:p>
          <a:p>
            <a:endParaRPr lang="cs-CZ" dirty="0">
              <a:solidFill>
                <a:schemeClr val="accent1">
                  <a:lumMod val="50000"/>
                </a:schemeClr>
              </a:solidFill>
            </a:endParaRPr>
          </a:p>
          <a:p>
            <a:pPr marL="108000" indent="0">
              <a:buNone/>
            </a:pPr>
            <a:endParaRPr lang="cs-CZ" dirty="0">
              <a:solidFill>
                <a:schemeClr val="accent1">
                  <a:lumMod val="50000"/>
                </a:schemeClr>
              </a:solidFill>
            </a:endParaRPr>
          </a:p>
          <a:p>
            <a:r>
              <a:rPr lang="cs-CZ" dirty="0">
                <a:solidFill>
                  <a:schemeClr val="accent1">
                    <a:lumMod val="50000"/>
                  </a:schemeClr>
                </a:solidFill>
              </a:rPr>
              <a:t>Co jsou to předpokládané přírůstky a úbytky týdenního počtu hodin přímé pedagogické činnosti?</a:t>
            </a:r>
          </a:p>
          <a:p>
            <a:pPr marL="108000" indent="0">
              <a:buNone/>
            </a:pPr>
            <a:endParaRPr lang="cs-CZ" dirty="0"/>
          </a:p>
          <a:p>
            <a:pPr marL="108000" indent="0">
              <a:buNone/>
            </a:pPr>
            <a:endParaRPr lang="cs-CZ" dirty="0"/>
          </a:p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="" xmlns:a16="http://schemas.microsoft.com/office/drawing/2014/main" id="{901C6047-FD03-429A-B3C8-0BF750980C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BD8D3-A9DD-40CB-A396-ADCE34852C74}" type="slidenum">
              <a:rPr lang="cs-CZ" smtClean="0"/>
              <a:pPr/>
              <a:t>12</a:t>
            </a:fld>
            <a:endParaRPr lang="cs-CZ" dirty="0"/>
          </a:p>
        </p:txBody>
      </p:sp>
      <p:sp>
        <p:nvSpPr>
          <p:cNvPr id="5" name="Obdélník 4">
            <a:extLst>
              <a:ext uri="{FF2B5EF4-FFF2-40B4-BE49-F238E27FC236}">
                <a16:creationId xmlns="" xmlns:a16="http://schemas.microsoft.com/office/drawing/2014/main" id="{F16BE78C-FDA7-4F2B-9BFA-C6EB58A96A0C}"/>
              </a:ext>
            </a:extLst>
          </p:cNvPr>
          <p:cNvSpPr/>
          <p:nvPr/>
        </p:nvSpPr>
        <p:spPr>
          <a:xfrm>
            <a:off x="581892" y="2347099"/>
            <a:ext cx="7653600" cy="1329355"/>
          </a:xfrm>
          <a:prstGeom prst="rect">
            <a:avLst/>
          </a:prstGeom>
          <a:solidFill>
            <a:srgbClr val="428D96">
              <a:alpha val="20000"/>
            </a:srgbClr>
          </a:solidFill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>
                <a:solidFill>
                  <a:schemeClr val="accent1">
                    <a:lumMod val="50000"/>
                  </a:schemeClr>
                </a:solidFill>
              </a:rPr>
              <a:t>předpokládané </a:t>
            </a:r>
            <a:r>
              <a:rPr lang="cs-CZ" b="1" dirty="0">
                <a:solidFill>
                  <a:schemeClr val="accent1">
                    <a:lumMod val="50000"/>
                  </a:schemeClr>
                </a:solidFill>
              </a:rPr>
              <a:t>přírůstky a úbytky </a:t>
            </a:r>
            <a:r>
              <a:rPr lang="cs-CZ" dirty="0">
                <a:solidFill>
                  <a:schemeClr val="accent1">
                    <a:lumMod val="50000"/>
                  </a:schemeClr>
                </a:solidFill>
              </a:rPr>
              <a:t>týdenního počtu hodin přímé pedagogické činnosti v členění podle jednotlivých skupin profesí pedagogických pracovníků na jednotlivých součástech školy (v jednotlivých druzích činnosti)</a:t>
            </a:r>
          </a:p>
        </p:txBody>
      </p:sp>
      <p:sp>
        <p:nvSpPr>
          <p:cNvPr id="6" name="Obdélník 5">
            <a:extLst>
              <a:ext uri="{FF2B5EF4-FFF2-40B4-BE49-F238E27FC236}">
                <a16:creationId xmlns="" xmlns:a16="http://schemas.microsoft.com/office/drawing/2014/main" id="{D9D3763A-1386-47B1-A781-CFEDB149889F}"/>
              </a:ext>
            </a:extLst>
          </p:cNvPr>
          <p:cNvSpPr/>
          <p:nvPr/>
        </p:nvSpPr>
        <p:spPr>
          <a:xfrm>
            <a:off x="581892" y="4276703"/>
            <a:ext cx="7653600" cy="1329355"/>
          </a:xfrm>
          <a:prstGeom prst="rect">
            <a:avLst/>
          </a:prstGeom>
          <a:solidFill>
            <a:srgbClr val="428D96">
              <a:alpha val="20000"/>
            </a:srgbClr>
          </a:solidFill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>
                <a:solidFill>
                  <a:schemeClr val="accent1">
                    <a:lumMod val="50000"/>
                  </a:schemeClr>
                </a:solidFill>
              </a:rPr>
              <a:t>údaje, které odrážejí </a:t>
            </a:r>
            <a:r>
              <a:rPr lang="cs-CZ" b="1" dirty="0">
                <a:solidFill>
                  <a:schemeClr val="accent1">
                    <a:lumMod val="50000"/>
                  </a:schemeClr>
                </a:solidFill>
              </a:rPr>
              <a:t>očekávané změny v organizaci vzdělávání a poskytování školských služeb v příštím školním roce</a:t>
            </a:r>
            <a:r>
              <a:rPr lang="cs-CZ" dirty="0">
                <a:solidFill>
                  <a:schemeClr val="accent1">
                    <a:lumMod val="50000"/>
                  </a:schemeClr>
                </a:solidFill>
              </a:rPr>
              <a:t> na základě výsledků zápisů a přijímacího řízení či změn ve školském rejstříku </a:t>
            </a:r>
          </a:p>
        </p:txBody>
      </p:sp>
    </p:spTree>
    <p:extLst>
      <p:ext uri="{BB962C8B-B14F-4D97-AF65-F5344CB8AC3E}">
        <p14:creationId xmlns:p14="http://schemas.microsoft.com/office/powerpoint/2010/main" val="11458747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="" xmlns:a16="http://schemas.microsoft.com/office/drawing/2014/main" id="{DFDE96E0-1127-4F95-A4FF-24A6831E3A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b="1" dirty="0"/>
              <a:t>P 1</a:t>
            </a:r>
            <a:r>
              <a:rPr lang="cs-CZ" b="1" cap="none" dirty="0"/>
              <a:t>d-</a:t>
            </a:r>
            <a:r>
              <a:rPr lang="cs-CZ" b="1" dirty="0"/>
              <a:t>01 </a:t>
            </a:r>
            <a:r>
              <a:rPr lang="cs-CZ" dirty="0"/>
              <a:t>- VÝKAZ o změnách v počtu hodin přímé pedagogické činnosti pedagogických pracovníků ve škole a školní družině 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="" xmlns:a16="http://schemas.microsoft.com/office/drawing/2014/main" id="{2CE7CFF2-3E3B-410A-B52B-A326748414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2581" y="1825625"/>
            <a:ext cx="11241984" cy="4351338"/>
          </a:xfrm>
        </p:spPr>
        <p:txBody>
          <a:bodyPr/>
          <a:lstStyle/>
          <a:p>
            <a:r>
              <a:rPr lang="cs-CZ" dirty="0">
                <a:solidFill>
                  <a:schemeClr val="accent1">
                    <a:lumMod val="50000"/>
                  </a:schemeClr>
                </a:solidFill>
              </a:rPr>
              <a:t>Co znamená, že se jedná o </a:t>
            </a:r>
            <a:r>
              <a:rPr lang="cs-CZ" b="1" dirty="0">
                <a:solidFill>
                  <a:schemeClr val="accent1">
                    <a:lumMod val="50000"/>
                  </a:schemeClr>
                </a:solidFill>
              </a:rPr>
              <a:t>očekávané</a:t>
            </a:r>
            <a:r>
              <a:rPr lang="cs-CZ" dirty="0">
                <a:solidFill>
                  <a:schemeClr val="accent1">
                    <a:lumMod val="50000"/>
                  </a:schemeClr>
                </a:solidFill>
              </a:rPr>
              <a:t> změny:</a:t>
            </a:r>
          </a:p>
          <a:p>
            <a:endParaRPr lang="cs-CZ" dirty="0">
              <a:solidFill>
                <a:schemeClr val="accent1">
                  <a:lumMod val="50000"/>
                </a:schemeClr>
              </a:solidFill>
            </a:endParaRPr>
          </a:p>
          <a:p>
            <a:endParaRPr lang="cs-CZ" dirty="0">
              <a:solidFill>
                <a:schemeClr val="accent1">
                  <a:lumMod val="50000"/>
                </a:schemeClr>
              </a:solidFill>
            </a:endParaRPr>
          </a:p>
          <a:p>
            <a:endParaRPr lang="cs-CZ" dirty="0">
              <a:solidFill>
                <a:schemeClr val="accent1">
                  <a:lumMod val="50000"/>
                </a:schemeClr>
              </a:solidFill>
            </a:endParaRPr>
          </a:p>
          <a:p>
            <a:pPr marL="108000" indent="0">
              <a:buNone/>
            </a:pPr>
            <a:endParaRPr lang="cs-CZ" dirty="0">
              <a:solidFill>
                <a:schemeClr val="accent1">
                  <a:lumMod val="50000"/>
                </a:schemeClr>
              </a:solidFill>
            </a:endParaRPr>
          </a:p>
          <a:p>
            <a:r>
              <a:rPr lang="cs-CZ" dirty="0">
                <a:solidFill>
                  <a:schemeClr val="accent1">
                    <a:lumMod val="50000"/>
                  </a:schemeClr>
                </a:solidFill>
              </a:rPr>
              <a:t>Jak tedy předpokládané přírůstky a úbytky určit?</a:t>
            </a:r>
            <a:endParaRPr lang="cs-CZ" dirty="0"/>
          </a:p>
          <a:p>
            <a:pPr marL="108000" indent="0">
              <a:buNone/>
            </a:pPr>
            <a:endParaRPr lang="cs-CZ" dirty="0"/>
          </a:p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="" xmlns:a16="http://schemas.microsoft.com/office/drawing/2014/main" id="{901C6047-FD03-429A-B3C8-0BF750980C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BD8D3-A9DD-40CB-A396-ADCE34852C74}" type="slidenum">
              <a:rPr lang="cs-CZ" smtClean="0"/>
              <a:pPr/>
              <a:t>13</a:t>
            </a:fld>
            <a:endParaRPr lang="cs-CZ" dirty="0"/>
          </a:p>
        </p:txBody>
      </p:sp>
      <p:sp>
        <p:nvSpPr>
          <p:cNvPr id="5" name="Obdélník 4">
            <a:extLst>
              <a:ext uri="{FF2B5EF4-FFF2-40B4-BE49-F238E27FC236}">
                <a16:creationId xmlns="" xmlns:a16="http://schemas.microsoft.com/office/drawing/2014/main" id="{F16BE78C-FDA7-4F2B-9BFA-C6EB58A96A0C}"/>
              </a:ext>
            </a:extLst>
          </p:cNvPr>
          <p:cNvSpPr/>
          <p:nvPr/>
        </p:nvSpPr>
        <p:spPr>
          <a:xfrm>
            <a:off x="587319" y="2347099"/>
            <a:ext cx="7651708" cy="1140643"/>
          </a:xfrm>
          <a:prstGeom prst="rect">
            <a:avLst/>
          </a:prstGeom>
          <a:solidFill>
            <a:srgbClr val="428D96">
              <a:alpha val="20000"/>
            </a:srgbClr>
          </a:solidFill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>
                <a:solidFill>
                  <a:schemeClr val="accent1">
                    <a:lumMod val="50000"/>
                  </a:schemeClr>
                </a:solidFill>
              </a:rPr>
              <a:t>škola / školní družina předává údaje již na začátku června</a:t>
            </a:r>
          </a:p>
          <a:p>
            <a:pPr algn="ctr"/>
            <a:r>
              <a:rPr lang="cs-CZ" dirty="0">
                <a:solidFill>
                  <a:schemeClr val="accent1">
                    <a:lumMod val="50000"/>
                  </a:schemeClr>
                </a:solidFill>
              </a:rPr>
              <a:t>vzhledem k tomu, že se údaje vztahují ke stavu k 30. září 2020, jedná se tak v tuto chvíli pouze o očekávání, skutečný stav bude uveden školou / školní družinou až ve výkaze </a:t>
            </a:r>
            <a:r>
              <a:rPr lang="cs-CZ" dirty="0" smtClean="0">
                <a:solidFill>
                  <a:schemeClr val="accent1">
                    <a:lumMod val="50000"/>
                  </a:schemeClr>
                </a:solidFill>
              </a:rPr>
              <a:t>P 1c-01</a:t>
            </a:r>
            <a:endParaRPr lang="cs-CZ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6" name="Obdélník 5">
            <a:extLst>
              <a:ext uri="{FF2B5EF4-FFF2-40B4-BE49-F238E27FC236}">
                <a16:creationId xmlns="" xmlns:a16="http://schemas.microsoft.com/office/drawing/2014/main" id="{D9D3763A-1386-47B1-A781-CFEDB149889F}"/>
              </a:ext>
            </a:extLst>
          </p:cNvPr>
          <p:cNvSpPr/>
          <p:nvPr/>
        </p:nvSpPr>
        <p:spPr>
          <a:xfrm>
            <a:off x="587319" y="4290527"/>
            <a:ext cx="7651708" cy="2072566"/>
          </a:xfrm>
          <a:prstGeom prst="rect">
            <a:avLst/>
          </a:prstGeom>
          <a:solidFill>
            <a:srgbClr val="428D96">
              <a:alpha val="20000"/>
            </a:srgbClr>
          </a:solidFill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b="1" dirty="0">
                <a:solidFill>
                  <a:schemeClr val="accent1">
                    <a:lumMod val="50000"/>
                  </a:schemeClr>
                </a:solidFill>
              </a:rPr>
              <a:t>přírůstky</a:t>
            </a:r>
            <a:r>
              <a:rPr lang="cs-CZ" dirty="0">
                <a:solidFill>
                  <a:schemeClr val="accent1">
                    <a:lumMod val="50000"/>
                  </a:schemeClr>
                </a:solidFill>
              </a:rPr>
              <a:t>: kladně započítat ty hodiny přímé pedagogické činnosti, které „budou“ ve srovnání s p</a:t>
            </a:r>
            <a:r>
              <a:rPr lang="cs-CZ" dirty="0">
                <a:solidFill>
                  <a:schemeClr val="tx2">
                    <a:lumMod val="50000"/>
                  </a:schemeClr>
                </a:solidFill>
              </a:rPr>
              <a:t>ředchozí</a:t>
            </a:r>
            <a:r>
              <a:rPr lang="cs-CZ" dirty="0">
                <a:solidFill>
                  <a:schemeClr val="accent1">
                    <a:lumMod val="50000"/>
                  </a:schemeClr>
                </a:solidFill>
              </a:rPr>
              <a:t>m zářím nově zajišťovány (typicky například nová třída, vyšší míra dělení hodin, prodloužení doby provozu apod.)</a:t>
            </a:r>
          </a:p>
          <a:p>
            <a:pPr algn="ctr"/>
            <a:endParaRPr lang="cs-CZ" dirty="0">
              <a:solidFill>
                <a:schemeClr val="accent1">
                  <a:lumMod val="50000"/>
                </a:schemeClr>
              </a:solidFill>
            </a:endParaRPr>
          </a:p>
          <a:p>
            <a:pPr algn="ctr"/>
            <a:r>
              <a:rPr lang="cs-CZ" b="1" dirty="0">
                <a:solidFill>
                  <a:schemeClr val="accent1">
                    <a:lumMod val="50000"/>
                  </a:schemeClr>
                </a:solidFill>
              </a:rPr>
              <a:t>úbytky</a:t>
            </a:r>
            <a:r>
              <a:rPr lang="cs-CZ" dirty="0">
                <a:solidFill>
                  <a:schemeClr val="accent1">
                    <a:lumMod val="50000"/>
                  </a:schemeClr>
                </a:solidFill>
              </a:rPr>
              <a:t>: záporně  započítat ty hodiny přímé pedagogické činnosti, které ve srovnání s předchozím zářím již zajišťovány „nebudou“ (typicky například snížení počtu tříd, nižší míra dělení hodin, snížení doby provozu)</a:t>
            </a:r>
          </a:p>
        </p:txBody>
      </p:sp>
      <p:cxnSp>
        <p:nvCxnSpPr>
          <p:cNvPr id="8" name="Přímá spojnice 7">
            <a:extLst>
              <a:ext uri="{FF2B5EF4-FFF2-40B4-BE49-F238E27FC236}">
                <a16:creationId xmlns="" xmlns:a16="http://schemas.microsoft.com/office/drawing/2014/main" id="{D82A54A8-70FB-4646-BE47-B93B01432CDF}"/>
              </a:ext>
            </a:extLst>
          </p:cNvPr>
          <p:cNvCxnSpPr>
            <a:cxnSpLocks/>
          </p:cNvCxnSpPr>
          <p:nvPr/>
        </p:nvCxnSpPr>
        <p:spPr>
          <a:xfrm>
            <a:off x="3836705" y="5373275"/>
            <a:ext cx="933253" cy="0"/>
          </a:xfrm>
          <a:prstGeom prst="line">
            <a:avLst/>
          </a:prstGeom>
          <a:ln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026263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="" xmlns:a16="http://schemas.microsoft.com/office/drawing/2014/main" id="{DFDE96E0-1127-4F95-A4FF-24A6831E3A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b="1" dirty="0"/>
              <a:t>P 1</a:t>
            </a:r>
            <a:r>
              <a:rPr lang="cs-CZ" b="1" cap="none" dirty="0"/>
              <a:t>d-</a:t>
            </a:r>
            <a:r>
              <a:rPr lang="cs-CZ" b="1" dirty="0"/>
              <a:t>01 </a:t>
            </a:r>
            <a:r>
              <a:rPr lang="cs-CZ" dirty="0"/>
              <a:t>- VÝKAZ o změnách v počtu hodin přímé pedagogické činnosti pedagogických pracovníků ve škole a školní družině </a:t>
            </a:r>
            <a:r>
              <a:rPr lang="cs-CZ" dirty="0" smtClean="0"/>
              <a:t> </a:t>
            </a: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="" xmlns:a16="http://schemas.microsoft.com/office/drawing/2014/main" id="{2CE7CFF2-3E3B-410A-B52B-A326748414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9599" y="1825625"/>
            <a:ext cx="10964969" cy="4351338"/>
          </a:xfrm>
        </p:spPr>
        <p:txBody>
          <a:bodyPr/>
          <a:lstStyle/>
          <a:p>
            <a:pPr algn="just"/>
            <a:r>
              <a:rPr lang="cs-CZ" dirty="0"/>
              <a:t>určit změny nemusí být vždy úplně snadné (zejména pak v případě středních škol, kde je velmi rozhodující ještě zářijový vývoj)</a:t>
            </a:r>
          </a:p>
          <a:p>
            <a:r>
              <a:rPr lang="cs-CZ" dirty="0"/>
              <a:t>komplikace do úvah škol přináší letos i nejistota spojená s dopady </a:t>
            </a:r>
            <a:r>
              <a:rPr lang="cs-CZ" b="1" dirty="0">
                <a:solidFill>
                  <a:schemeClr val="accent1">
                    <a:lumMod val="50000"/>
                  </a:schemeClr>
                </a:solidFill>
              </a:rPr>
              <a:t>pandemie </a:t>
            </a:r>
            <a:r>
              <a:rPr lang="cs-CZ" b="1" dirty="0" err="1">
                <a:solidFill>
                  <a:schemeClr val="accent1">
                    <a:lumMod val="50000"/>
                  </a:schemeClr>
                </a:solidFill>
              </a:rPr>
              <a:t>koronaviru</a:t>
            </a:r>
            <a:endParaRPr lang="cs-CZ" b="1" dirty="0">
              <a:solidFill>
                <a:schemeClr val="accent1">
                  <a:lumMod val="50000"/>
                </a:schemeClr>
              </a:solidFill>
            </a:endParaRPr>
          </a:p>
          <a:p>
            <a:pPr algn="just"/>
            <a:r>
              <a:rPr lang="cs-CZ" dirty="0"/>
              <a:t>tyto </a:t>
            </a:r>
            <a:r>
              <a:rPr lang="cs-CZ" b="1" dirty="0">
                <a:solidFill>
                  <a:schemeClr val="accent1">
                    <a:lumMod val="50000"/>
                  </a:schemeClr>
                </a:solidFill>
              </a:rPr>
              <a:t>údaje nijak neovlivní konkrétní výši finančních prostředků školy / školní družiny na rok 2021</a:t>
            </a:r>
            <a:r>
              <a:rPr lang="cs-CZ" dirty="0"/>
              <a:t>, které budou nadále zcela závislé na údajích z podzimních výkazů, zejména výkazu </a:t>
            </a:r>
            <a:r>
              <a:rPr lang="cs-CZ" dirty="0" smtClean="0"/>
              <a:t>P 1c-01 </a:t>
            </a:r>
            <a:r>
              <a:rPr lang="cs-CZ" dirty="0"/>
              <a:t>ve stavu k 30. září 2020</a:t>
            </a:r>
          </a:p>
          <a:p>
            <a:pPr algn="just"/>
            <a:r>
              <a:rPr lang="cs-CZ" dirty="0"/>
              <a:t>přesto žádáme školy / školní </a:t>
            </a:r>
            <a:r>
              <a:rPr lang="cs-CZ" dirty="0">
                <a:solidFill>
                  <a:schemeClr val="tx1">
                    <a:lumMod val="95000"/>
                    <a:lumOff val="5000"/>
                  </a:schemeClr>
                </a:solidFill>
              </a:rPr>
              <a:t>družiny o </a:t>
            </a:r>
            <a:r>
              <a:rPr lang="cs-CZ" b="1" dirty="0">
                <a:solidFill>
                  <a:schemeClr val="accent1">
                    <a:lumMod val="50000"/>
                  </a:schemeClr>
                </a:solidFill>
              </a:rPr>
              <a:t>svědomitý přístup </a:t>
            </a:r>
            <a:r>
              <a:rPr lang="cs-CZ" dirty="0">
                <a:solidFill>
                  <a:schemeClr val="tx1">
                    <a:lumMod val="95000"/>
                    <a:lumOff val="5000"/>
                  </a:schemeClr>
                </a:solidFill>
              </a:rPr>
              <a:t>a snahu o </a:t>
            </a:r>
            <a:r>
              <a:rPr lang="cs-CZ" b="1" dirty="0">
                <a:solidFill>
                  <a:schemeClr val="accent1">
                    <a:lumMod val="50000"/>
                  </a:schemeClr>
                </a:solidFill>
              </a:rPr>
              <a:t>určení změn s co největší přesností </a:t>
            </a:r>
            <a:r>
              <a:rPr lang="cs-CZ" dirty="0"/>
              <a:t>(využít všech dostupných informací), neboť:</a:t>
            </a:r>
          </a:p>
          <a:p>
            <a:pPr algn="just"/>
            <a:r>
              <a:rPr lang="cs-CZ" dirty="0"/>
              <a:t>tyto </a:t>
            </a:r>
            <a:r>
              <a:rPr lang="cs-CZ" b="1" dirty="0">
                <a:solidFill>
                  <a:schemeClr val="accent1">
                    <a:lumMod val="50000"/>
                  </a:schemeClr>
                </a:solidFill>
              </a:rPr>
              <a:t>údaje jsou nezbytným podkladem</a:t>
            </a:r>
            <a:r>
              <a:rPr lang="cs-CZ" dirty="0"/>
              <a:t> pro MŠMT </a:t>
            </a:r>
            <a:r>
              <a:rPr lang="cs-CZ" b="1" dirty="0">
                <a:solidFill>
                  <a:schemeClr val="accent1">
                    <a:lumMod val="50000"/>
                  </a:schemeClr>
                </a:solidFill>
              </a:rPr>
              <a:t>při vyjednávání </a:t>
            </a:r>
            <a:r>
              <a:rPr lang="cs-CZ" dirty="0"/>
              <a:t>s MF </a:t>
            </a:r>
            <a:r>
              <a:rPr lang="cs-CZ" b="1" dirty="0">
                <a:solidFill>
                  <a:schemeClr val="accent1">
                    <a:lumMod val="50000"/>
                  </a:schemeClr>
                </a:solidFill>
              </a:rPr>
              <a:t>o výši prostředků ze státního rozpočtu </a:t>
            </a:r>
            <a:r>
              <a:rPr lang="cs-CZ" dirty="0"/>
              <a:t>pro následující kalendářní rok – nejedná se tedy o zbytečnou administrativu</a:t>
            </a:r>
          </a:p>
          <a:p>
            <a:endParaRPr lang="cs-CZ" dirty="0"/>
          </a:p>
          <a:p>
            <a:r>
              <a:rPr lang="cs-CZ" dirty="0"/>
              <a:t>nejlépe je demonstrovat vyplnění na několika ilustrativních příkladech</a:t>
            </a:r>
          </a:p>
          <a:p>
            <a:endParaRPr lang="cs-CZ" dirty="0"/>
          </a:p>
          <a:p>
            <a:endParaRPr lang="cs-CZ" dirty="0"/>
          </a:p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="" xmlns:a16="http://schemas.microsoft.com/office/drawing/2014/main" id="{901C6047-FD03-429A-B3C8-0BF750980C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BD8D3-A9DD-40CB-A396-ADCE34852C74}" type="slidenum">
              <a:rPr lang="cs-CZ" smtClean="0"/>
              <a:pPr/>
              <a:t>14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419983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="" xmlns:a16="http://schemas.microsoft.com/office/drawing/2014/main" id="{DFDE96E0-1127-4F95-A4FF-24A6831E3A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b="1" dirty="0"/>
              <a:t>P 1</a:t>
            </a:r>
            <a:r>
              <a:rPr lang="cs-CZ" b="1" cap="none" dirty="0"/>
              <a:t>d-</a:t>
            </a:r>
            <a:r>
              <a:rPr lang="cs-CZ" b="1" dirty="0"/>
              <a:t>01 </a:t>
            </a:r>
            <a:r>
              <a:rPr lang="cs-CZ" dirty="0"/>
              <a:t>- VÝKAZ o změnách v počtu hodin přímé pedagogické činnosti pedagogických pracovníků ve škole a školní družině 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="" xmlns:a16="http://schemas.microsoft.com/office/drawing/2014/main" id="{2CE7CFF2-3E3B-410A-B52B-A326748414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9599" y="1825625"/>
            <a:ext cx="10964969" cy="4351338"/>
          </a:xfrm>
        </p:spPr>
        <p:txBody>
          <a:bodyPr/>
          <a:lstStyle/>
          <a:p>
            <a:r>
              <a:rPr lang="cs-CZ" dirty="0"/>
              <a:t>Případ mateřské školy (MŠ)</a:t>
            </a:r>
          </a:p>
          <a:p>
            <a:r>
              <a:rPr lang="cs-CZ" sz="1600" dirty="0"/>
              <a:t>MŠ vykázala k 30. září 2019 v součtu v oddílech </a:t>
            </a:r>
            <a:r>
              <a:rPr lang="cs-CZ" sz="1600" dirty="0" err="1" smtClean="0"/>
              <a:t>IVb</a:t>
            </a:r>
            <a:r>
              <a:rPr lang="cs-CZ" sz="1600" dirty="0" smtClean="0"/>
              <a:t>., </a:t>
            </a:r>
            <a:r>
              <a:rPr lang="cs-CZ" sz="1600" dirty="0" err="1"/>
              <a:t>IVc</a:t>
            </a:r>
            <a:r>
              <a:rPr lang="cs-CZ" sz="1600" dirty="0"/>
              <a:t> a VIII</a:t>
            </a:r>
            <a:br>
              <a:rPr lang="cs-CZ" sz="1600" dirty="0"/>
            </a:br>
            <a:r>
              <a:rPr lang="cs-CZ" sz="1600" dirty="0"/>
              <a:t>výkazu </a:t>
            </a:r>
            <a:r>
              <a:rPr lang="cs-CZ" sz="1600" dirty="0" smtClean="0"/>
              <a:t>P 1c-01 </a:t>
            </a:r>
            <a:r>
              <a:rPr lang="cs-CZ" sz="1600" dirty="0"/>
              <a:t>345 hodin PPČ učitelů v MŠ</a:t>
            </a:r>
          </a:p>
          <a:p>
            <a:r>
              <a:rPr lang="cs-CZ" sz="1600" dirty="0"/>
              <a:t>Přistoupí k vyplnění výkazu </a:t>
            </a:r>
            <a:r>
              <a:rPr lang="cs-CZ" sz="1600" dirty="0" smtClean="0"/>
              <a:t>P 1d-01</a:t>
            </a:r>
            <a:endParaRPr lang="cs-CZ" sz="1600" dirty="0"/>
          </a:p>
          <a:p>
            <a:r>
              <a:rPr lang="cs-CZ" sz="1600" dirty="0"/>
              <a:t>Hodnoty ve sloupcích </a:t>
            </a:r>
            <a:r>
              <a:rPr lang="cs-CZ" sz="1600" i="1" dirty="0"/>
              <a:t>a</a:t>
            </a:r>
            <a:r>
              <a:rPr lang="cs-CZ" sz="1600" dirty="0"/>
              <a:t>, </a:t>
            </a:r>
            <a:r>
              <a:rPr lang="cs-CZ" sz="1600" i="1" dirty="0"/>
              <a:t>b</a:t>
            </a:r>
            <a:r>
              <a:rPr lang="cs-CZ" sz="1600" dirty="0"/>
              <a:t> a </a:t>
            </a:r>
            <a:r>
              <a:rPr lang="cs-CZ" sz="1600" i="1" dirty="0"/>
              <a:t>1</a:t>
            </a:r>
            <a:r>
              <a:rPr lang="cs-CZ" sz="1600" dirty="0"/>
              <a:t> jí automaticky </a:t>
            </a:r>
            <a:r>
              <a:rPr lang="cs-CZ" sz="1600" dirty="0" err="1"/>
              <a:t>předvyplní</a:t>
            </a:r>
            <a:r>
              <a:rPr lang="cs-CZ" sz="1600" dirty="0"/>
              <a:t> systém</a:t>
            </a:r>
          </a:p>
          <a:p>
            <a:r>
              <a:rPr lang="cs-CZ" sz="1600" dirty="0"/>
              <a:t>MŠ předpokládá od nového školního roku zvýšení počtu tříd</a:t>
            </a:r>
            <a:br>
              <a:rPr lang="cs-CZ" sz="1600" dirty="0"/>
            </a:br>
            <a:r>
              <a:rPr lang="cs-CZ" sz="1600" dirty="0"/>
              <a:t>mateřské školy o jednu třídu (výsledky zápisů, volná kapacita),</a:t>
            </a:r>
            <a:br>
              <a:rPr lang="cs-CZ" sz="1600" dirty="0"/>
            </a:br>
            <a:r>
              <a:rPr lang="cs-CZ" sz="1600" dirty="0"/>
              <a:t>což pro ni i s překryvem znamená nezbytnost zajištění dalších 58</a:t>
            </a:r>
            <a:br>
              <a:rPr lang="cs-CZ" sz="1600" dirty="0"/>
            </a:br>
            <a:r>
              <a:rPr lang="cs-CZ" sz="1600" dirty="0"/>
              <a:t>hodin přímé pedagogické činnosti učitelů v MŠ týdně </a:t>
            </a:r>
          </a:p>
          <a:p>
            <a:r>
              <a:rPr lang="cs-CZ" sz="1600" dirty="0"/>
              <a:t>Tento údaj doplní do sloupce </a:t>
            </a:r>
            <a:r>
              <a:rPr lang="cs-CZ" sz="1600" i="1" dirty="0"/>
              <a:t>2</a:t>
            </a:r>
            <a:r>
              <a:rPr lang="cs-CZ" sz="1600" dirty="0"/>
              <a:t> </a:t>
            </a:r>
            <a:r>
              <a:rPr lang="cs-CZ" sz="16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příslušného řádku výkazu</a:t>
            </a:r>
          </a:p>
          <a:p>
            <a:r>
              <a:rPr lang="cs-CZ" sz="1600" dirty="0"/>
              <a:t>Hodnoty ve sloupci </a:t>
            </a:r>
            <a:r>
              <a:rPr lang="cs-CZ" sz="1600" i="1" dirty="0"/>
              <a:t>e</a:t>
            </a:r>
            <a:r>
              <a:rPr lang="cs-CZ" sz="1600" dirty="0"/>
              <a:t> a v řádku </a:t>
            </a:r>
            <a:r>
              <a:rPr lang="cs-CZ" sz="1600" i="1" dirty="0"/>
              <a:t>Celkem</a:t>
            </a:r>
            <a:r>
              <a:rPr lang="cs-CZ" sz="1600" dirty="0"/>
              <a:t> se automaticky dopočítají</a:t>
            </a:r>
            <a:endParaRPr lang="cs-CZ" sz="1200" dirty="0"/>
          </a:p>
          <a:p>
            <a:endParaRPr lang="cs-CZ" dirty="0"/>
          </a:p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="" xmlns:a16="http://schemas.microsoft.com/office/drawing/2014/main" id="{901C6047-FD03-429A-B3C8-0BF750980C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BD8D3-A9DD-40CB-A396-ADCE34852C74}" type="slidenum">
              <a:rPr lang="cs-CZ" smtClean="0"/>
              <a:pPr/>
              <a:t>15</a:t>
            </a:fld>
            <a:endParaRPr lang="cs-CZ" dirty="0"/>
          </a:p>
        </p:txBody>
      </p:sp>
      <p:pic>
        <p:nvPicPr>
          <p:cNvPr id="5" name="Obrázek 4">
            <a:extLst>
              <a:ext uri="{FF2B5EF4-FFF2-40B4-BE49-F238E27FC236}">
                <a16:creationId xmlns="" xmlns:a16="http://schemas.microsoft.com/office/drawing/2014/main" id="{0818C8CA-CA06-47F6-943B-4BDE0C6793D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23351" y="1887208"/>
            <a:ext cx="4164887" cy="3847993"/>
          </a:xfrm>
          <a:prstGeom prst="rect">
            <a:avLst/>
          </a:prstGeom>
        </p:spPr>
      </p:pic>
      <p:sp>
        <p:nvSpPr>
          <p:cNvPr id="6" name="TextovéPole 5">
            <a:extLst>
              <a:ext uri="{FF2B5EF4-FFF2-40B4-BE49-F238E27FC236}">
                <a16:creationId xmlns="" xmlns:a16="http://schemas.microsoft.com/office/drawing/2014/main" id="{4F8BF908-BDFB-45DE-AEBF-049A874C6B57}"/>
              </a:ext>
            </a:extLst>
          </p:cNvPr>
          <p:cNvSpPr txBox="1"/>
          <p:nvPr/>
        </p:nvSpPr>
        <p:spPr>
          <a:xfrm>
            <a:off x="7129788" y="4610303"/>
            <a:ext cx="368784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dirty="0"/>
              <a:t>11        1                             345,00 </a:t>
            </a:r>
            <a:endParaRPr lang="cs-CZ" dirty="0"/>
          </a:p>
        </p:txBody>
      </p:sp>
      <p:sp>
        <p:nvSpPr>
          <p:cNvPr id="7" name="TextovéPole 6">
            <a:extLst>
              <a:ext uri="{FF2B5EF4-FFF2-40B4-BE49-F238E27FC236}">
                <a16:creationId xmlns="" xmlns:a16="http://schemas.microsoft.com/office/drawing/2014/main" id="{E63F1422-A205-40B8-AEA9-198F47BCC014}"/>
              </a:ext>
            </a:extLst>
          </p:cNvPr>
          <p:cNvSpPr txBox="1"/>
          <p:nvPr/>
        </p:nvSpPr>
        <p:spPr>
          <a:xfrm>
            <a:off x="9281061" y="4595786"/>
            <a:ext cx="67873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dirty="0"/>
              <a:t>58,00</a:t>
            </a:r>
          </a:p>
        </p:txBody>
      </p:sp>
      <p:sp>
        <p:nvSpPr>
          <p:cNvPr id="9" name="TextovéPole 8">
            <a:extLst>
              <a:ext uri="{FF2B5EF4-FFF2-40B4-BE49-F238E27FC236}">
                <a16:creationId xmlns="" xmlns:a16="http://schemas.microsoft.com/office/drawing/2014/main" id="{3E25B566-A749-4C61-8A41-3AFF9E5B0009}"/>
              </a:ext>
            </a:extLst>
          </p:cNvPr>
          <p:cNvSpPr txBox="1"/>
          <p:nvPr/>
        </p:nvSpPr>
        <p:spPr>
          <a:xfrm>
            <a:off x="9937164" y="4615392"/>
            <a:ext cx="64102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dirty="0"/>
              <a:t>403,00</a:t>
            </a:r>
            <a:endParaRPr lang="cs-CZ" dirty="0"/>
          </a:p>
        </p:txBody>
      </p:sp>
      <p:sp>
        <p:nvSpPr>
          <p:cNvPr id="10" name="TextovéPole 9">
            <a:extLst>
              <a:ext uri="{FF2B5EF4-FFF2-40B4-BE49-F238E27FC236}">
                <a16:creationId xmlns="" xmlns:a16="http://schemas.microsoft.com/office/drawing/2014/main" id="{7A8C44C9-AE1C-4E43-8BC0-5F95480F7D53}"/>
              </a:ext>
            </a:extLst>
          </p:cNvPr>
          <p:cNvSpPr txBox="1"/>
          <p:nvPr/>
        </p:nvSpPr>
        <p:spPr>
          <a:xfrm>
            <a:off x="8649468" y="5453871"/>
            <a:ext cx="207389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dirty="0"/>
              <a:t>345,00      58,00        403,00</a:t>
            </a:r>
          </a:p>
        </p:txBody>
      </p:sp>
    </p:spTree>
    <p:extLst>
      <p:ext uri="{BB962C8B-B14F-4D97-AF65-F5344CB8AC3E}">
        <p14:creationId xmlns:p14="http://schemas.microsoft.com/office/powerpoint/2010/main" val="19137270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="" xmlns:a16="http://schemas.microsoft.com/office/drawing/2014/main" id="{DFDE96E0-1127-4F95-A4FF-24A6831E3A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b="1" dirty="0"/>
              <a:t>P 1</a:t>
            </a:r>
            <a:r>
              <a:rPr lang="cs-CZ" b="1" cap="none" dirty="0"/>
              <a:t>d-</a:t>
            </a:r>
            <a:r>
              <a:rPr lang="cs-CZ" b="1" dirty="0"/>
              <a:t>01 </a:t>
            </a:r>
            <a:r>
              <a:rPr lang="cs-CZ" dirty="0"/>
              <a:t>- VÝKAZ o změnách v počtu hodin přímé pedagogické činnosti pedagogických pracovníků ve škole a školní družině 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="" xmlns:a16="http://schemas.microsoft.com/office/drawing/2014/main" id="{2CE7CFF2-3E3B-410A-B52B-A326748414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9599" y="1825625"/>
            <a:ext cx="10964969" cy="4351338"/>
          </a:xfrm>
        </p:spPr>
        <p:txBody>
          <a:bodyPr/>
          <a:lstStyle/>
          <a:p>
            <a:r>
              <a:rPr lang="cs-CZ" dirty="0"/>
              <a:t>Stejný případ mateřské školy (MŠ), navíc platí:</a:t>
            </a:r>
          </a:p>
          <a:p>
            <a:r>
              <a:rPr lang="cs-CZ" sz="1600" dirty="0"/>
              <a:t>V mateřské škole bude působit ve speciální třídě asistent pedagoga,</a:t>
            </a:r>
            <a:br>
              <a:rPr lang="cs-CZ" sz="1600" dirty="0"/>
            </a:br>
            <a:r>
              <a:rPr lang="cs-CZ" sz="1600" dirty="0"/>
              <a:t>v předchozím školním roce taková profese na škole nepůsobila,</a:t>
            </a:r>
            <a:br>
              <a:rPr lang="cs-CZ" sz="1600" dirty="0"/>
            </a:br>
            <a:r>
              <a:rPr lang="cs-CZ" sz="1600" dirty="0"/>
              <a:t>a tudíž se hodnota v elektronickém formuláři nemohla přednastavit</a:t>
            </a:r>
          </a:p>
          <a:p>
            <a:r>
              <a:rPr lang="cs-CZ" sz="1600" dirty="0"/>
              <a:t>V části formuláře „Vložit záznam“ vybere příslušnou kombinaci</a:t>
            </a:r>
            <a:br>
              <a:rPr lang="cs-CZ" sz="1600" dirty="0"/>
            </a:br>
            <a:r>
              <a:rPr lang="cs-CZ" sz="1600" dirty="0"/>
              <a:t>druhu činnosti (11) a skupiny profesí pedagogických pracovníků (0)</a:t>
            </a:r>
            <a:br>
              <a:rPr lang="cs-CZ" sz="1600" dirty="0"/>
            </a:br>
            <a:r>
              <a:rPr lang="cs-CZ" sz="1600" dirty="0"/>
              <a:t>a </a:t>
            </a:r>
            <a:r>
              <a:rPr lang="cs-CZ" sz="16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zadá očekávaný počet </a:t>
            </a:r>
            <a:r>
              <a:rPr lang="cs-CZ" sz="1600" dirty="0"/>
              <a:t>hodin PPČ AP ve speciální třídě, tj. 36</a:t>
            </a:r>
          </a:p>
          <a:p>
            <a:r>
              <a:rPr lang="cs-CZ" sz="1600" dirty="0"/>
              <a:t>Volbu potvrdí kliknutím na tlačítko „Uložení a kontrola“, čímž se údaj</a:t>
            </a:r>
            <a:br>
              <a:rPr lang="cs-CZ" sz="1600" dirty="0"/>
            </a:br>
            <a:r>
              <a:rPr lang="cs-CZ" sz="1600" dirty="0"/>
              <a:t>přenese do tabulky (oddílu)</a:t>
            </a:r>
          </a:p>
          <a:p>
            <a:r>
              <a:rPr lang="cs-CZ" sz="1600" dirty="0"/>
              <a:t>Hodnoty ve sloupci </a:t>
            </a:r>
            <a:r>
              <a:rPr lang="cs-CZ" sz="1600" i="1" dirty="0"/>
              <a:t>e</a:t>
            </a:r>
            <a:r>
              <a:rPr lang="cs-CZ" sz="1600" dirty="0"/>
              <a:t> a v řádku </a:t>
            </a:r>
            <a:r>
              <a:rPr lang="cs-CZ" sz="1600" i="1" dirty="0"/>
              <a:t>Celkem</a:t>
            </a:r>
            <a:r>
              <a:rPr lang="cs-CZ" sz="1600" dirty="0"/>
              <a:t> se automaticky dopočítají</a:t>
            </a:r>
            <a:endParaRPr lang="cs-CZ" sz="1200" dirty="0"/>
          </a:p>
          <a:p>
            <a:endParaRPr lang="cs-CZ" dirty="0"/>
          </a:p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="" xmlns:a16="http://schemas.microsoft.com/office/drawing/2014/main" id="{901C6047-FD03-429A-B3C8-0BF750980C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BD8D3-A9DD-40CB-A396-ADCE34852C74}" type="slidenum">
              <a:rPr lang="cs-CZ" smtClean="0"/>
              <a:pPr/>
              <a:t>16</a:t>
            </a:fld>
            <a:endParaRPr lang="cs-CZ" dirty="0"/>
          </a:p>
        </p:txBody>
      </p:sp>
      <p:pic>
        <p:nvPicPr>
          <p:cNvPr id="5" name="Obrázek 4">
            <a:extLst>
              <a:ext uri="{FF2B5EF4-FFF2-40B4-BE49-F238E27FC236}">
                <a16:creationId xmlns="" xmlns:a16="http://schemas.microsoft.com/office/drawing/2014/main" id="{0818C8CA-CA06-47F6-943B-4BDE0C6793D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67749" y="1779072"/>
            <a:ext cx="4164887" cy="3847993"/>
          </a:xfrm>
          <a:prstGeom prst="rect">
            <a:avLst/>
          </a:prstGeom>
        </p:spPr>
      </p:pic>
      <p:sp>
        <p:nvSpPr>
          <p:cNvPr id="6" name="TextovéPole 5">
            <a:extLst>
              <a:ext uri="{FF2B5EF4-FFF2-40B4-BE49-F238E27FC236}">
                <a16:creationId xmlns="" xmlns:a16="http://schemas.microsoft.com/office/drawing/2014/main" id="{4F8BF908-BDFB-45DE-AEBF-049A874C6B57}"/>
              </a:ext>
            </a:extLst>
          </p:cNvPr>
          <p:cNvSpPr txBox="1"/>
          <p:nvPr/>
        </p:nvSpPr>
        <p:spPr>
          <a:xfrm>
            <a:off x="7260417" y="4498530"/>
            <a:ext cx="368784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dirty="0"/>
              <a:t>11        1                             345,00 </a:t>
            </a:r>
            <a:endParaRPr lang="cs-CZ" dirty="0"/>
          </a:p>
        </p:txBody>
      </p:sp>
      <p:sp>
        <p:nvSpPr>
          <p:cNvPr id="7" name="TextovéPole 6">
            <a:extLst>
              <a:ext uri="{FF2B5EF4-FFF2-40B4-BE49-F238E27FC236}">
                <a16:creationId xmlns="" xmlns:a16="http://schemas.microsoft.com/office/drawing/2014/main" id="{E63F1422-A205-40B8-AEA9-198F47BCC014}"/>
              </a:ext>
            </a:extLst>
          </p:cNvPr>
          <p:cNvSpPr txBox="1"/>
          <p:nvPr/>
        </p:nvSpPr>
        <p:spPr>
          <a:xfrm>
            <a:off x="9455233" y="4484011"/>
            <a:ext cx="67873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dirty="0"/>
              <a:t>58,00</a:t>
            </a:r>
          </a:p>
        </p:txBody>
      </p:sp>
      <p:sp>
        <p:nvSpPr>
          <p:cNvPr id="9" name="TextovéPole 8">
            <a:extLst>
              <a:ext uri="{FF2B5EF4-FFF2-40B4-BE49-F238E27FC236}">
                <a16:creationId xmlns="" xmlns:a16="http://schemas.microsoft.com/office/drawing/2014/main" id="{3E25B566-A749-4C61-8A41-3AFF9E5B0009}"/>
              </a:ext>
            </a:extLst>
          </p:cNvPr>
          <p:cNvSpPr txBox="1"/>
          <p:nvPr/>
        </p:nvSpPr>
        <p:spPr>
          <a:xfrm>
            <a:off x="10082307" y="4498532"/>
            <a:ext cx="641022" cy="487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200"/>
              </a:spcBef>
            </a:pPr>
            <a:r>
              <a:rPr lang="cs-CZ" sz="1200" dirty="0"/>
              <a:t>403,00</a:t>
            </a:r>
          </a:p>
          <a:p>
            <a:pPr>
              <a:spcBef>
                <a:spcPts val="200"/>
              </a:spcBef>
            </a:pPr>
            <a:r>
              <a:rPr lang="cs-CZ" sz="1200" dirty="0"/>
              <a:t>  36,00</a:t>
            </a:r>
            <a:endParaRPr lang="cs-CZ" dirty="0"/>
          </a:p>
        </p:txBody>
      </p:sp>
      <p:sp>
        <p:nvSpPr>
          <p:cNvPr id="10" name="TextovéPole 9">
            <a:extLst>
              <a:ext uri="{FF2B5EF4-FFF2-40B4-BE49-F238E27FC236}">
                <a16:creationId xmlns="" xmlns:a16="http://schemas.microsoft.com/office/drawing/2014/main" id="{7A8C44C9-AE1C-4E43-8BC0-5F95480F7D53}"/>
              </a:ext>
            </a:extLst>
          </p:cNvPr>
          <p:cNvSpPr txBox="1"/>
          <p:nvPr/>
        </p:nvSpPr>
        <p:spPr>
          <a:xfrm>
            <a:off x="8794611" y="5318158"/>
            <a:ext cx="207389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dirty="0"/>
              <a:t>345,00      94,00        439,00</a:t>
            </a:r>
          </a:p>
        </p:txBody>
      </p:sp>
      <p:sp>
        <p:nvSpPr>
          <p:cNvPr id="8" name="TextovéPole 7">
            <a:extLst>
              <a:ext uri="{FF2B5EF4-FFF2-40B4-BE49-F238E27FC236}">
                <a16:creationId xmlns="" xmlns:a16="http://schemas.microsoft.com/office/drawing/2014/main" id="{5DF84551-5137-460C-9A0C-B283A1EBDB23}"/>
              </a:ext>
            </a:extLst>
          </p:cNvPr>
          <p:cNvSpPr txBox="1"/>
          <p:nvPr/>
        </p:nvSpPr>
        <p:spPr>
          <a:xfrm>
            <a:off x="7260416" y="4677725"/>
            <a:ext cx="385556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dirty="0"/>
              <a:t>11        0                                 0            36,00 </a:t>
            </a:r>
          </a:p>
        </p:txBody>
      </p:sp>
    </p:spTree>
    <p:extLst>
      <p:ext uri="{BB962C8B-B14F-4D97-AF65-F5344CB8AC3E}">
        <p14:creationId xmlns:p14="http://schemas.microsoft.com/office/powerpoint/2010/main" val="13909624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="" xmlns:a16="http://schemas.microsoft.com/office/drawing/2014/main" id="{DFDE96E0-1127-4F95-A4FF-24A6831E3A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b="1" dirty="0"/>
              <a:t>P 1</a:t>
            </a:r>
            <a:r>
              <a:rPr lang="cs-CZ" b="1" cap="none" dirty="0"/>
              <a:t>d-</a:t>
            </a:r>
            <a:r>
              <a:rPr lang="cs-CZ" b="1" dirty="0"/>
              <a:t>01 </a:t>
            </a:r>
            <a:r>
              <a:rPr lang="cs-CZ" dirty="0"/>
              <a:t>- VÝKAZ o změnách v počtu hodin přímé pedagogické činnosti pedagogických pracovníků ve škole a školní družině 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="" xmlns:a16="http://schemas.microsoft.com/office/drawing/2014/main" id="{2CE7CFF2-3E3B-410A-B52B-A326748414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9599" y="1825625"/>
            <a:ext cx="10964969" cy="4351338"/>
          </a:xfrm>
        </p:spPr>
        <p:txBody>
          <a:bodyPr/>
          <a:lstStyle/>
          <a:p>
            <a:r>
              <a:rPr lang="cs-CZ" dirty="0"/>
              <a:t>Případ základní školy (ZŠ) se školní družinou (ŠD)</a:t>
            </a:r>
          </a:p>
          <a:p>
            <a:r>
              <a:rPr lang="cs-CZ" sz="1600" dirty="0"/>
              <a:t>ZŠ vykázala k 30. září 2019 v součtu v oddílech </a:t>
            </a:r>
            <a:r>
              <a:rPr lang="cs-CZ" sz="1600" dirty="0" err="1"/>
              <a:t>IVb</a:t>
            </a:r>
            <a:r>
              <a:rPr lang="cs-CZ" sz="1600" dirty="0"/>
              <a:t>, </a:t>
            </a:r>
            <a:r>
              <a:rPr lang="cs-CZ" sz="1600" dirty="0" err="1"/>
              <a:t>IVc</a:t>
            </a:r>
            <a:r>
              <a:rPr lang="cs-CZ" sz="1600" dirty="0"/>
              <a:t> a VIII</a:t>
            </a:r>
            <a:br>
              <a:rPr lang="cs-CZ" sz="1600" dirty="0"/>
            </a:br>
            <a:r>
              <a:rPr lang="cs-CZ" sz="1600" dirty="0"/>
              <a:t>výkazu </a:t>
            </a:r>
            <a:r>
              <a:rPr lang="cs-CZ" sz="1600" dirty="0" smtClean="0"/>
              <a:t>P 1c-01 </a:t>
            </a:r>
            <a:r>
              <a:rPr lang="cs-CZ" sz="1600" dirty="0"/>
              <a:t>560 hodin PPČ učitelů v ZŠ a 75 hodin PPČ</a:t>
            </a:r>
            <a:br>
              <a:rPr lang="cs-CZ" sz="1600" dirty="0"/>
            </a:br>
            <a:r>
              <a:rPr lang="cs-CZ" sz="1600" dirty="0"/>
              <a:t>vychovatelů ve ŠD</a:t>
            </a:r>
          </a:p>
          <a:p>
            <a:r>
              <a:rPr lang="cs-CZ" sz="1600" dirty="0"/>
              <a:t>Přistoupí k vyplnění výkazu </a:t>
            </a:r>
            <a:r>
              <a:rPr lang="cs-CZ" sz="1600" dirty="0" smtClean="0"/>
              <a:t>P 1d-01</a:t>
            </a:r>
            <a:endParaRPr lang="cs-CZ" sz="1600" dirty="0"/>
          </a:p>
          <a:p>
            <a:r>
              <a:rPr lang="cs-CZ" sz="1600" dirty="0"/>
              <a:t>Hodnoty ve sloupcích </a:t>
            </a:r>
            <a:r>
              <a:rPr lang="cs-CZ" sz="1600" i="1" dirty="0"/>
              <a:t>a</a:t>
            </a:r>
            <a:r>
              <a:rPr lang="cs-CZ" sz="1600" dirty="0"/>
              <a:t>, </a:t>
            </a:r>
            <a:r>
              <a:rPr lang="cs-CZ" sz="1600" i="1" dirty="0"/>
              <a:t>b</a:t>
            </a:r>
            <a:r>
              <a:rPr lang="cs-CZ" sz="1600" dirty="0"/>
              <a:t> a </a:t>
            </a:r>
            <a:r>
              <a:rPr lang="cs-CZ" sz="1600" i="1" dirty="0"/>
              <a:t>1</a:t>
            </a:r>
            <a:r>
              <a:rPr lang="cs-CZ" sz="1600" dirty="0"/>
              <a:t> jí automaticky </a:t>
            </a:r>
            <a:r>
              <a:rPr lang="cs-CZ" sz="1600" dirty="0" err="1"/>
              <a:t>předvyplní</a:t>
            </a:r>
            <a:r>
              <a:rPr lang="cs-CZ" sz="1600" dirty="0"/>
              <a:t> systém</a:t>
            </a:r>
          </a:p>
          <a:p>
            <a:r>
              <a:rPr lang="cs-CZ" sz="1600" dirty="0"/>
              <a:t>ZŠ předpokládá větší míru dělení hodin (např. 1 hodiny výuky</a:t>
            </a:r>
            <a:br>
              <a:rPr lang="cs-CZ" sz="1600" dirty="0"/>
            </a:br>
            <a:r>
              <a:rPr lang="cs-CZ" sz="1600" dirty="0"/>
              <a:t>konverzace v cizím jazyce v každé z 8 tříd, které tvoří 2. stupeň), </a:t>
            </a:r>
            <a:br>
              <a:rPr lang="cs-CZ" sz="1600" dirty="0"/>
            </a:br>
            <a:r>
              <a:rPr lang="cs-CZ" sz="1600" dirty="0"/>
              <a:t>což pro základní školu znamená nezbytnost zajištění dalších 8</a:t>
            </a:r>
            <a:br>
              <a:rPr lang="cs-CZ" sz="1600" dirty="0"/>
            </a:br>
            <a:r>
              <a:rPr lang="cs-CZ" sz="1600" dirty="0"/>
              <a:t>hodin přímé pedagogické činnosti učitele v ZŠ týdně</a:t>
            </a:r>
          </a:p>
          <a:p>
            <a:r>
              <a:rPr lang="cs-CZ" sz="1600" dirty="0"/>
              <a:t>Tento údaj doplní do sloupce </a:t>
            </a:r>
            <a:r>
              <a:rPr lang="cs-CZ" sz="1600" i="1" dirty="0"/>
              <a:t>2</a:t>
            </a:r>
            <a:r>
              <a:rPr lang="cs-CZ" sz="1600" dirty="0"/>
              <a:t> </a:t>
            </a:r>
            <a:r>
              <a:rPr lang="cs-CZ" sz="16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příslušného řádku </a:t>
            </a:r>
            <a:r>
              <a:rPr lang="cs-CZ" sz="1600" dirty="0"/>
              <a:t>výkazu</a:t>
            </a:r>
          </a:p>
          <a:p>
            <a:r>
              <a:rPr lang="cs-CZ" sz="1600" dirty="0"/>
              <a:t>U ŠD nepředpokládá žádnou změnu, proto do sloupce </a:t>
            </a:r>
            <a:r>
              <a:rPr lang="cs-CZ" sz="1600" i="1" dirty="0"/>
              <a:t>2</a:t>
            </a:r>
            <a:r>
              <a:rPr lang="cs-CZ" sz="1600" dirty="0"/>
              <a:t> přísluš</a:t>
            </a:r>
            <a:r>
              <a:rPr lang="cs-CZ" sz="16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néh</a:t>
            </a:r>
            <a:r>
              <a:rPr lang="cs-CZ" sz="1600" dirty="0"/>
              <a:t>o</a:t>
            </a:r>
            <a:br>
              <a:rPr lang="cs-CZ" sz="1600" dirty="0"/>
            </a:br>
            <a:r>
              <a:rPr lang="cs-CZ" sz="1600" dirty="0"/>
              <a:t>řád</a:t>
            </a:r>
            <a:r>
              <a:rPr lang="cs-CZ" sz="16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ku</a:t>
            </a:r>
            <a:r>
              <a:rPr lang="cs-CZ" sz="1600" dirty="0"/>
              <a:t> výkazu „uvede“ 0</a:t>
            </a:r>
          </a:p>
          <a:p>
            <a:r>
              <a:rPr lang="cs-CZ" sz="1600" dirty="0"/>
              <a:t>Hodnoty ve sloupci </a:t>
            </a:r>
            <a:r>
              <a:rPr lang="cs-CZ" sz="1600" i="1" dirty="0"/>
              <a:t>e</a:t>
            </a:r>
            <a:r>
              <a:rPr lang="cs-CZ" sz="1600" dirty="0"/>
              <a:t> a v řádku </a:t>
            </a:r>
            <a:r>
              <a:rPr lang="cs-CZ" sz="1600" i="1" dirty="0"/>
              <a:t>Celkem</a:t>
            </a:r>
            <a:r>
              <a:rPr lang="cs-CZ" sz="1600" dirty="0"/>
              <a:t> se automaticky dopočítají</a:t>
            </a:r>
            <a:endParaRPr lang="cs-CZ" sz="1200" dirty="0"/>
          </a:p>
          <a:p>
            <a:endParaRPr lang="cs-CZ" dirty="0"/>
          </a:p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="" xmlns:a16="http://schemas.microsoft.com/office/drawing/2014/main" id="{901C6047-FD03-429A-B3C8-0BF750980C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BD8D3-A9DD-40CB-A396-ADCE34852C74}" type="slidenum">
              <a:rPr lang="cs-CZ" smtClean="0"/>
              <a:pPr/>
              <a:t>17</a:t>
            </a:fld>
            <a:endParaRPr lang="cs-CZ" dirty="0"/>
          </a:p>
        </p:txBody>
      </p:sp>
      <p:pic>
        <p:nvPicPr>
          <p:cNvPr id="5" name="Obrázek 4">
            <a:extLst>
              <a:ext uri="{FF2B5EF4-FFF2-40B4-BE49-F238E27FC236}">
                <a16:creationId xmlns="" xmlns:a16="http://schemas.microsoft.com/office/drawing/2014/main" id="{0818C8CA-CA06-47F6-943B-4BDE0C6793D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95177" y="2083872"/>
            <a:ext cx="4164887" cy="3847993"/>
          </a:xfrm>
          <a:prstGeom prst="rect">
            <a:avLst/>
          </a:prstGeom>
        </p:spPr>
      </p:pic>
      <p:sp>
        <p:nvSpPr>
          <p:cNvPr id="6" name="TextovéPole 5">
            <a:extLst>
              <a:ext uri="{FF2B5EF4-FFF2-40B4-BE49-F238E27FC236}">
                <a16:creationId xmlns="" xmlns:a16="http://schemas.microsoft.com/office/drawing/2014/main" id="{4F8BF908-BDFB-45DE-AEBF-049A874C6B57}"/>
              </a:ext>
            </a:extLst>
          </p:cNvPr>
          <p:cNvSpPr txBox="1"/>
          <p:nvPr/>
        </p:nvSpPr>
        <p:spPr>
          <a:xfrm>
            <a:off x="7260416" y="4793903"/>
            <a:ext cx="3687845" cy="487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dirty="0"/>
              <a:t>21        1                             560,00 </a:t>
            </a:r>
          </a:p>
          <a:p>
            <a:pPr>
              <a:spcBef>
                <a:spcPts val="200"/>
              </a:spcBef>
            </a:pPr>
            <a:r>
              <a:rPr lang="cs-CZ" sz="1200" dirty="0"/>
              <a:t>81        2                               75,00</a:t>
            </a:r>
            <a:endParaRPr lang="cs-CZ" sz="1400" dirty="0"/>
          </a:p>
        </p:txBody>
      </p:sp>
      <p:sp>
        <p:nvSpPr>
          <p:cNvPr id="7" name="TextovéPole 6">
            <a:extLst>
              <a:ext uri="{FF2B5EF4-FFF2-40B4-BE49-F238E27FC236}">
                <a16:creationId xmlns="" xmlns:a16="http://schemas.microsoft.com/office/drawing/2014/main" id="{E63F1422-A205-40B8-AEA9-198F47BCC014}"/>
              </a:ext>
            </a:extLst>
          </p:cNvPr>
          <p:cNvSpPr txBox="1"/>
          <p:nvPr/>
        </p:nvSpPr>
        <p:spPr>
          <a:xfrm>
            <a:off x="9353633" y="4809471"/>
            <a:ext cx="67873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dirty="0"/>
              <a:t> 8,00</a:t>
            </a:r>
          </a:p>
        </p:txBody>
      </p:sp>
      <p:sp>
        <p:nvSpPr>
          <p:cNvPr id="9" name="TextovéPole 8">
            <a:extLst>
              <a:ext uri="{FF2B5EF4-FFF2-40B4-BE49-F238E27FC236}">
                <a16:creationId xmlns="" xmlns:a16="http://schemas.microsoft.com/office/drawing/2014/main" id="{3E25B566-A749-4C61-8A41-3AFF9E5B0009}"/>
              </a:ext>
            </a:extLst>
          </p:cNvPr>
          <p:cNvSpPr txBox="1"/>
          <p:nvPr/>
        </p:nvSpPr>
        <p:spPr>
          <a:xfrm>
            <a:off x="10053278" y="4808418"/>
            <a:ext cx="641022" cy="487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dirty="0"/>
              <a:t>568,00</a:t>
            </a:r>
          </a:p>
          <a:p>
            <a:pPr>
              <a:spcBef>
                <a:spcPts val="200"/>
              </a:spcBef>
            </a:pPr>
            <a:r>
              <a:rPr lang="cs-CZ" sz="1200" dirty="0"/>
              <a:t>  75,00</a:t>
            </a:r>
            <a:endParaRPr lang="cs-CZ" dirty="0"/>
          </a:p>
        </p:txBody>
      </p:sp>
      <p:sp>
        <p:nvSpPr>
          <p:cNvPr id="10" name="TextovéPole 9">
            <a:extLst>
              <a:ext uri="{FF2B5EF4-FFF2-40B4-BE49-F238E27FC236}">
                <a16:creationId xmlns="" xmlns:a16="http://schemas.microsoft.com/office/drawing/2014/main" id="{7A8C44C9-AE1C-4E43-8BC0-5F95480F7D53}"/>
              </a:ext>
            </a:extLst>
          </p:cNvPr>
          <p:cNvSpPr txBox="1"/>
          <p:nvPr/>
        </p:nvSpPr>
        <p:spPr>
          <a:xfrm>
            <a:off x="8806893" y="5649194"/>
            <a:ext cx="207389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dirty="0"/>
              <a:t>635,00       8,00         643,00</a:t>
            </a:r>
          </a:p>
        </p:txBody>
      </p:sp>
      <p:sp>
        <p:nvSpPr>
          <p:cNvPr id="11" name="TextovéPole 10">
            <a:extLst>
              <a:ext uri="{FF2B5EF4-FFF2-40B4-BE49-F238E27FC236}">
                <a16:creationId xmlns="" xmlns:a16="http://schemas.microsoft.com/office/drawing/2014/main" id="{7626363E-F456-4C4B-A224-857933A06445}"/>
              </a:ext>
            </a:extLst>
          </p:cNvPr>
          <p:cNvSpPr txBox="1"/>
          <p:nvPr/>
        </p:nvSpPr>
        <p:spPr>
          <a:xfrm>
            <a:off x="9277620" y="5004217"/>
            <a:ext cx="67873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dirty="0"/>
              <a:t>   0</a:t>
            </a:r>
          </a:p>
        </p:txBody>
      </p:sp>
    </p:spTree>
    <p:extLst>
      <p:ext uri="{BB962C8B-B14F-4D97-AF65-F5344CB8AC3E}">
        <p14:creationId xmlns:p14="http://schemas.microsoft.com/office/powerpoint/2010/main" val="4210451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="" xmlns:a16="http://schemas.microsoft.com/office/drawing/2014/main" id="{DFDE96E0-1127-4F95-A4FF-24A6831E3A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b="1" dirty="0"/>
              <a:t>P 1</a:t>
            </a:r>
            <a:r>
              <a:rPr lang="cs-CZ" b="1" cap="none" dirty="0"/>
              <a:t>d-</a:t>
            </a:r>
            <a:r>
              <a:rPr lang="cs-CZ" b="1" dirty="0"/>
              <a:t>01 </a:t>
            </a:r>
            <a:r>
              <a:rPr lang="cs-CZ" dirty="0"/>
              <a:t>- VÝKAZ o změnách v počtu hodin přímé pedagogické činnosti pedagogických pracovníků ve škole a školní družině 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="" xmlns:a16="http://schemas.microsoft.com/office/drawing/2014/main" id="{2CE7CFF2-3E3B-410A-B52B-A326748414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9599" y="1825625"/>
            <a:ext cx="10964969" cy="4351338"/>
          </a:xfrm>
        </p:spPr>
        <p:txBody>
          <a:bodyPr/>
          <a:lstStyle/>
          <a:p>
            <a:r>
              <a:rPr lang="cs-CZ" dirty="0"/>
              <a:t>Případ střední školy (SŠ)</a:t>
            </a:r>
          </a:p>
          <a:p>
            <a:r>
              <a:rPr lang="cs-CZ" sz="1600" dirty="0"/>
              <a:t>SŠ vykázala k 30. září 2019 v součtu v oddílech </a:t>
            </a:r>
            <a:r>
              <a:rPr lang="cs-CZ" sz="1600" dirty="0" err="1"/>
              <a:t>IVb</a:t>
            </a:r>
            <a:r>
              <a:rPr lang="cs-CZ" sz="1600" dirty="0"/>
              <a:t>, </a:t>
            </a:r>
            <a:r>
              <a:rPr lang="cs-CZ" sz="1600" dirty="0" err="1"/>
              <a:t>IVc</a:t>
            </a:r>
            <a:r>
              <a:rPr lang="cs-CZ" sz="1600" dirty="0"/>
              <a:t> a VIII</a:t>
            </a:r>
            <a:br>
              <a:rPr lang="cs-CZ" sz="1600" dirty="0"/>
            </a:br>
            <a:r>
              <a:rPr lang="cs-CZ" sz="1600" dirty="0"/>
              <a:t>výkazu </a:t>
            </a:r>
            <a:r>
              <a:rPr lang="cs-CZ" sz="1600" dirty="0" smtClean="0"/>
              <a:t>P 1c-01 </a:t>
            </a:r>
            <a:r>
              <a:rPr lang="cs-CZ" sz="1600" dirty="0"/>
              <a:t>350 hodin PPČ učitelů ve SŠ a 395 hodin PPČ</a:t>
            </a:r>
            <a:br>
              <a:rPr lang="cs-CZ" sz="1600" dirty="0"/>
            </a:br>
            <a:r>
              <a:rPr lang="cs-CZ" sz="1600" dirty="0"/>
              <a:t>učitelů odborného výcviku</a:t>
            </a:r>
          </a:p>
          <a:p>
            <a:r>
              <a:rPr lang="cs-CZ" sz="1600" dirty="0"/>
              <a:t>Přistoupí k vyplnění výkazu </a:t>
            </a:r>
            <a:r>
              <a:rPr lang="cs-CZ" sz="1600" dirty="0" smtClean="0"/>
              <a:t>P 1d-01</a:t>
            </a:r>
            <a:endParaRPr lang="cs-CZ" sz="1600" dirty="0"/>
          </a:p>
          <a:p>
            <a:r>
              <a:rPr lang="cs-CZ" sz="1600" dirty="0"/>
              <a:t>Hodnoty ve sloupcích </a:t>
            </a:r>
            <a:r>
              <a:rPr lang="cs-CZ" sz="1600" i="1" dirty="0"/>
              <a:t>a</a:t>
            </a:r>
            <a:r>
              <a:rPr lang="cs-CZ" sz="1600" dirty="0"/>
              <a:t>, </a:t>
            </a:r>
            <a:r>
              <a:rPr lang="cs-CZ" sz="1600" i="1" dirty="0"/>
              <a:t>b</a:t>
            </a:r>
            <a:r>
              <a:rPr lang="cs-CZ" sz="1600" dirty="0"/>
              <a:t> a </a:t>
            </a:r>
            <a:r>
              <a:rPr lang="cs-CZ" sz="1600" i="1" dirty="0"/>
              <a:t>1</a:t>
            </a:r>
            <a:r>
              <a:rPr lang="cs-CZ" sz="1600" dirty="0"/>
              <a:t> jí automaticky </a:t>
            </a:r>
            <a:r>
              <a:rPr lang="cs-CZ" sz="1600" dirty="0" err="1"/>
              <a:t>předvyplní</a:t>
            </a:r>
            <a:r>
              <a:rPr lang="cs-CZ" sz="1600" dirty="0"/>
              <a:t> systém</a:t>
            </a:r>
          </a:p>
          <a:p>
            <a:r>
              <a:rPr lang="cs-CZ" sz="1600" dirty="0"/>
              <a:t>SŠ předpokládá již nepřijímat žáky do denního studia v jednom</a:t>
            </a:r>
            <a:br>
              <a:rPr lang="cs-CZ" sz="1600" dirty="0"/>
            </a:br>
            <a:r>
              <a:rPr lang="cs-CZ" sz="1600" dirty="0"/>
              <a:t>z oborů vzdělání, které má zapsány ve školském rejstříku, což pro</a:t>
            </a:r>
            <a:br>
              <a:rPr lang="cs-CZ" sz="1600" dirty="0"/>
            </a:br>
            <a:r>
              <a:rPr lang="cs-CZ" sz="1600" dirty="0"/>
              <a:t>ni znamená, že již nebude zajišťovat 46 hodin PPČ, z nichž 30 hodin</a:t>
            </a:r>
            <a:br>
              <a:rPr lang="cs-CZ" sz="1600" dirty="0"/>
            </a:br>
            <a:r>
              <a:rPr lang="cs-CZ" sz="1600" dirty="0"/>
              <a:t>připadá na učitele ve SŠ a 16 hodin na učitele odborného výcviku</a:t>
            </a:r>
          </a:p>
          <a:p>
            <a:r>
              <a:rPr lang="cs-CZ" sz="1600" dirty="0"/>
              <a:t>Tyto údaje doplní do sloupce </a:t>
            </a:r>
            <a:r>
              <a:rPr lang="cs-CZ" sz="1600" i="1" dirty="0"/>
              <a:t>2</a:t>
            </a:r>
            <a:r>
              <a:rPr lang="cs-CZ" sz="1600" dirty="0"/>
              <a:t> příslušných řádků výkazu</a:t>
            </a:r>
          </a:p>
          <a:p>
            <a:r>
              <a:rPr lang="cs-CZ" sz="1600" dirty="0"/>
              <a:t>Hodnoty ve sloupci </a:t>
            </a:r>
            <a:r>
              <a:rPr lang="cs-CZ" sz="1600" i="1" dirty="0"/>
              <a:t>e</a:t>
            </a:r>
            <a:r>
              <a:rPr lang="cs-CZ" sz="1600" dirty="0"/>
              <a:t> a v řádku </a:t>
            </a:r>
            <a:r>
              <a:rPr lang="cs-CZ" sz="1600" i="1" dirty="0"/>
              <a:t>Celkem</a:t>
            </a:r>
            <a:r>
              <a:rPr lang="cs-CZ" sz="1600" dirty="0"/>
              <a:t> se automaticky dopočítají</a:t>
            </a:r>
            <a:endParaRPr lang="cs-CZ" sz="1200" dirty="0"/>
          </a:p>
          <a:p>
            <a:endParaRPr lang="cs-CZ" dirty="0"/>
          </a:p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="" xmlns:a16="http://schemas.microsoft.com/office/drawing/2014/main" id="{901C6047-FD03-429A-B3C8-0BF750980C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BD8D3-A9DD-40CB-A396-ADCE34852C74}" type="slidenum">
              <a:rPr lang="cs-CZ" smtClean="0"/>
              <a:pPr/>
              <a:t>18</a:t>
            </a:fld>
            <a:endParaRPr lang="cs-CZ" dirty="0"/>
          </a:p>
        </p:txBody>
      </p:sp>
      <p:pic>
        <p:nvPicPr>
          <p:cNvPr id="5" name="Obrázek 4">
            <a:extLst>
              <a:ext uri="{FF2B5EF4-FFF2-40B4-BE49-F238E27FC236}">
                <a16:creationId xmlns="" xmlns:a16="http://schemas.microsoft.com/office/drawing/2014/main" id="{0818C8CA-CA06-47F6-943B-4BDE0C6793D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66148" y="1822615"/>
            <a:ext cx="4164887" cy="3847993"/>
          </a:xfrm>
          <a:prstGeom prst="rect">
            <a:avLst/>
          </a:prstGeom>
        </p:spPr>
      </p:pic>
      <p:sp>
        <p:nvSpPr>
          <p:cNvPr id="6" name="TextovéPole 5">
            <a:extLst>
              <a:ext uri="{FF2B5EF4-FFF2-40B4-BE49-F238E27FC236}">
                <a16:creationId xmlns="" xmlns:a16="http://schemas.microsoft.com/office/drawing/2014/main" id="{4F8BF908-BDFB-45DE-AEBF-049A874C6B57}"/>
              </a:ext>
            </a:extLst>
          </p:cNvPr>
          <p:cNvSpPr txBox="1"/>
          <p:nvPr/>
        </p:nvSpPr>
        <p:spPr>
          <a:xfrm>
            <a:off x="7158817" y="4542074"/>
            <a:ext cx="3687845" cy="487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dirty="0"/>
              <a:t>34        1                             350,00 </a:t>
            </a:r>
          </a:p>
          <a:p>
            <a:pPr>
              <a:spcBef>
                <a:spcPts val="200"/>
              </a:spcBef>
            </a:pPr>
            <a:r>
              <a:rPr lang="cs-CZ" sz="1200" dirty="0"/>
              <a:t>34        3                             395,00</a:t>
            </a:r>
            <a:endParaRPr lang="cs-CZ" sz="1400" dirty="0"/>
          </a:p>
        </p:txBody>
      </p:sp>
      <p:sp>
        <p:nvSpPr>
          <p:cNvPr id="7" name="TextovéPole 6">
            <a:extLst>
              <a:ext uri="{FF2B5EF4-FFF2-40B4-BE49-F238E27FC236}">
                <a16:creationId xmlns="" xmlns:a16="http://schemas.microsoft.com/office/drawing/2014/main" id="{E63F1422-A205-40B8-AEA9-198F47BCC014}"/>
              </a:ext>
            </a:extLst>
          </p:cNvPr>
          <p:cNvSpPr txBox="1"/>
          <p:nvPr/>
        </p:nvSpPr>
        <p:spPr>
          <a:xfrm>
            <a:off x="9264453" y="4513044"/>
            <a:ext cx="782425" cy="487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200"/>
              </a:spcBef>
            </a:pPr>
            <a:r>
              <a:rPr lang="cs-CZ" sz="1200" dirty="0"/>
              <a:t>  -30,00</a:t>
            </a:r>
          </a:p>
          <a:p>
            <a:pPr>
              <a:spcBef>
                <a:spcPts val="200"/>
              </a:spcBef>
            </a:pPr>
            <a:r>
              <a:rPr lang="cs-CZ" sz="1200" dirty="0"/>
              <a:t>  -16,00</a:t>
            </a:r>
          </a:p>
        </p:txBody>
      </p:sp>
      <p:sp>
        <p:nvSpPr>
          <p:cNvPr id="9" name="TextovéPole 8">
            <a:extLst>
              <a:ext uri="{FF2B5EF4-FFF2-40B4-BE49-F238E27FC236}">
                <a16:creationId xmlns="" xmlns:a16="http://schemas.microsoft.com/office/drawing/2014/main" id="{3E25B566-A749-4C61-8A41-3AFF9E5B0009}"/>
              </a:ext>
            </a:extLst>
          </p:cNvPr>
          <p:cNvSpPr txBox="1"/>
          <p:nvPr/>
        </p:nvSpPr>
        <p:spPr>
          <a:xfrm>
            <a:off x="10024250" y="4522472"/>
            <a:ext cx="641022" cy="487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dirty="0"/>
              <a:t>320,00</a:t>
            </a:r>
          </a:p>
          <a:p>
            <a:pPr>
              <a:spcBef>
                <a:spcPts val="200"/>
              </a:spcBef>
            </a:pPr>
            <a:r>
              <a:rPr lang="cs-CZ" sz="1200" dirty="0"/>
              <a:t>379,00</a:t>
            </a:r>
            <a:endParaRPr lang="cs-CZ" dirty="0"/>
          </a:p>
        </p:txBody>
      </p:sp>
      <p:sp>
        <p:nvSpPr>
          <p:cNvPr id="10" name="TextovéPole 9">
            <a:extLst>
              <a:ext uri="{FF2B5EF4-FFF2-40B4-BE49-F238E27FC236}">
                <a16:creationId xmlns="" xmlns:a16="http://schemas.microsoft.com/office/drawing/2014/main" id="{7A8C44C9-AE1C-4E43-8BC0-5F95480F7D53}"/>
              </a:ext>
            </a:extLst>
          </p:cNvPr>
          <p:cNvSpPr txBox="1"/>
          <p:nvPr/>
        </p:nvSpPr>
        <p:spPr>
          <a:xfrm>
            <a:off x="8707526" y="5356612"/>
            <a:ext cx="207389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dirty="0"/>
              <a:t>745,00     -46,00         699,00</a:t>
            </a:r>
          </a:p>
        </p:txBody>
      </p:sp>
    </p:spTree>
    <p:extLst>
      <p:ext uri="{BB962C8B-B14F-4D97-AF65-F5344CB8AC3E}">
        <p14:creationId xmlns:p14="http://schemas.microsoft.com/office/powerpoint/2010/main" val="17773309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="" xmlns:a16="http://schemas.microsoft.com/office/drawing/2014/main" id="{DFDE96E0-1127-4F95-A4FF-24A6831E3A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b="1" dirty="0"/>
              <a:t>P 1</a:t>
            </a:r>
            <a:r>
              <a:rPr lang="cs-CZ" b="1" cap="none" dirty="0"/>
              <a:t>d-</a:t>
            </a:r>
            <a:r>
              <a:rPr lang="cs-CZ" b="1" dirty="0"/>
              <a:t>01 </a:t>
            </a:r>
            <a:r>
              <a:rPr lang="cs-CZ" dirty="0"/>
              <a:t>- VÝKAZ o změnách v počtu hodin přímé pedagogické činnosti pedagogických pracovníků ve škole a školní družině 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="" xmlns:a16="http://schemas.microsoft.com/office/drawing/2014/main" id="{2CE7CFF2-3E3B-410A-B52B-A326748414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9599" y="1825625"/>
            <a:ext cx="10964969" cy="4351338"/>
          </a:xfrm>
        </p:spPr>
        <p:txBody>
          <a:bodyPr/>
          <a:lstStyle/>
          <a:p>
            <a:pPr algn="just"/>
            <a:r>
              <a:rPr lang="cs-CZ" sz="1600" dirty="0"/>
              <a:t>výkaz P1d-01 </a:t>
            </a:r>
            <a:r>
              <a:rPr lang="cs-CZ" sz="1600" b="1" dirty="0">
                <a:solidFill>
                  <a:schemeClr val="accent1">
                    <a:lumMod val="50000"/>
                  </a:schemeClr>
                </a:solidFill>
              </a:rPr>
              <a:t>neslouží v žádném případě ke korekci dříve chybně vykázaných údajů </a:t>
            </a:r>
            <a:r>
              <a:rPr lang="cs-CZ" sz="16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– </a:t>
            </a:r>
            <a:r>
              <a:rPr lang="cs-CZ" sz="16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pouze ve speciálních případech </a:t>
            </a:r>
            <a:r>
              <a:rPr lang="cs-CZ" sz="1600" dirty="0"/>
              <a:t>(pokud mezi 30. září 2019 a 30. září 2020 došlo (dojde) ke sloučení / splynutí / rozdělení subjektů) bude moci škola / školní družina upravovat údaje, které jsou ve sloupci </a:t>
            </a:r>
            <a:r>
              <a:rPr lang="cs-CZ" sz="1600" i="1" dirty="0"/>
              <a:t>1</a:t>
            </a:r>
            <a:r>
              <a:rPr lang="cs-CZ" sz="1600" dirty="0"/>
              <a:t>, tj. údaje z „loňského“ výkazu </a:t>
            </a:r>
            <a:r>
              <a:rPr lang="cs-CZ" sz="1600" dirty="0" smtClean="0"/>
              <a:t>P 1c-01</a:t>
            </a:r>
            <a:r>
              <a:rPr lang="cs-CZ" sz="1600" dirty="0"/>
              <a:t>, viz například následující příklad rozdělení základní a mateřské školy, kdy dochází k oddělení mateřské školy (získá nové IČO i RED IZO):</a:t>
            </a:r>
          </a:p>
          <a:p>
            <a:pPr marL="108000" indent="0">
              <a:buNone/>
            </a:pPr>
            <a:endParaRPr lang="cs-CZ" dirty="0"/>
          </a:p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="" xmlns:a16="http://schemas.microsoft.com/office/drawing/2014/main" id="{901C6047-FD03-429A-B3C8-0BF750980C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BD8D3-A9DD-40CB-A396-ADCE34852C74}" type="slidenum">
              <a:rPr lang="cs-CZ" smtClean="0"/>
              <a:pPr/>
              <a:t>19</a:t>
            </a:fld>
            <a:endParaRPr lang="cs-CZ" dirty="0"/>
          </a:p>
        </p:txBody>
      </p:sp>
      <p:sp>
        <p:nvSpPr>
          <p:cNvPr id="9" name="TextovéPole 8">
            <a:extLst>
              <a:ext uri="{FF2B5EF4-FFF2-40B4-BE49-F238E27FC236}">
                <a16:creationId xmlns="" xmlns:a16="http://schemas.microsoft.com/office/drawing/2014/main" id="{6AC6CEFA-BF72-4AED-8D38-D58753581C16}"/>
              </a:ext>
            </a:extLst>
          </p:cNvPr>
          <p:cNvSpPr txBox="1"/>
          <p:nvPr/>
        </p:nvSpPr>
        <p:spPr>
          <a:xfrm>
            <a:off x="2459260" y="5982814"/>
            <a:ext cx="564930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cs-CZ" sz="1400" b="1" dirty="0">
                <a:solidFill>
                  <a:srgbClr val="00B050"/>
                </a:solidFill>
                <a:latin typeface="+mj-lt"/>
              </a:rPr>
              <a:t>Zeleně jsou zvýrazněny údaje, které vyplní škola / školní družina</a:t>
            </a:r>
            <a:br>
              <a:rPr lang="cs-CZ" sz="1400" b="1" dirty="0">
                <a:solidFill>
                  <a:srgbClr val="00B050"/>
                </a:solidFill>
                <a:latin typeface="+mj-lt"/>
              </a:rPr>
            </a:br>
            <a:r>
              <a:rPr lang="cs-CZ" sz="1400" b="1" dirty="0">
                <a:latin typeface="+mj-lt"/>
              </a:rPr>
              <a:t>Příklad neuvažuje žádné jiné změny</a:t>
            </a:r>
          </a:p>
        </p:txBody>
      </p:sp>
      <p:pic>
        <p:nvPicPr>
          <p:cNvPr id="10" name="Obrázek 9">
            <a:extLst>
              <a:ext uri="{FF2B5EF4-FFF2-40B4-BE49-F238E27FC236}">
                <a16:creationId xmlns="" xmlns:a16="http://schemas.microsoft.com/office/drawing/2014/main" id="{848E8D6A-E147-4D1A-963B-198C8FFF40A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7163" y="3012551"/>
            <a:ext cx="3358841" cy="3061848"/>
          </a:xfrm>
          <a:prstGeom prst="rect">
            <a:avLst/>
          </a:prstGeom>
        </p:spPr>
      </p:pic>
      <p:pic>
        <p:nvPicPr>
          <p:cNvPr id="5" name="Obrázek 4">
            <a:extLst>
              <a:ext uri="{FF2B5EF4-FFF2-40B4-BE49-F238E27FC236}">
                <a16:creationId xmlns="" xmlns:a16="http://schemas.microsoft.com/office/drawing/2014/main" id="{E7E6B690-DAF5-4BCA-A3F8-1A1E171BBA1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21726" y="2943345"/>
            <a:ext cx="3358841" cy="1169216"/>
          </a:xfrm>
          <a:prstGeom prst="rect">
            <a:avLst/>
          </a:prstGeom>
        </p:spPr>
      </p:pic>
      <p:pic>
        <p:nvPicPr>
          <p:cNvPr id="6" name="Obrázek 5">
            <a:extLst>
              <a:ext uri="{FF2B5EF4-FFF2-40B4-BE49-F238E27FC236}">
                <a16:creationId xmlns="" xmlns:a16="http://schemas.microsoft.com/office/drawing/2014/main" id="{EE05A2F2-8216-40C9-A4B5-C3043D3B482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21726" y="4757413"/>
            <a:ext cx="3358841" cy="1164587"/>
          </a:xfrm>
          <a:prstGeom prst="rect">
            <a:avLst/>
          </a:prstGeom>
        </p:spPr>
      </p:pic>
      <p:sp>
        <p:nvSpPr>
          <p:cNvPr id="7" name="Šipka: doprava 6">
            <a:extLst>
              <a:ext uri="{FF2B5EF4-FFF2-40B4-BE49-F238E27FC236}">
                <a16:creationId xmlns="" xmlns:a16="http://schemas.microsoft.com/office/drawing/2014/main" id="{64E4DED2-E17E-4A55-8E27-1E8F7A1A2B4C}"/>
              </a:ext>
            </a:extLst>
          </p:cNvPr>
          <p:cNvSpPr/>
          <p:nvPr/>
        </p:nvSpPr>
        <p:spPr>
          <a:xfrm rot="19515049">
            <a:off x="4619756" y="3957550"/>
            <a:ext cx="999241" cy="194961"/>
          </a:xfrm>
          <a:prstGeom prst="rightArrow">
            <a:avLst/>
          </a:prstGeom>
          <a:solidFill>
            <a:schemeClr val="accent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4" name="Šipka: doprava 13">
            <a:extLst>
              <a:ext uri="{FF2B5EF4-FFF2-40B4-BE49-F238E27FC236}">
                <a16:creationId xmlns="" xmlns:a16="http://schemas.microsoft.com/office/drawing/2014/main" id="{D121352A-E0BF-458A-96FC-1417B6F0904F}"/>
              </a:ext>
            </a:extLst>
          </p:cNvPr>
          <p:cNvSpPr/>
          <p:nvPr/>
        </p:nvSpPr>
        <p:spPr>
          <a:xfrm rot="1898206">
            <a:off x="4648445" y="4896088"/>
            <a:ext cx="999241" cy="191890"/>
          </a:xfrm>
          <a:prstGeom prst="rightArrow">
            <a:avLst/>
          </a:prstGeom>
          <a:solidFill>
            <a:schemeClr val="accent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128443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9600" y="681038"/>
            <a:ext cx="10838169" cy="739390"/>
          </a:xfrm>
        </p:spPr>
        <p:txBody>
          <a:bodyPr>
            <a:normAutofit fontScale="90000"/>
          </a:bodyPr>
          <a:lstStyle/>
          <a:p>
            <a:r>
              <a:rPr lang="cs-CZ" sz="2300" dirty="0" smtClean="0"/>
              <a:t>Obecně úvodem</a:t>
            </a:r>
            <a:r>
              <a:rPr lang="cs-CZ" dirty="0"/>
              <a:t/>
            </a:r>
            <a:br>
              <a:rPr lang="cs-CZ" dirty="0"/>
            </a:br>
            <a:r>
              <a:rPr lang="cs-CZ" dirty="0"/>
              <a:t/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729599" y="1497151"/>
            <a:ext cx="10515600" cy="4351338"/>
          </a:xfrm>
        </p:spPr>
        <p:txBody>
          <a:bodyPr/>
          <a:lstStyle/>
          <a:p>
            <a:pPr lvl="0"/>
            <a:r>
              <a:rPr lang="cs-CZ" sz="1800" dirty="0" err="1" smtClean="0">
                <a:solidFill>
                  <a:prstClr val="black"/>
                </a:solidFill>
              </a:rPr>
              <a:t>Webinář</a:t>
            </a:r>
            <a:r>
              <a:rPr lang="cs-CZ" sz="1800" dirty="0" smtClean="0">
                <a:solidFill>
                  <a:prstClr val="black"/>
                </a:solidFill>
              </a:rPr>
              <a:t> k výkazům PAM v roce 2020 pro </a:t>
            </a:r>
            <a:r>
              <a:rPr lang="cs-CZ" sz="1800" dirty="0">
                <a:solidFill>
                  <a:prstClr val="black"/>
                </a:solidFill>
              </a:rPr>
              <a:t>správní úřady - náhrada za plánované jarní </a:t>
            </a:r>
            <a:r>
              <a:rPr lang="cs-CZ" sz="1800" dirty="0" smtClean="0">
                <a:solidFill>
                  <a:prstClr val="black"/>
                </a:solidFill>
              </a:rPr>
              <a:t>instruktáže</a:t>
            </a:r>
            <a:endParaRPr lang="cs-CZ" sz="1800" dirty="0">
              <a:solidFill>
                <a:prstClr val="black"/>
              </a:solidFill>
            </a:endParaRPr>
          </a:p>
          <a:p>
            <a:pPr lvl="2">
              <a:buFont typeface="Wingdings" panose="05000000000000000000" pitchFamily="2" charset="2"/>
              <a:buChar char="Ø"/>
            </a:pPr>
            <a:r>
              <a:rPr lang="cs-CZ" sz="1800" dirty="0" smtClean="0">
                <a:solidFill>
                  <a:prstClr val="black"/>
                </a:solidFill>
              </a:rPr>
              <a:t>Výkaz </a:t>
            </a:r>
            <a:r>
              <a:rPr lang="cs-CZ" sz="1800" dirty="0">
                <a:solidFill>
                  <a:prstClr val="black"/>
                </a:solidFill>
              </a:rPr>
              <a:t>P </a:t>
            </a:r>
            <a:r>
              <a:rPr lang="cs-CZ" sz="1800" dirty="0" smtClean="0">
                <a:solidFill>
                  <a:prstClr val="black"/>
                </a:solidFill>
              </a:rPr>
              <a:t>1-04 pro rok 2020</a:t>
            </a:r>
            <a:endParaRPr lang="cs-CZ" sz="1800" dirty="0">
              <a:solidFill>
                <a:prstClr val="black"/>
              </a:solidFill>
            </a:endParaRPr>
          </a:p>
          <a:p>
            <a:pPr lvl="2">
              <a:buFont typeface="Wingdings" panose="05000000000000000000" pitchFamily="2" charset="2"/>
              <a:buChar char="Ø"/>
            </a:pPr>
            <a:r>
              <a:rPr lang="cs-CZ" sz="1800" dirty="0">
                <a:solidFill>
                  <a:prstClr val="black"/>
                </a:solidFill>
              </a:rPr>
              <a:t>Výkaz P 1c-01 pro rok 2020</a:t>
            </a:r>
          </a:p>
          <a:p>
            <a:pPr lvl="2">
              <a:buFont typeface="Wingdings" panose="05000000000000000000" pitchFamily="2" charset="2"/>
              <a:buChar char="Ø"/>
            </a:pPr>
            <a:r>
              <a:rPr lang="cs-CZ" sz="1800" dirty="0">
                <a:solidFill>
                  <a:prstClr val="black"/>
                </a:solidFill>
              </a:rPr>
              <a:t>Nový výkaz P </a:t>
            </a:r>
            <a:r>
              <a:rPr lang="cs-CZ" sz="1800" dirty="0" smtClean="0">
                <a:solidFill>
                  <a:prstClr val="black"/>
                </a:solidFill>
              </a:rPr>
              <a:t>1d-01</a:t>
            </a:r>
          </a:p>
          <a:p>
            <a:pPr marL="108000" lvl="0" indent="0">
              <a:spcAft>
                <a:spcPts val="400"/>
              </a:spcAft>
              <a:buNone/>
            </a:pPr>
            <a:endParaRPr lang="cs-CZ" dirty="0" smtClean="0"/>
          </a:p>
          <a:p>
            <a:r>
              <a:rPr lang="cs-CZ" sz="1800" dirty="0" smtClean="0">
                <a:solidFill>
                  <a:prstClr val="black"/>
                </a:solidFill>
              </a:rPr>
              <a:t>Prezentují:</a:t>
            </a:r>
          </a:p>
          <a:p>
            <a:pPr lvl="2"/>
            <a:r>
              <a:rPr lang="cs-CZ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Ing. Václav Jelen, ředitel odboru statistiky, analýz a rozvoje </a:t>
            </a:r>
            <a:r>
              <a:rPr lang="cs-CZ" sz="1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eEducation</a:t>
            </a:r>
            <a:endParaRPr lang="cs-CZ" sz="1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2"/>
            <a:r>
              <a:rPr lang="cs-CZ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Ing. Jana Hrdinová, Ph.D., odd. nákladového a individuálního výkaznictví</a:t>
            </a:r>
          </a:p>
          <a:p>
            <a:pPr lvl="2"/>
            <a:r>
              <a:rPr lang="cs-CZ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Mgr. Lenka Cahová, odd. metodiky a financování regionálního školství</a:t>
            </a:r>
            <a:endParaRPr lang="cs-CZ" sz="1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108000" indent="0">
              <a:spcAft>
                <a:spcPts val="400"/>
              </a:spcAft>
              <a:buNone/>
            </a:pPr>
            <a:endParaRPr lang="cs-CZ" sz="1800" dirty="0"/>
          </a:p>
          <a:p>
            <a:r>
              <a:rPr lang="cs-CZ" sz="1800" dirty="0"/>
              <a:t>Struktura </a:t>
            </a:r>
            <a:r>
              <a:rPr lang="cs-CZ" sz="1800" dirty="0" err="1"/>
              <a:t>webináře</a:t>
            </a:r>
            <a:r>
              <a:rPr lang="cs-CZ" sz="1800" dirty="0"/>
              <a:t> – cca </a:t>
            </a:r>
            <a:r>
              <a:rPr lang="cs-CZ" sz="1800" dirty="0" smtClean="0"/>
              <a:t>75 </a:t>
            </a:r>
            <a:r>
              <a:rPr lang="cs-CZ" sz="1800" dirty="0"/>
              <a:t>minut prezentace s možností chatu, cca </a:t>
            </a:r>
            <a:r>
              <a:rPr lang="cs-CZ" sz="1800" dirty="0" smtClean="0"/>
              <a:t>45 </a:t>
            </a:r>
            <a:r>
              <a:rPr lang="cs-CZ" sz="1800" dirty="0"/>
              <a:t>minut reakce na </a:t>
            </a:r>
            <a:r>
              <a:rPr lang="cs-CZ" sz="1800" dirty="0" smtClean="0"/>
              <a:t>témata z </a:t>
            </a:r>
            <a:r>
              <a:rPr lang="cs-CZ" sz="1800" dirty="0" smtClean="0"/>
              <a:t>chatu</a:t>
            </a:r>
          </a:p>
          <a:p>
            <a:r>
              <a:rPr lang="cs-CZ" sz="1800" dirty="0" smtClean="0"/>
              <a:t>Prezentace </a:t>
            </a:r>
            <a:r>
              <a:rPr lang="cs-CZ" sz="1800" dirty="0"/>
              <a:t>bude zveřejněna po skončení </a:t>
            </a:r>
            <a:r>
              <a:rPr lang="cs-CZ" sz="1800" dirty="0" err="1" smtClean="0"/>
              <a:t>webináře</a:t>
            </a:r>
            <a:r>
              <a:rPr lang="cs-CZ" sz="1800" dirty="0" smtClean="0"/>
              <a:t> </a:t>
            </a:r>
            <a:r>
              <a:rPr lang="cs-CZ" sz="1800" dirty="0"/>
              <a:t>na webu </a:t>
            </a:r>
            <a:r>
              <a:rPr lang="cs-CZ" sz="1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www.msmt.cz </a:t>
            </a:r>
            <a:r>
              <a:rPr lang="cs-CZ" sz="1800" dirty="0" smtClean="0"/>
              <a:t>v sekci </a:t>
            </a:r>
            <a:r>
              <a:rPr lang="cs-CZ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Statistika školství </a:t>
            </a:r>
            <a:r>
              <a:rPr lang="cs-CZ" sz="1800" dirty="0">
                <a:sym typeface="Symbol" panose="05050102010706020507" pitchFamily="18" charset="2"/>
              </a:rPr>
              <a:t> </a:t>
            </a:r>
            <a:r>
              <a:rPr lang="cs-CZ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Sběry statistických dat </a:t>
            </a:r>
            <a:r>
              <a:rPr lang="cs-CZ" sz="1800" dirty="0">
                <a:sym typeface="Symbol" panose="05050102010706020507" pitchFamily="18" charset="2"/>
              </a:rPr>
              <a:t></a:t>
            </a:r>
            <a:r>
              <a:rPr lang="cs-CZ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Regionální školství </a:t>
            </a:r>
            <a:r>
              <a:rPr lang="cs-CZ" sz="1800" dirty="0">
                <a:sym typeface="Symbol" panose="05050102010706020507" pitchFamily="18" charset="2"/>
              </a:rPr>
              <a:t></a:t>
            </a:r>
            <a:r>
              <a:rPr lang="cs-CZ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Výkazy PAM</a:t>
            </a:r>
            <a:endParaRPr lang="cs-CZ" sz="1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BD8D3-A9DD-40CB-A396-ADCE34852C74}" type="slidenum">
              <a:rPr lang="cs-CZ" smtClean="0"/>
              <a:pPr/>
              <a:t>2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03181914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smtClean="0"/>
              <a:t>P 1</a:t>
            </a:r>
            <a:r>
              <a:rPr lang="cs-CZ" b="1" cap="none" dirty="0" smtClean="0"/>
              <a:t>d-</a:t>
            </a:r>
            <a:r>
              <a:rPr lang="cs-CZ" b="1" dirty="0" smtClean="0"/>
              <a:t>01 </a:t>
            </a:r>
            <a:r>
              <a:rPr lang="cs-CZ" dirty="0" smtClean="0"/>
              <a:t>- VÝKAZ o změnách v počtu hodin přímé pedagogické činnosti pedagogických pracovníků ve škole a školní družině 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BD8D3-A9DD-40CB-A396-ADCE34852C74}" type="slidenum">
              <a:rPr lang="cs-CZ" smtClean="0"/>
              <a:pPr/>
              <a:t>20</a:t>
            </a:fld>
            <a:endParaRPr lang="cs-CZ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 l="23165" t="59780" r="22665" b="5863"/>
          <a:stretch>
            <a:fillRect/>
          </a:stretch>
        </p:blipFill>
        <p:spPr bwMode="auto">
          <a:xfrm>
            <a:off x="638629" y="1509477"/>
            <a:ext cx="5613745" cy="2848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/>
          <a:srcRect l="23690" t="16369" r="23214" b="42857"/>
          <a:stretch>
            <a:fillRect/>
          </a:stretch>
        </p:blipFill>
        <p:spPr bwMode="auto">
          <a:xfrm>
            <a:off x="6066977" y="2859320"/>
            <a:ext cx="5502444" cy="33803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smtClean="0"/>
              <a:t>P 1</a:t>
            </a:r>
            <a:r>
              <a:rPr lang="cs-CZ" b="1" cap="none" dirty="0" smtClean="0"/>
              <a:t>d-</a:t>
            </a:r>
            <a:r>
              <a:rPr lang="cs-CZ" b="1" dirty="0" smtClean="0"/>
              <a:t>01 </a:t>
            </a:r>
            <a:r>
              <a:rPr lang="cs-CZ" dirty="0" smtClean="0"/>
              <a:t>- VÝKAZ o změnách v počtu hodin přímé pedagogické činnosti pedagogických pracovníků ve škole a školní družině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729600" y="1825625"/>
            <a:ext cx="3350031" cy="4351338"/>
          </a:xfrm>
        </p:spPr>
        <p:txBody>
          <a:bodyPr/>
          <a:lstStyle/>
          <a:p>
            <a:pPr marL="0" algn="just">
              <a:spcAft>
                <a:spcPts val="0"/>
              </a:spcAft>
              <a:buNone/>
            </a:pPr>
            <a:r>
              <a:rPr lang="cs-CZ" sz="1600" b="1" dirty="0" smtClean="0"/>
              <a:t>Nová mateřská škola </a:t>
            </a:r>
            <a:r>
              <a:rPr lang="cs-CZ" sz="1600" dirty="0" smtClean="0"/>
              <a:t>zřízená podle § 16 odst. 9 ŠZ se 2 třídami jako nový právní subjekt (bez nástupnictví) mezi 30. 9.2019 </a:t>
            </a:r>
          </a:p>
          <a:p>
            <a:pPr marL="0" algn="just">
              <a:spcAft>
                <a:spcPts val="0"/>
              </a:spcAft>
              <a:buNone/>
            </a:pPr>
            <a:r>
              <a:rPr lang="cs-CZ" sz="1600" dirty="0" smtClean="0"/>
              <a:t>a 30. 9. 2020..</a:t>
            </a:r>
          </a:p>
          <a:p>
            <a:pPr marL="0" algn="just">
              <a:spcAft>
                <a:spcPts val="0"/>
              </a:spcAft>
              <a:buNone/>
            </a:pPr>
            <a:r>
              <a:rPr lang="cs-CZ" sz="1600" dirty="0" smtClean="0"/>
              <a:t>jako změna ve sloupci 2 oproti stavu předchozího roku ve sloupci 1 (nulový stav):</a:t>
            </a:r>
          </a:p>
          <a:p>
            <a:pPr>
              <a:buNone/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BD8D3-A9DD-40CB-A396-ADCE34852C74}" type="slidenum">
              <a:rPr lang="cs-CZ" smtClean="0"/>
              <a:pPr/>
              <a:t>21</a:t>
            </a:fld>
            <a:endParaRPr lang="cs-CZ" dirty="0"/>
          </a:p>
        </p:txBody>
      </p:sp>
      <p:pic>
        <p:nvPicPr>
          <p:cNvPr id="5" name="Obrázek 1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42256" y="3853985"/>
            <a:ext cx="2454443" cy="2125250"/>
          </a:xfrm>
          <a:prstGeom prst="rect">
            <a:avLst/>
          </a:prstGeom>
        </p:spPr>
      </p:pic>
      <p:sp>
        <p:nvSpPr>
          <p:cNvPr id="6" name="Zástupný symbol pro obsah 2"/>
          <p:cNvSpPr txBox="1">
            <a:spLocks/>
          </p:cNvSpPr>
          <p:nvPr/>
        </p:nvSpPr>
        <p:spPr>
          <a:xfrm>
            <a:off x="5521571" y="1852248"/>
            <a:ext cx="3036276" cy="431299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indent="-216000" algn="just" defTabSz="914400">
              <a:buClr>
                <a:srgbClr val="428D96"/>
              </a:buClr>
            </a:pPr>
            <a:r>
              <a:rPr lang="cs-CZ" sz="1600" b="1" dirty="0" smtClean="0">
                <a:latin typeface="Calibri Light" panose="020F0302020204030204" pitchFamily="34" charset="0"/>
              </a:rPr>
              <a:t>Zánik základní školy </a:t>
            </a:r>
            <a:r>
              <a:rPr lang="cs-CZ" sz="1600" dirty="0" smtClean="0">
                <a:latin typeface="Calibri Light" panose="020F0302020204030204" pitchFamily="34" charset="0"/>
              </a:rPr>
              <a:t>(bez nástupnictví, bez přesunu mezi právními subjekty) základní škola pouze s 1. st. s jednou třídou a žáky 1. a 2. ročníku..</a:t>
            </a:r>
          </a:p>
          <a:p>
            <a:pPr indent="-216000" algn="just" defTabSz="914400">
              <a:buClr>
                <a:srgbClr val="428D96"/>
              </a:buClr>
            </a:pPr>
            <a:r>
              <a:rPr lang="cs-CZ" sz="1600" noProof="0" dirty="0" smtClean="0">
                <a:latin typeface="Calibri Light" panose="020F0302020204030204" pitchFamily="34" charset="0"/>
              </a:rPr>
              <a:t>j</a:t>
            </a:r>
            <a:r>
              <a:rPr kumimoji="0" lang="cs-CZ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+mn-cs"/>
              </a:rPr>
              <a:t>ako změna ve sloupci 2 oproti</a:t>
            </a:r>
            <a:r>
              <a:rPr kumimoji="0" lang="cs-CZ" sz="16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+mn-cs"/>
              </a:rPr>
              <a:t> </a:t>
            </a:r>
            <a:r>
              <a:rPr kumimoji="0" lang="cs-CZ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+mn-cs"/>
              </a:rPr>
              <a:t>stavu předchozího roku ve sloupci 1:</a:t>
            </a:r>
          </a:p>
          <a:p>
            <a:pPr marL="324000" marR="0" lvl="0" indent="-2160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428D96"/>
              </a:buClr>
              <a:buSzTx/>
              <a:buFont typeface="Calibri Light" panose="020F0302020204030204" pitchFamily="34" charset="0"/>
              <a:buNone/>
              <a:tabLst/>
              <a:defRPr/>
            </a:pPr>
            <a:endParaRPr kumimoji="0" lang="cs-CZ" sz="19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 Light" panose="020F0302020204030204" pitchFamily="34" charset="0"/>
              <a:ea typeface="+mn-ea"/>
              <a:cs typeface="+mn-cs"/>
            </a:endParaRPr>
          </a:p>
        </p:txBody>
      </p:sp>
      <p:pic>
        <p:nvPicPr>
          <p:cNvPr id="7" name="Obrázek 6"/>
          <p:cNvPicPr/>
          <p:nvPr/>
        </p:nvPicPr>
        <p:blipFill>
          <a:blip r:embed="rId3" cstate="print"/>
          <a:srcRect l="21866" t="17103" r="53204" b="60057"/>
          <a:stretch>
            <a:fillRect/>
          </a:stretch>
        </p:blipFill>
        <p:spPr bwMode="auto">
          <a:xfrm>
            <a:off x="5534024" y="3856892"/>
            <a:ext cx="2436939" cy="20941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="" xmlns:a16="http://schemas.microsoft.com/office/drawing/2014/main" id="{DFDE96E0-1127-4F95-A4FF-24A6831E3A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b="1" dirty="0"/>
              <a:t>P 1</a:t>
            </a:r>
            <a:r>
              <a:rPr lang="cs-CZ" b="1" cap="none" dirty="0"/>
              <a:t>d-</a:t>
            </a:r>
            <a:r>
              <a:rPr lang="cs-CZ" b="1" dirty="0"/>
              <a:t>01 </a:t>
            </a:r>
            <a:r>
              <a:rPr lang="cs-CZ" dirty="0"/>
              <a:t>- VÝKAZ o změnách v počtu hodin přímé pedagogické činnosti pedagogických pracovníků ve škole a školní družině 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="" xmlns:a16="http://schemas.microsoft.com/office/drawing/2014/main" id="{2CE7CFF2-3E3B-410A-B52B-A326748414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9599" y="1593806"/>
            <a:ext cx="10964969" cy="4351338"/>
          </a:xfrm>
        </p:spPr>
        <p:txBody>
          <a:bodyPr/>
          <a:lstStyle/>
          <a:p>
            <a:pPr>
              <a:buNone/>
            </a:pPr>
            <a:r>
              <a:rPr lang="cs-CZ" sz="1800" b="1" dirty="0" smtClean="0"/>
              <a:t>Jaké druhy činností jsou přípustné?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="" xmlns:a16="http://schemas.microsoft.com/office/drawing/2014/main" id="{901C6047-FD03-429A-B3C8-0BF750980C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BD8D3-A9DD-40CB-A396-ADCE34852C74}" type="slidenum">
              <a:rPr lang="cs-CZ" smtClean="0"/>
              <a:pPr/>
              <a:t>22</a:t>
            </a:fld>
            <a:endParaRPr lang="cs-CZ" dirty="0"/>
          </a:p>
        </p:txBody>
      </p:sp>
      <p:sp>
        <p:nvSpPr>
          <p:cNvPr id="5" name="Obdélník 4">
            <a:extLst>
              <a:ext uri="{FF2B5EF4-FFF2-40B4-BE49-F238E27FC236}">
                <a16:creationId xmlns="" xmlns:a16="http://schemas.microsoft.com/office/drawing/2014/main" id="{C60A8BD0-87FE-4828-A213-AF9A517431CE}"/>
              </a:ext>
            </a:extLst>
          </p:cNvPr>
          <p:cNvSpPr/>
          <p:nvPr/>
        </p:nvSpPr>
        <p:spPr>
          <a:xfrm>
            <a:off x="729599" y="2202427"/>
            <a:ext cx="1720645" cy="58010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/>
              <a:t>Mateřské školy</a:t>
            </a:r>
          </a:p>
        </p:txBody>
      </p:sp>
      <p:sp>
        <p:nvSpPr>
          <p:cNvPr id="11" name="Obdélník 10">
            <a:extLst>
              <a:ext uri="{FF2B5EF4-FFF2-40B4-BE49-F238E27FC236}">
                <a16:creationId xmlns="" xmlns:a16="http://schemas.microsoft.com/office/drawing/2014/main" id="{2B00DD7A-0CCC-43F1-A450-F1E7B12427D0}"/>
              </a:ext>
            </a:extLst>
          </p:cNvPr>
          <p:cNvSpPr/>
          <p:nvPr/>
        </p:nvSpPr>
        <p:spPr>
          <a:xfrm>
            <a:off x="2972860" y="2202425"/>
            <a:ext cx="1720645" cy="58010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/>
              <a:t>Základní školy</a:t>
            </a:r>
          </a:p>
        </p:txBody>
      </p:sp>
      <p:sp>
        <p:nvSpPr>
          <p:cNvPr id="14" name="Obdélník 13">
            <a:extLst>
              <a:ext uri="{FF2B5EF4-FFF2-40B4-BE49-F238E27FC236}">
                <a16:creationId xmlns="" xmlns:a16="http://schemas.microsoft.com/office/drawing/2014/main" id="{EDBA0944-DBF2-4DB3-A46E-E4003B1DE6C0}"/>
              </a:ext>
            </a:extLst>
          </p:cNvPr>
          <p:cNvSpPr/>
          <p:nvPr/>
        </p:nvSpPr>
        <p:spPr>
          <a:xfrm>
            <a:off x="5216122" y="2202425"/>
            <a:ext cx="1720645" cy="58010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/>
              <a:t>Školní družiny</a:t>
            </a:r>
          </a:p>
        </p:txBody>
      </p:sp>
      <p:sp>
        <p:nvSpPr>
          <p:cNvPr id="15" name="Obdélník 14">
            <a:extLst>
              <a:ext uri="{FF2B5EF4-FFF2-40B4-BE49-F238E27FC236}">
                <a16:creationId xmlns="" xmlns:a16="http://schemas.microsoft.com/office/drawing/2014/main" id="{96823A73-B1AE-4F75-AE85-916731477E9A}"/>
              </a:ext>
            </a:extLst>
          </p:cNvPr>
          <p:cNvSpPr/>
          <p:nvPr/>
        </p:nvSpPr>
        <p:spPr>
          <a:xfrm>
            <a:off x="7459382" y="2202424"/>
            <a:ext cx="1720645" cy="58010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/>
              <a:t>Střední školy</a:t>
            </a:r>
          </a:p>
        </p:txBody>
      </p:sp>
      <p:sp>
        <p:nvSpPr>
          <p:cNvPr id="16" name="Obdélník 15">
            <a:extLst>
              <a:ext uri="{FF2B5EF4-FFF2-40B4-BE49-F238E27FC236}">
                <a16:creationId xmlns="" xmlns:a16="http://schemas.microsoft.com/office/drawing/2014/main" id="{6F296239-EDC4-40AE-84A6-EE862FB0BB64}"/>
              </a:ext>
            </a:extLst>
          </p:cNvPr>
          <p:cNvSpPr/>
          <p:nvPr/>
        </p:nvSpPr>
        <p:spPr>
          <a:xfrm>
            <a:off x="9702643" y="2202424"/>
            <a:ext cx="1720645" cy="58010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/>
              <a:t>Konzervatoře</a:t>
            </a:r>
          </a:p>
        </p:txBody>
      </p:sp>
      <p:cxnSp>
        <p:nvCxnSpPr>
          <p:cNvPr id="7" name="Přímá spojnice se šipkou 6">
            <a:extLst>
              <a:ext uri="{FF2B5EF4-FFF2-40B4-BE49-F238E27FC236}">
                <a16:creationId xmlns="" xmlns:a16="http://schemas.microsoft.com/office/drawing/2014/main" id="{C0AD45B5-2E2F-413D-96DB-DF6884F21890}"/>
              </a:ext>
            </a:extLst>
          </p:cNvPr>
          <p:cNvCxnSpPr/>
          <p:nvPr/>
        </p:nvCxnSpPr>
        <p:spPr>
          <a:xfrm>
            <a:off x="1589920" y="2792359"/>
            <a:ext cx="0" cy="521112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Přímá spojnice se šipkou 16">
            <a:extLst>
              <a:ext uri="{FF2B5EF4-FFF2-40B4-BE49-F238E27FC236}">
                <a16:creationId xmlns="" xmlns:a16="http://schemas.microsoft.com/office/drawing/2014/main" id="{A818F424-FDFD-4193-BE92-00C425B4C6EB}"/>
              </a:ext>
            </a:extLst>
          </p:cNvPr>
          <p:cNvCxnSpPr/>
          <p:nvPr/>
        </p:nvCxnSpPr>
        <p:spPr>
          <a:xfrm>
            <a:off x="3833180" y="2792359"/>
            <a:ext cx="0" cy="521112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Přímá spojnice se šipkou 17">
            <a:extLst>
              <a:ext uri="{FF2B5EF4-FFF2-40B4-BE49-F238E27FC236}">
                <a16:creationId xmlns="" xmlns:a16="http://schemas.microsoft.com/office/drawing/2014/main" id="{4E124D44-4C68-463C-AA8C-792BDBEDD984}"/>
              </a:ext>
            </a:extLst>
          </p:cNvPr>
          <p:cNvCxnSpPr/>
          <p:nvPr/>
        </p:nvCxnSpPr>
        <p:spPr>
          <a:xfrm>
            <a:off x="6096000" y="2792359"/>
            <a:ext cx="0" cy="521112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Přímá spojnice se šipkou 18">
            <a:extLst>
              <a:ext uri="{FF2B5EF4-FFF2-40B4-BE49-F238E27FC236}">
                <a16:creationId xmlns="" xmlns:a16="http://schemas.microsoft.com/office/drawing/2014/main" id="{59836087-C6BE-472C-9C15-A354F17657C5}"/>
              </a:ext>
            </a:extLst>
          </p:cNvPr>
          <p:cNvCxnSpPr/>
          <p:nvPr/>
        </p:nvCxnSpPr>
        <p:spPr>
          <a:xfrm>
            <a:off x="8319703" y="2792359"/>
            <a:ext cx="0" cy="521112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Přímá spojnice se šipkou 19">
            <a:extLst>
              <a:ext uri="{FF2B5EF4-FFF2-40B4-BE49-F238E27FC236}">
                <a16:creationId xmlns="" xmlns:a16="http://schemas.microsoft.com/office/drawing/2014/main" id="{0A97B1FC-3C2C-41FA-ADFD-4F270ED6F096}"/>
              </a:ext>
            </a:extLst>
          </p:cNvPr>
          <p:cNvCxnSpPr/>
          <p:nvPr/>
        </p:nvCxnSpPr>
        <p:spPr>
          <a:xfrm>
            <a:off x="10562964" y="2792357"/>
            <a:ext cx="0" cy="521112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Obdélník 20">
            <a:extLst>
              <a:ext uri="{FF2B5EF4-FFF2-40B4-BE49-F238E27FC236}">
                <a16:creationId xmlns="" xmlns:a16="http://schemas.microsoft.com/office/drawing/2014/main" id="{F55D5071-47C3-4F93-A1D1-B3F6E693A429}"/>
              </a:ext>
            </a:extLst>
          </p:cNvPr>
          <p:cNvSpPr/>
          <p:nvPr/>
        </p:nvSpPr>
        <p:spPr>
          <a:xfrm>
            <a:off x="729386" y="3309430"/>
            <a:ext cx="1720645" cy="580103"/>
          </a:xfrm>
          <a:prstGeom prst="rect">
            <a:avLst/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cs-CZ" sz="1600" dirty="0">
                <a:solidFill>
                  <a:schemeClr val="accent1">
                    <a:lumMod val="50000"/>
                  </a:schemeClr>
                </a:solidFill>
              </a:rPr>
              <a:t>11  51  61  62  63</a:t>
            </a:r>
          </a:p>
        </p:txBody>
      </p:sp>
      <p:sp>
        <p:nvSpPr>
          <p:cNvPr id="22" name="Obdélník 21">
            <a:extLst>
              <a:ext uri="{FF2B5EF4-FFF2-40B4-BE49-F238E27FC236}">
                <a16:creationId xmlns="" xmlns:a16="http://schemas.microsoft.com/office/drawing/2014/main" id="{E3215225-9355-4327-9D04-D622AB46017B}"/>
              </a:ext>
            </a:extLst>
          </p:cNvPr>
          <p:cNvSpPr/>
          <p:nvPr/>
        </p:nvSpPr>
        <p:spPr>
          <a:xfrm>
            <a:off x="3008961" y="3309432"/>
            <a:ext cx="1720645" cy="580103"/>
          </a:xfrm>
          <a:prstGeom prst="rect">
            <a:avLst/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cs-CZ" sz="1600" dirty="0">
                <a:solidFill>
                  <a:schemeClr val="accent1">
                    <a:lumMod val="50000"/>
                  </a:schemeClr>
                </a:solidFill>
              </a:rPr>
              <a:t>21  52  64  65</a:t>
            </a:r>
          </a:p>
        </p:txBody>
      </p:sp>
      <p:sp>
        <p:nvSpPr>
          <p:cNvPr id="23" name="Obdélník 22">
            <a:extLst>
              <a:ext uri="{FF2B5EF4-FFF2-40B4-BE49-F238E27FC236}">
                <a16:creationId xmlns="" xmlns:a16="http://schemas.microsoft.com/office/drawing/2014/main" id="{D5691EFC-1E0B-4879-99C3-30ADBCDCE205}"/>
              </a:ext>
            </a:extLst>
          </p:cNvPr>
          <p:cNvSpPr/>
          <p:nvPr/>
        </p:nvSpPr>
        <p:spPr>
          <a:xfrm>
            <a:off x="5232556" y="3313470"/>
            <a:ext cx="1720645" cy="580103"/>
          </a:xfrm>
          <a:prstGeom prst="rect">
            <a:avLst/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cs-CZ" sz="1600" dirty="0">
                <a:solidFill>
                  <a:schemeClr val="accent1">
                    <a:lumMod val="50000"/>
                  </a:schemeClr>
                </a:solidFill>
              </a:rPr>
              <a:t>81</a:t>
            </a:r>
          </a:p>
        </p:txBody>
      </p:sp>
      <p:sp>
        <p:nvSpPr>
          <p:cNvPr id="24" name="Obdélník 23">
            <a:extLst>
              <a:ext uri="{FF2B5EF4-FFF2-40B4-BE49-F238E27FC236}">
                <a16:creationId xmlns="" xmlns:a16="http://schemas.microsoft.com/office/drawing/2014/main" id="{31003970-9ABF-4FDD-9772-CA770BEFFB30}"/>
              </a:ext>
            </a:extLst>
          </p:cNvPr>
          <p:cNvSpPr/>
          <p:nvPr/>
        </p:nvSpPr>
        <p:spPr>
          <a:xfrm>
            <a:off x="7459382" y="3313470"/>
            <a:ext cx="1720645" cy="580103"/>
          </a:xfrm>
          <a:prstGeom prst="rect">
            <a:avLst/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cs-CZ" sz="1600" dirty="0">
                <a:solidFill>
                  <a:schemeClr val="accent1">
                    <a:lumMod val="50000"/>
                  </a:schemeClr>
                </a:solidFill>
              </a:rPr>
              <a:t>34  56  66</a:t>
            </a:r>
          </a:p>
        </p:txBody>
      </p:sp>
      <p:sp>
        <p:nvSpPr>
          <p:cNvPr id="25" name="Obdélník 24">
            <a:extLst>
              <a:ext uri="{FF2B5EF4-FFF2-40B4-BE49-F238E27FC236}">
                <a16:creationId xmlns="" xmlns:a16="http://schemas.microsoft.com/office/drawing/2014/main" id="{261097BA-955E-464A-821B-B5FD7AFEE342}"/>
              </a:ext>
            </a:extLst>
          </p:cNvPr>
          <p:cNvSpPr/>
          <p:nvPr/>
        </p:nvSpPr>
        <p:spPr>
          <a:xfrm>
            <a:off x="9735514" y="3309430"/>
            <a:ext cx="1720645" cy="580103"/>
          </a:xfrm>
          <a:prstGeom prst="rect">
            <a:avLst/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cs-CZ" sz="1600" dirty="0">
                <a:solidFill>
                  <a:schemeClr val="accent1">
                    <a:lumMod val="50000"/>
                  </a:schemeClr>
                </a:solidFill>
              </a:rPr>
              <a:t>42  53</a:t>
            </a:r>
          </a:p>
        </p:txBody>
      </p:sp>
      <p:sp>
        <p:nvSpPr>
          <p:cNvPr id="26" name="TextovéPole 25"/>
          <p:cNvSpPr txBox="1"/>
          <p:nvPr/>
        </p:nvSpPr>
        <p:spPr>
          <a:xfrm>
            <a:off x="656823" y="5250838"/>
            <a:ext cx="52159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 smtClean="0">
                <a:latin typeface="+mj-lt"/>
              </a:rPr>
              <a:t> Jako pro odd. </a:t>
            </a:r>
            <a:r>
              <a:rPr lang="cs-CZ" b="1" dirty="0" err="1" smtClean="0">
                <a:latin typeface="+mj-lt"/>
              </a:rPr>
              <a:t>IVb</a:t>
            </a:r>
            <a:r>
              <a:rPr lang="cs-CZ" b="1" dirty="0" smtClean="0">
                <a:latin typeface="+mj-lt"/>
              </a:rPr>
              <a:t>., </a:t>
            </a:r>
            <a:r>
              <a:rPr lang="cs-CZ" b="1" dirty="0" err="1" smtClean="0">
                <a:latin typeface="+mj-lt"/>
              </a:rPr>
              <a:t>IVc</a:t>
            </a:r>
            <a:r>
              <a:rPr lang="cs-CZ" b="1" dirty="0" smtClean="0">
                <a:latin typeface="+mj-lt"/>
              </a:rPr>
              <a:t>. a VIII. výkazu P 1c-01.</a:t>
            </a:r>
            <a:endParaRPr lang="cs-CZ" b="1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9506943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P 1</a:t>
            </a:r>
            <a:r>
              <a:rPr lang="cs-CZ" b="1" cap="none" dirty="0"/>
              <a:t>d-</a:t>
            </a:r>
            <a:r>
              <a:rPr lang="cs-CZ" b="1" dirty="0"/>
              <a:t>01 </a:t>
            </a:r>
            <a:r>
              <a:rPr lang="cs-CZ" dirty="0"/>
              <a:t>- VÝKAZ o změnách v počtu hodin přímé pedagogické činnosti pedagogických pracovníků ve škole a školní družině 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BD8D3-A9DD-40CB-A396-ADCE34852C74}" type="slidenum">
              <a:rPr lang="cs-CZ" smtClean="0"/>
              <a:pPr/>
              <a:t>23</a:t>
            </a:fld>
            <a:endParaRPr lang="cs-CZ" dirty="0"/>
          </a:p>
        </p:txBody>
      </p:sp>
      <p:sp>
        <p:nvSpPr>
          <p:cNvPr id="3" name="TextovéPole 2"/>
          <p:cNvSpPr txBox="1"/>
          <p:nvPr/>
        </p:nvSpPr>
        <p:spPr>
          <a:xfrm>
            <a:off x="656823" y="1736665"/>
            <a:ext cx="566191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 smtClean="0">
                <a:latin typeface="+mj-lt"/>
              </a:rPr>
              <a:t>Jaké skupiny profesí pedagogických pracovníků jsou u příslušných druhů činností přípustné?</a:t>
            </a:r>
            <a:endParaRPr lang="cs-CZ" b="1" dirty="0">
              <a:latin typeface="+mj-lt"/>
            </a:endParaRPr>
          </a:p>
        </p:txBody>
      </p:sp>
      <p:sp>
        <p:nvSpPr>
          <p:cNvPr id="5" name="TextovéPole 4"/>
          <p:cNvSpPr txBox="1"/>
          <p:nvPr/>
        </p:nvSpPr>
        <p:spPr>
          <a:xfrm>
            <a:off x="656823" y="5520469"/>
            <a:ext cx="52159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 smtClean="0">
                <a:latin typeface="+mj-lt"/>
              </a:rPr>
              <a:t>Jako pro odd. </a:t>
            </a:r>
            <a:r>
              <a:rPr lang="cs-CZ" b="1" dirty="0" err="1" smtClean="0">
                <a:latin typeface="+mj-lt"/>
              </a:rPr>
              <a:t>IVb</a:t>
            </a:r>
            <a:r>
              <a:rPr lang="cs-CZ" b="1" dirty="0" smtClean="0">
                <a:latin typeface="+mj-lt"/>
              </a:rPr>
              <a:t>., </a:t>
            </a:r>
            <a:r>
              <a:rPr lang="cs-CZ" b="1" dirty="0" err="1" smtClean="0">
                <a:latin typeface="+mj-lt"/>
              </a:rPr>
              <a:t>IVc</a:t>
            </a:r>
            <a:r>
              <a:rPr lang="cs-CZ" b="1" dirty="0" smtClean="0">
                <a:latin typeface="+mj-lt"/>
              </a:rPr>
              <a:t>. a VIII. výkazu P 1c-01.</a:t>
            </a:r>
            <a:endParaRPr lang="cs-CZ" b="1" dirty="0">
              <a:latin typeface="+mj-lt"/>
            </a:endParaRPr>
          </a:p>
        </p:txBody>
      </p:sp>
      <p:sp>
        <p:nvSpPr>
          <p:cNvPr id="7" name="Zástupný symbol pro obsah 6"/>
          <p:cNvSpPr>
            <a:spLocks noGrp="1"/>
          </p:cNvSpPr>
          <p:nvPr>
            <p:ph sz="half" idx="1"/>
          </p:nvPr>
        </p:nvSpPr>
        <p:spPr>
          <a:xfrm>
            <a:off x="751733" y="2705552"/>
            <a:ext cx="5156201" cy="2683926"/>
          </a:xfrm>
        </p:spPr>
        <p:txBody>
          <a:bodyPr>
            <a:normAutofit/>
          </a:bodyPr>
          <a:lstStyle/>
          <a:p>
            <a:pPr marL="637540" lvl="0" indent="-457200" algn="just">
              <a:spcAft>
                <a:spcPts val="0"/>
              </a:spcAft>
              <a:buNone/>
              <a:tabLst>
                <a:tab pos="414020" algn="l"/>
              </a:tabLst>
            </a:pPr>
            <a:r>
              <a:rPr lang="cs-CZ" b="1" dirty="0">
                <a:solidFill>
                  <a:prstClr val="black"/>
                </a:solidFill>
              </a:rPr>
              <a:t>1</a:t>
            </a:r>
            <a:r>
              <a:rPr lang="cs-CZ" dirty="0">
                <a:solidFill>
                  <a:prstClr val="black"/>
                </a:solidFill>
              </a:rPr>
              <a:t> učitelé – kromě učitelů pod kódem 9</a:t>
            </a:r>
          </a:p>
          <a:p>
            <a:pPr marL="637540" lvl="0" indent="-457200" algn="just">
              <a:spcAft>
                <a:spcPts val="0"/>
              </a:spcAft>
              <a:buNone/>
              <a:tabLst>
                <a:tab pos="414020" algn="l"/>
              </a:tabLst>
            </a:pPr>
            <a:r>
              <a:rPr lang="cs-CZ" b="1" dirty="0" smtClean="0">
                <a:solidFill>
                  <a:prstClr val="black"/>
                </a:solidFill>
              </a:rPr>
              <a:t>2</a:t>
            </a:r>
            <a:r>
              <a:rPr lang="cs-CZ" dirty="0" smtClean="0">
                <a:solidFill>
                  <a:prstClr val="black"/>
                </a:solidFill>
              </a:rPr>
              <a:t> </a:t>
            </a:r>
            <a:r>
              <a:rPr lang="cs-CZ" dirty="0">
                <a:solidFill>
                  <a:prstClr val="black"/>
                </a:solidFill>
              </a:rPr>
              <a:t>vychovatelé</a:t>
            </a:r>
          </a:p>
          <a:p>
            <a:pPr marL="637540" lvl="0" indent="-457200" algn="just">
              <a:spcAft>
                <a:spcPts val="0"/>
              </a:spcAft>
              <a:buNone/>
              <a:tabLst>
                <a:tab pos="414020" algn="l"/>
              </a:tabLst>
            </a:pPr>
            <a:r>
              <a:rPr lang="cs-CZ" b="1" dirty="0" smtClean="0">
                <a:solidFill>
                  <a:prstClr val="black"/>
                </a:solidFill>
              </a:rPr>
              <a:t>3</a:t>
            </a:r>
            <a:r>
              <a:rPr lang="cs-CZ" dirty="0" smtClean="0">
                <a:solidFill>
                  <a:prstClr val="black"/>
                </a:solidFill>
              </a:rPr>
              <a:t> </a:t>
            </a:r>
            <a:r>
              <a:rPr lang="cs-CZ" dirty="0">
                <a:solidFill>
                  <a:prstClr val="black"/>
                </a:solidFill>
              </a:rPr>
              <a:t>učitelé odborného výcviku – kromě učitelů</a:t>
            </a:r>
          </a:p>
          <a:p>
            <a:pPr marL="637540" lvl="0" indent="-457200" algn="just">
              <a:spcAft>
                <a:spcPts val="0"/>
              </a:spcAft>
              <a:buNone/>
              <a:tabLst>
                <a:tab pos="414020" algn="l"/>
              </a:tabLst>
            </a:pPr>
            <a:r>
              <a:rPr lang="cs-CZ" dirty="0">
                <a:solidFill>
                  <a:prstClr val="black"/>
                </a:solidFill>
              </a:rPr>
              <a:t>   pod kódem 9</a:t>
            </a:r>
          </a:p>
          <a:p>
            <a:pPr marL="637540" lvl="0" indent="-457200" algn="just">
              <a:spcAft>
                <a:spcPts val="0"/>
              </a:spcAft>
              <a:buNone/>
              <a:tabLst>
                <a:tab pos="414020" algn="l"/>
              </a:tabLst>
            </a:pPr>
            <a:r>
              <a:rPr lang="cs-CZ" b="1" dirty="0" smtClean="0">
                <a:solidFill>
                  <a:prstClr val="black"/>
                </a:solidFill>
              </a:rPr>
              <a:t>5 </a:t>
            </a:r>
            <a:r>
              <a:rPr lang="cs-CZ" dirty="0">
                <a:solidFill>
                  <a:prstClr val="black"/>
                </a:solidFill>
              </a:rPr>
              <a:t>speciální pedagogové </a:t>
            </a:r>
          </a:p>
          <a:p>
            <a:pPr marL="637540" lvl="0" indent="-457200" algn="just">
              <a:spcAft>
                <a:spcPts val="0"/>
              </a:spcAft>
              <a:buNone/>
              <a:tabLst>
                <a:tab pos="414020" algn="l"/>
              </a:tabLst>
            </a:pPr>
            <a:r>
              <a:rPr lang="cs-CZ" b="1" dirty="0" smtClean="0">
                <a:solidFill>
                  <a:prstClr val="black"/>
                </a:solidFill>
              </a:rPr>
              <a:t>7</a:t>
            </a:r>
            <a:r>
              <a:rPr lang="cs-CZ" dirty="0" smtClean="0">
                <a:solidFill>
                  <a:prstClr val="black"/>
                </a:solidFill>
              </a:rPr>
              <a:t> </a:t>
            </a:r>
            <a:r>
              <a:rPr lang="cs-CZ" dirty="0">
                <a:solidFill>
                  <a:prstClr val="black"/>
                </a:solidFill>
              </a:rPr>
              <a:t>ostatní pedagogičtí pracovníci</a:t>
            </a:r>
          </a:p>
          <a:p>
            <a:pPr marL="637540" lvl="0" indent="-457200" algn="just">
              <a:spcAft>
                <a:spcPts val="0"/>
              </a:spcAft>
              <a:buNone/>
              <a:tabLst>
                <a:tab pos="414020" algn="l"/>
              </a:tabLst>
            </a:pPr>
            <a:r>
              <a:rPr lang="cs-CZ" b="1" dirty="0" smtClean="0">
                <a:solidFill>
                  <a:prstClr val="black"/>
                </a:solidFill>
              </a:rPr>
              <a:t>8 </a:t>
            </a:r>
            <a:r>
              <a:rPr lang="cs-CZ" dirty="0">
                <a:solidFill>
                  <a:prstClr val="black"/>
                </a:solidFill>
              </a:rPr>
              <a:t>trenéři</a:t>
            </a:r>
          </a:p>
          <a:p>
            <a:pPr marL="637540" lvl="0" indent="-457200" algn="just">
              <a:spcAft>
                <a:spcPts val="0"/>
              </a:spcAft>
              <a:buNone/>
              <a:tabLst>
                <a:tab pos="414020" algn="l"/>
              </a:tabLst>
            </a:pPr>
            <a:r>
              <a:rPr lang="cs-CZ" b="1" dirty="0" smtClean="0">
                <a:solidFill>
                  <a:prstClr val="black"/>
                </a:solidFill>
              </a:rPr>
              <a:t>0 </a:t>
            </a:r>
            <a:r>
              <a:rPr lang="cs-CZ" dirty="0">
                <a:solidFill>
                  <a:prstClr val="black"/>
                </a:solidFill>
              </a:rPr>
              <a:t>asistenti pedagoga podle § 16 odst. 9 ŠZ </a:t>
            </a:r>
          </a:p>
          <a:p>
            <a:endParaRPr lang="cs-CZ" dirty="0"/>
          </a:p>
        </p:txBody>
      </p:sp>
      <p:pic>
        <p:nvPicPr>
          <p:cNvPr id="8" name="Picture 2"/>
          <p:cNvPicPr>
            <a:picLocks noGrp="1" noChangeAspect="1" noChangeArrowheads="1"/>
          </p:cNvPicPr>
          <p:nvPr>
            <p:ph sz="half" idx="2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514" t="25247" r="17013" b="13859"/>
          <a:stretch/>
        </p:blipFill>
        <p:spPr bwMode="auto">
          <a:xfrm>
            <a:off x="7090793" y="1817076"/>
            <a:ext cx="3834776" cy="4454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30254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="" xmlns:a16="http://schemas.microsoft.com/office/drawing/2014/main" id="{DFDE96E0-1127-4F95-A4FF-24A6831E3A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b="1" dirty="0"/>
              <a:t>P 1</a:t>
            </a:r>
            <a:r>
              <a:rPr lang="cs-CZ" b="1" cap="none" dirty="0"/>
              <a:t>d-</a:t>
            </a:r>
            <a:r>
              <a:rPr lang="cs-CZ" b="1" dirty="0"/>
              <a:t>01 </a:t>
            </a:r>
            <a:r>
              <a:rPr lang="cs-CZ" dirty="0"/>
              <a:t>- VÝKAZ o změnách v počtu hodin přímé pedagogické činnosti pedagogických pracovníků ve škole a školní družině 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="" xmlns:a16="http://schemas.microsoft.com/office/drawing/2014/main" id="{2CE7CFF2-3E3B-410A-B52B-A326748414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9599" y="1825625"/>
            <a:ext cx="10964969" cy="4351338"/>
          </a:xfrm>
        </p:spPr>
        <p:txBody>
          <a:bodyPr/>
          <a:lstStyle/>
          <a:p>
            <a:pPr algn="just"/>
            <a:r>
              <a:rPr lang="cs-CZ" b="1" dirty="0">
                <a:solidFill>
                  <a:schemeClr val="accent1">
                    <a:lumMod val="50000"/>
                  </a:schemeClr>
                </a:solidFill>
              </a:rPr>
              <a:t>zdroj financování – </a:t>
            </a:r>
            <a:r>
              <a:rPr lang="cs-CZ" dirty="0">
                <a:solidFill>
                  <a:schemeClr val="tx1">
                    <a:lumMod val="95000"/>
                    <a:lumOff val="5000"/>
                  </a:schemeClr>
                </a:solidFill>
              </a:rPr>
              <a:t>jak již z formuláře výkazu jednoznačně vyplývá, předávají se údaje </a:t>
            </a:r>
            <a:r>
              <a:rPr lang="cs-CZ" dirty="0"/>
              <a:t>pouze za zdroj financování </a:t>
            </a:r>
            <a:r>
              <a:rPr lang="cs-CZ" b="1" dirty="0">
                <a:solidFill>
                  <a:schemeClr val="accent1">
                    <a:lumMod val="50000"/>
                  </a:schemeClr>
                </a:solidFill>
              </a:rPr>
              <a:t>státní rozpočet, a to bez podpůrných opatření a ESF</a:t>
            </a:r>
            <a:r>
              <a:rPr lang="cs-CZ" dirty="0">
                <a:solidFill>
                  <a:schemeClr val="tx1">
                    <a:lumMod val="95000"/>
                    <a:lumOff val="5000"/>
                  </a:schemeClr>
                </a:solidFill>
              </a:rPr>
              <a:t> a</a:t>
            </a:r>
          </a:p>
          <a:p>
            <a:pPr algn="just"/>
            <a:r>
              <a:rPr lang="cs-CZ" dirty="0"/>
              <a:t>pouze za pedagogické pracovníky, u kterých se předpokládá, že budou ve stavu </a:t>
            </a:r>
            <a:r>
              <a:rPr lang="cs-CZ" dirty="0">
                <a:solidFill>
                  <a:schemeClr val="tx1">
                    <a:lumMod val="95000"/>
                    <a:lumOff val="5000"/>
                  </a:schemeClr>
                </a:solidFill>
              </a:rPr>
              <a:t>zaměstnaných pracujících nebo „v práci“</a:t>
            </a:r>
          </a:p>
          <a:p>
            <a:pPr marL="108000" indent="0" algn="ctr">
              <a:buNone/>
            </a:pPr>
            <a:r>
              <a:rPr lang="cs-CZ" sz="2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=</a:t>
            </a:r>
            <a:r>
              <a:rPr lang="cs-CZ" sz="2400" dirty="0"/>
              <a:t> </a:t>
            </a:r>
            <a:r>
              <a:rPr lang="cs-CZ" sz="2400" b="1" dirty="0">
                <a:solidFill>
                  <a:schemeClr val="accent1">
                    <a:lumMod val="50000"/>
                  </a:schemeClr>
                </a:solidFill>
              </a:rPr>
              <a:t>zdroj financování s kódem 11</a:t>
            </a:r>
            <a:endParaRPr lang="cs-CZ" sz="2400" dirty="0"/>
          </a:p>
          <a:p>
            <a:pPr algn="just"/>
            <a:r>
              <a:rPr lang="cs-CZ" dirty="0"/>
              <a:t>údaje jak za pedagogické pracovníky v pracovním poměru, tak i za ty, kteří </a:t>
            </a:r>
            <a:r>
              <a:rPr lang="cs-CZ" dirty="0">
                <a:solidFill>
                  <a:schemeClr val="tx1">
                    <a:lumMod val="95000"/>
                    <a:lumOff val="5000"/>
                  </a:schemeClr>
                </a:solidFill>
              </a:rPr>
              <a:t>vykonávají pedagogickou </a:t>
            </a:r>
            <a:r>
              <a:rPr lang="cs-CZ" dirty="0"/>
              <a:t>činnost v rámci dohod konaných mimo pracovní poměr (dohoda o pracovní činnosti, dohoda o provedení práce)</a:t>
            </a:r>
          </a:p>
          <a:p>
            <a:pPr>
              <a:buNone/>
            </a:pPr>
            <a:endParaRPr lang="cs-CZ" b="1" dirty="0">
              <a:solidFill>
                <a:schemeClr val="accent1">
                  <a:lumMod val="50000"/>
                </a:schemeClr>
              </a:solidFill>
            </a:endParaRPr>
          </a:p>
          <a:p>
            <a:endParaRPr lang="cs-CZ" dirty="0"/>
          </a:p>
          <a:p>
            <a:endParaRPr lang="cs-CZ" dirty="0"/>
          </a:p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="" xmlns:a16="http://schemas.microsoft.com/office/drawing/2014/main" id="{901C6047-FD03-429A-B3C8-0BF750980C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BD8D3-A9DD-40CB-A396-ADCE34852C74}" type="slidenum">
              <a:rPr lang="cs-CZ" smtClean="0"/>
              <a:pPr/>
              <a:t>24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768355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P 1</a:t>
            </a:r>
            <a:r>
              <a:rPr lang="cs-CZ" b="1" cap="none" dirty="0"/>
              <a:t>d-</a:t>
            </a:r>
            <a:r>
              <a:rPr lang="cs-CZ" b="1" dirty="0"/>
              <a:t>01 </a:t>
            </a:r>
            <a:r>
              <a:rPr lang="cs-CZ" dirty="0"/>
              <a:t>- VÝKAZ o změnách v počtu hodin přímé pedagogické činnosti pedagogických pracovníků ve škole a školní družině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08000" indent="0">
              <a:buNone/>
            </a:pPr>
            <a:r>
              <a:rPr lang="cs-CZ" b="1" dirty="0" smtClean="0"/>
              <a:t>Kontroly v systému pořizování dat:</a:t>
            </a:r>
          </a:p>
          <a:p>
            <a:pPr marL="108000" indent="0">
              <a:buNone/>
            </a:pPr>
            <a:endParaRPr lang="cs-CZ" dirty="0" smtClean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BD8D3-A9DD-40CB-A396-ADCE34852C74}" type="slidenum">
              <a:rPr lang="cs-CZ" smtClean="0"/>
              <a:pPr/>
              <a:t>25</a:t>
            </a:fld>
            <a:endParaRPr lang="cs-CZ" dirty="0"/>
          </a:p>
        </p:txBody>
      </p:sp>
      <p:pic>
        <p:nvPicPr>
          <p:cNvPr id="5" name="Obrázek 4">
            <a:extLst>
              <a:ext uri="{FF2B5EF4-FFF2-40B4-BE49-F238E27FC236}">
                <a16:creationId xmlns="" xmlns:a16="http://schemas.microsoft.com/office/drawing/2014/main" id="{EA2589EF-1956-420B-9795-807DEDA771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11299" y="2328970"/>
            <a:ext cx="4164887" cy="3847993"/>
          </a:xfrm>
          <a:prstGeom prst="rect">
            <a:avLst/>
          </a:prstGeom>
        </p:spPr>
      </p:pic>
      <p:sp>
        <p:nvSpPr>
          <p:cNvPr id="6" name="Šipka dolů 5"/>
          <p:cNvSpPr/>
          <p:nvPr/>
        </p:nvSpPr>
        <p:spPr>
          <a:xfrm rot="5400000">
            <a:off x="6337269" y="4755339"/>
            <a:ext cx="484632" cy="161190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7" name="Šipka doprava 6"/>
          <p:cNvSpPr/>
          <p:nvPr/>
        </p:nvSpPr>
        <p:spPr>
          <a:xfrm>
            <a:off x="1583908" y="5103131"/>
            <a:ext cx="978409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8" name="Obdélník 7"/>
          <p:cNvSpPr/>
          <p:nvPr/>
        </p:nvSpPr>
        <p:spPr>
          <a:xfrm>
            <a:off x="7703548" y="5133609"/>
            <a:ext cx="2704564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 smtClean="0"/>
              <a:t>Zdůvodnění nulové PPČ pro rok 2020 a kontrola na vyšší hodnoty</a:t>
            </a:r>
            <a:endParaRPr lang="cs-CZ" dirty="0"/>
          </a:p>
        </p:txBody>
      </p:sp>
      <p:sp>
        <p:nvSpPr>
          <p:cNvPr id="9" name="Obdélník 8"/>
          <p:cNvSpPr/>
          <p:nvPr/>
        </p:nvSpPr>
        <p:spPr>
          <a:xfrm>
            <a:off x="231626" y="3947375"/>
            <a:ext cx="1970660" cy="103674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cs-CZ" dirty="0" smtClean="0"/>
              <a:t>U nové kombinace kontrola na školský rejstřík</a:t>
            </a:r>
            <a:endParaRPr lang="cs-CZ" dirty="0"/>
          </a:p>
        </p:txBody>
      </p:sp>
      <p:sp>
        <p:nvSpPr>
          <p:cNvPr id="10" name="Šipka dolů 9"/>
          <p:cNvSpPr/>
          <p:nvPr/>
        </p:nvSpPr>
        <p:spPr>
          <a:xfrm rot="4083911">
            <a:off x="5560600" y="2897931"/>
            <a:ext cx="484632" cy="326698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1" name="Obdélník 10"/>
          <p:cNvSpPr/>
          <p:nvPr/>
        </p:nvSpPr>
        <p:spPr>
          <a:xfrm>
            <a:off x="7679135" y="3148281"/>
            <a:ext cx="2704564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 smtClean="0"/>
              <a:t>Zdůvodnění úpravy PPČ </a:t>
            </a:r>
          </a:p>
          <a:p>
            <a:pPr algn="ctr"/>
            <a:r>
              <a:rPr lang="cs-CZ" dirty="0" smtClean="0"/>
              <a:t>z roku 2019 na jinou nebo nulovou hodnotu</a:t>
            </a:r>
            <a:endParaRPr lang="cs-CZ" dirty="0"/>
          </a:p>
        </p:txBody>
      </p:sp>
      <p:sp>
        <p:nvSpPr>
          <p:cNvPr id="12" name="Šipka doprava 11"/>
          <p:cNvSpPr/>
          <p:nvPr/>
        </p:nvSpPr>
        <p:spPr>
          <a:xfrm rot="16200000">
            <a:off x="4141920" y="5925969"/>
            <a:ext cx="336241" cy="48463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3" name="Šipka doprava 12"/>
          <p:cNvSpPr/>
          <p:nvPr/>
        </p:nvSpPr>
        <p:spPr>
          <a:xfrm rot="16200000">
            <a:off x="5438067" y="5925970"/>
            <a:ext cx="336240" cy="48463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4" name="Šipka doprava 13"/>
          <p:cNvSpPr/>
          <p:nvPr/>
        </p:nvSpPr>
        <p:spPr>
          <a:xfrm rot="16200000">
            <a:off x="4747651" y="5953277"/>
            <a:ext cx="351962" cy="48463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929560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smtClean="0"/>
              <a:t>P 1</a:t>
            </a:r>
            <a:r>
              <a:rPr lang="cs-CZ" b="1" cap="none" dirty="0" smtClean="0"/>
              <a:t>d-</a:t>
            </a:r>
            <a:r>
              <a:rPr lang="cs-CZ" b="1" dirty="0" smtClean="0"/>
              <a:t>01 </a:t>
            </a:r>
            <a:r>
              <a:rPr lang="cs-CZ" dirty="0" smtClean="0"/>
              <a:t>- VÝKAZ o změnách v počtu hodin přímé pedagogické činnosti pedagogických pracovníků ve škole a školní družině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cs-CZ" dirty="0" smtClean="0"/>
              <a:t>škola / školní družina předá údaje standardně prostřednictvím elektronického formuláře            v Informačním systému školské statistiky (</a:t>
            </a:r>
            <a:r>
              <a:rPr lang="cs-CZ" u="sng" dirty="0" smtClean="0">
                <a:solidFill>
                  <a:srgbClr val="C00000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xmlns="" xmlns:lc="http://schemas.openxmlformats.org/drawingml/2006/lockedCanvas" val="tx"/>
                    </a:ext>
                  </a:extLst>
                </a:hlinkClick>
              </a:rPr>
              <a:t>https://sberdat.uiv.cz/</a:t>
            </a:r>
            <a:r>
              <a:rPr lang="cs-CZ" u="sng" dirty="0" smtClean="0">
                <a:solidFill>
                  <a:srgbClr val="C00000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xmlns="" xmlns:lc="http://schemas.openxmlformats.org/drawingml/2006/lockedCanvas" val="tx"/>
                    </a:ext>
                  </a:extLst>
                </a:hlinkClick>
              </a:rPr>
              <a:t>login</a:t>
            </a:r>
            <a:r>
              <a:rPr lang="cs-CZ" dirty="0" smtClean="0"/>
              <a:t>)</a:t>
            </a:r>
          </a:p>
          <a:p>
            <a:r>
              <a:rPr lang="cs-CZ" dirty="0" smtClean="0"/>
              <a:t>v případě dotazů nebo problémů je nás možno kontaktovat:</a:t>
            </a:r>
          </a:p>
          <a:p>
            <a:pPr marL="432000" lvl="2" indent="0">
              <a:buNone/>
            </a:pPr>
            <a:r>
              <a:rPr lang="cs-CZ" dirty="0" smtClean="0"/>
              <a:t>- na adrese </a:t>
            </a:r>
            <a:r>
              <a:rPr lang="cs-CZ" dirty="0" smtClean="0">
                <a:solidFill>
                  <a:srgbClr val="C00000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xmlns="" xmlns:lc="http://schemas.openxmlformats.org/drawingml/2006/lockedCanvas" val="tx"/>
                    </a:ext>
                  </a:extLst>
                </a:hlinkClick>
              </a:rPr>
              <a:t>statistika@</a:t>
            </a:r>
            <a:r>
              <a:rPr lang="cs-CZ" dirty="0" err="1" smtClean="0">
                <a:solidFill>
                  <a:srgbClr val="C00000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xmlns="" xmlns:lc="http://schemas.openxmlformats.org/drawingml/2006/lockedCanvas" val="tx"/>
                    </a:ext>
                  </a:extLst>
                </a:hlinkClick>
              </a:rPr>
              <a:t>msmt.cz</a:t>
            </a:r>
            <a:endParaRPr lang="cs-CZ" dirty="0" smtClean="0">
              <a:solidFill>
                <a:srgbClr val="C00000"/>
              </a:solidFill>
            </a:endParaRPr>
          </a:p>
          <a:p>
            <a:pPr marL="432000" lvl="2" indent="0">
              <a:buNone/>
            </a:pPr>
            <a:r>
              <a:rPr lang="cs-CZ" dirty="0" smtClean="0"/>
              <a:t>- prostřednictvím příslušných zpracovatelek (v období sběru dat výkazu)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BD8D3-A9DD-40CB-A396-ADCE34852C74}" type="slidenum">
              <a:rPr lang="cs-CZ" smtClean="0"/>
              <a:pPr/>
              <a:t>26</a:t>
            </a:fld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768000" y="656948"/>
            <a:ext cx="7824000" cy="2467992"/>
          </a:xfrm>
        </p:spPr>
        <p:txBody>
          <a:bodyPr/>
          <a:lstStyle/>
          <a:p>
            <a:r>
              <a:rPr lang="cs-CZ" dirty="0"/>
              <a:t/>
            </a:r>
            <a:br>
              <a:rPr lang="cs-CZ" dirty="0"/>
            </a:br>
            <a:r>
              <a:rPr lang="cs-CZ" dirty="0"/>
              <a:t/>
            </a:r>
            <a:br>
              <a:rPr lang="cs-CZ" dirty="0"/>
            </a:br>
            <a:r>
              <a:rPr lang="cs-CZ" sz="3000" dirty="0"/>
              <a:t>DĚKUJEME ZA POZORNOST.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 smtClean="0"/>
              <a:t>26. května </a:t>
            </a:r>
            <a:r>
              <a:rPr lang="cs-CZ" dirty="0"/>
              <a:t>2020</a:t>
            </a:r>
          </a:p>
        </p:txBody>
      </p:sp>
    </p:spTree>
    <p:extLst>
      <p:ext uri="{BB962C8B-B14F-4D97-AF65-F5344CB8AC3E}">
        <p14:creationId xmlns:p14="http://schemas.microsoft.com/office/powerpoint/2010/main" val="9393222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b="1" dirty="0" smtClean="0"/>
              <a:t>P 1-04</a:t>
            </a:r>
            <a:r>
              <a:rPr lang="cs-CZ" dirty="0" smtClean="0"/>
              <a:t/>
            </a:r>
            <a:br>
              <a:rPr lang="cs-CZ" dirty="0" smtClean="0"/>
            </a:br>
            <a:r>
              <a:rPr lang="cs-CZ" dirty="0" smtClean="0"/>
              <a:t>ČTVRTLETNÍ VÝKAZ o zaměstnancích a mzdových prostředcích v regionálním školství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1800" dirty="0" smtClean="0"/>
              <a:t>žádné zásadní změny oproti loňskému roku</a:t>
            </a:r>
            <a:endParaRPr lang="pl-PL" sz="1800" dirty="0" smtClean="0"/>
          </a:p>
          <a:p>
            <a:r>
              <a:rPr lang="pl-PL" sz="1800" dirty="0" smtClean="0"/>
              <a:t>všechny </a:t>
            </a:r>
            <a:r>
              <a:rPr lang="pl-PL" sz="1800" dirty="0"/>
              <a:t>relevantní </a:t>
            </a:r>
            <a:r>
              <a:rPr lang="pl-PL" sz="1800" dirty="0" smtClean="0"/>
              <a:t>informace jsou k dispozici v Metodickém pokynu k P1-04,  dodatcích </a:t>
            </a:r>
          </a:p>
          <a:p>
            <a:pPr>
              <a:buNone/>
            </a:pPr>
            <a:r>
              <a:rPr lang="pl-PL" sz="1800" dirty="0" smtClean="0"/>
              <a:t>    k tomuto metodickému pokynu a v Metodických vysvětlivkách</a:t>
            </a:r>
          </a:p>
          <a:p>
            <a:pPr>
              <a:buNone/>
            </a:pPr>
            <a:endParaRPr lang="pl-PL" sz="1800" dirty="0" smtClean="0"/>
          </a:p>
          <a:p>
            <a:pPr lvl="1"/>
            <a:r>
              <a:rPr lang="pl-PL" sz="1800" dirty="0" smtClean="0">
                <a:solidFill>
                  <a:schemeClr val="accent1">
                    <a:lumMod val="50000"/>
                  </a:schemeClr>
                </a:solidFill>
              </a:rPr>
              <a:t>Odkazy</a:t>
            </a:r>
          </a:p>
          <a:p>
            <a:pPr lvl="1"/>
            <a:endParaRPr lang="pl-PL" sz="1800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lvl="1"/>
            <a:r>
              <a:rPr lang="pl-PL" sz="1800" dirty="0" smtClean="0">
                <a:solidFill>
                  <a:schemeClr val="accent1">
                    <a:lumMod val="50000"/>
                  </a:schemeClr>
                </a:solidFill>
              </a:rPr>
              <a:t>Webová strana MŠMT:</a:t>
            </a:r>
          </a:p>
          <a:p>
            <a:pPr lvl="1"/>
            <a:r>
              <a:rPr lang="pl-PL" sz="1800" dirty="0" smtClean="0">
                <a:solidFill>
                  <a:schemeClr val="accent1">
                    <a:lumMod val="50000"/>
                  </a:schemeClr>
                </a:solidFill>
                <a:hlinkClick r:id="rId2"/>
              </a:rPr>
              <a:t>http://www.msmt.cz/vzdelavani/skolstvi-v-cr/statistika-skolstvi/vykaz-p-1-04-1</a:t>
            </a:r>
            <a:endParaRPr lang="pl-PL" sz="1800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lvl="1"/>
            <a:endParaRPr lang="pl-PL" sz="1800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lvl="1"/>
            <a:r>
              <a:rPr lang="pl-PL" sz="1800" dirty="0" smtClean="0">
                <a:solidFill>
                  <a:schemeClr val="accent1">
                    <a:lumMod val="50000"/>
                  </a:schemeClr>
                </a:solidFill>
              </a:rPr>
              <a:t>Informace ke sběru dat:</a:t>
            </a:r>
          </a:p>
          <a:p>
            <a:pPr lvl="1"/>
            <a:r>
              <a:rPr lang="pl-PL" sz="1800" dirty="0" smtClean="0">
                <a:solidFill>
                  <a:schemeClr val="accent1">
                    <a:lumMod val="50000"/>
                  </a:schemeClr>
                </a:solidFill>
                <a:hlinkClick r:id="rId3"/>
              </a:rPr>
              <a:t>http://toiler.uiv.cz/help/rgs.asp</a:t>
            </a:r>
            <a:endParaRPr lang="pl-PL" sz="1800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lvl="1"/>
            <a:endParaRPr lang="pl-PL" sz="1800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lvl="1"/>
            <a:r>
              <a:rPr lang="pl-PL" sz="1800" dirty="0" smtClean="0">
                <a:solidFill>
                  <a:schemeClr val="accent1">
                    <a:lumMod val="50000"/>
                  </a:schemeClr>
                </a:solidFill>
              </a:rPr>
              <a:t>Metodické vysvětlivky:</a:t>
            </a:r>
          </a:p>
          <a:p>
            <a:pPr lvl="1"/>
            <a:r>
              <a:rPr lang="pl-PL" sz="1800" dirty="0" smtClean="0">
                <a:solidFill>
                  <a:schemeClr val="accent1">
                    <a:lumMod val="50000"/>
                  </a:schemeClr>
                </a:solidFill>
                <a:hlinkClick r:id="rId4"/>
              </a:rPr>
              <a:t>http://www.msmt.cz/file/52792/</a:t>
            </a:r>
            <a:endParaRPr lang="pl-PL" sz="1800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lvl="1"/>
            <a:endParaRPr lang="pl-PL" dirty="0">
              <a:solidFill>
                <a:schemeClr val="accent1">
                  <a:lumMod val="50000"/>
                </a:schemeClr>
              </a:solidFill>
            </a:endParaRPr>
          </a:p>
          <a:p>
            <a:pPr lvl="1"/>
            <a:endParaRPr lang="pl-PL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BD8D3-A9DD-40CB-A396-ADCE34852C74}" type="slidenum">
              <a:rPr lang="cs-CZ" smtClean="0"/>
              <a:pPr/>
              <a:t>3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160650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b="1" dirty="0"/>
              <a:t>P 1-04</a:t>
            </a:r>
            <a:r>
              <a:rPr lang="cs-CZ" dirty="0"/>
              <a:t/>
            </a:r>
            <a:br>
              <a:rPr lang="cs-CZ" dirty="0"/>
            </a:br>
            <a:r>
              <a:rPr lang="cs-CZ" dirty="0"/>
              <a:t>ČTVRTLETNÍ VÝKAZ o zaměstnancích a mzdových prostředcích v regionálním školství </a:t>
            </a:r>
            <a:r>
              <a:rPr lang="cs-CZ" dirty="0" smtClean="0"/>
              <a:t>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08000" indent="0">
              <a:buNone/>
            </a:pPr>
            <a:r>
              <a:rPr lang="cs-CZ" sz="1800" b="1" dirty="0" smtClean="0"/>
              <a:t>Nejčastěji se opakující problémy </a:t>
            </a:r>
          </a:p>
          <a:p>
            <a:pPr marL="108000" indent="0">
              <a:buNone/>
            </a:pPr>
            <a:endParaRPr lang="cs-CZ" sz="1800" b="1" dirty="0" smtClean="0"/>
          </a:p>
          <a:p>
            <a:r>
              <a:rPr lang="pl-PL" sz="1800" b="1" dirty="0" smtClean="0">
                <a:solidFill>
                  <a:schemeClr val="accent1">
                    <a:lumMod val="50000"/>
                  </a:schemeClr>
                </a:solidFill>
              </a:rPr>
              <a:t>evidenční počet zaměstnanců </a:t>
            </a:r>
            <a:r>
              <a:rPr lang="pl-PL" sz="1800" dirty="0" smtClean="0"/>
              <a:t>ve fyzických osobách a přepočtený na plnou pracovní dobu , výpočet za sledované období je popsán v Metodických vysvětlivkách</a:t>
            </a:r>
          </a:p>
          <a:p>
            <a:r>
              <a:rPr lang="pl-PL" sz="1800" dirty="0" smtClean="0"/>
              <a:t>kdo se zahrnuje do evidenčního počtu a kdo ne – v Metodických vysvětlivkách</a:t>
            </a:r>
          </a:p>
          <a:p>
            <a:r>
              <a:rPr lang="pl-PL" sz="1800" b="1" dirty="0" smtClean="0">
                <a:solidFill>
                  <a:schemeClr val="accent1">
                    <a:lumMod val="50000"/>
                  </a:schemeClr>
                </a:solidFill>
              </a:rPr>
              <a:t>zdroje financování: </a:t>
            </a:r>
            <a:r>
              <a:rPr lang="pl-PL" sz="1800" dirty="0" smtClean="0"/>
              <a:t>ESF x ostatní zdroje a SR x podpůrná opatření x ESF – v metodickém pokynu a dodatcích</a:t>
            </a:r>
          </a:p>
          <a:p>
            <a:r>
              <a:rPr lang="pl-PL" sz="1800" b="1" dirty="0" smtClean="0">
                <a:solidFill>
                  <a:schemeClr val="accent1">
                    <a:lumMod val="50000"/>
                  </a:schemeClr>
                </a:solidFill>
              </a:rPr>
              <a:t>zařazování činností </a:t>
            </a:r>
            <a:r>
              <a:rPr lang="pl-PL" sz="1800" dirty="0" smtClean="0"/>
              <a:t>z projektů ESF: pedagogové vs. nepedagogové - v dodatcích</a:t>
            </a:r>
          </a:p>
          <a:p>
            <a:r>
              <a:rPr lang="pl-PL" sz="1800" b="1" dirty="0" smtClean="0">
                <a:solidFill>
                  <a:schemeClr val="accent1">
                    <a:lumMod val="50000"/>
                  </a:schemeClr>
                </a:solidFill>
              </a:rPr>
              <a:t>odměny</a:t>
            </a:r>
            <a:r>
              <a:rPr lang="pl-PL" sz="1800" dirty="0" smtClean="0"/>
              <a:t> a další složky platu/mzdy se vykazují v tom druhu činnosti, kde je vykázán úvazek – v metodickém pokynu: „</a:t>
            </a:r>
            <a:r>
              <a:rPr lang="cs-CZ" sz="1800" i="1" dirty="0" smtClean="0"/>
              <a:t>Při rozpisu do skupin profesí se zaměstnanci a jejich platy, včetně všech složek platu, nebo odměny z dohod mimo pracovní poměr, zahrnují podle pracovní smlouvy nebo dohody.“</a:t>
            </a:r>
            <a:endParaRPr lang="pl-PL" sz="1800" i="1" dirty="0" smtClean="0"/>
          </a:p>
          <a:p>
            <a:r>
              <a:rPr lang="pl-PL" sz="1800" b="1" dirty="0" smtClean="0">
                <a:solidFill>
                  <a:schemeClr val="accent1">
                    <a:lumMod val="50000"/>
                  </a:schemeClr>
                </a:solidFill>
              </a:rPr>
              <a:t>odměny z dohod </a:t>
            </a:r>
            <a:r>
              <a:rPr lang="pl-PL" sz="1800" dirty="0" smtClean="0"/>
              <a:t>konaných mimo pracovní poměr se vykazují v OPPP</a:t>
            </a:r>
            <a:endParaRPr lang="pl-PL" sz="180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BD8D3-A9DD-40CB-A396-ADCE34852C74}" type="slidenum">
              <a:rPr lang="cs-CZ" smtClean="0"/>
              <a:pPr/>
              <a:t>4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986970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cs-CZ" sz="2000" b="1" dirty="0" smtClean="0"/>
              <a:t>P 1</a:t>
            </a:r>
            <a:r>
              <a:rPr lang="cs-CZ" sz="2000" b="1" cap="none" dirty="0"/>
              <a:t>c</a:t>
            </a:r>
            <a:r>
              <a:rPr lang="cs-CZ" sz="2000" b="1" dirty="0" smtClean="0"/>
              <a:t>-01 </a:t>
            </a:r>
            <a:r>
              <a:rPr lang="cs-CZ" sz="2000" dirty="0" smtClean="0"/>
              <a:t/>
            </a:r>
            <a:br>
              <a:rPr lang="cs-CZ" sz="2000" dirty="0" smtClean="0"/>
            </a:br>
            <a:r>
              <a:rPr lang="cs-CZ" sz="2000" dirty="0" smtClean="0"/>
              <a:t>VÝKAZ o evidenčním počtu zaměstnanců </a:t>
            </a:r>
            <a:r>
              <a:rPr lang="cs-CZ" sz="2000" dirty="0"/>
              <a:t>v regionálním školství </a:t>
            </a:r>
            <a:r>
              <a:rPr lang="cs-CZ" sz="2000" dirty="0" smtClean="0"/>
              <a:t>podle stavu k 30. 9. 2020</a:t>
            </a:r>
            <a:endParaRPr lang="cs-CZ" sz="20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cs-CZ" sz="1800" dirty="0" smtClean="0"/>
              <a:t>výkaz vyplňují </a:t>
            </a:r>
            <a:r>
              <a:rPr lang="cs-CZ" sz="1800" dirty="0"/>
              <a:t>jen </a:t>
            </a:r>
            <a:r>
              <a:rPr lang="cs-CZ" sz="1800" b="1" dirty="0">
                <a:solidFill>
                  <a:schemeClr val="accent1">
                    <a:lumMod val="50000"/>
                  </a:schemeClr>
                </a:solidFill>
              </a:rPr>
              <a:t>organizace, které vyplácejí plat podle § 109 odst. 3 zákona č. 262/2006 Sb.</a:t>
            </a:r>
            <a:r>
              <a:rPr lang="cs-CZ" sz="1800" b="1" dirty="0"/>
              <a:t>, </a:t>
            </a:r>
            <a:r>
              <a:rPr lang="cs-CZ" sz="1800" dirty="0"/>
              <a:t>zákoník práce, ve znění pozdějších </a:t>
            </a:r>
            <a:r>
              <a:rPr lang="cs-CZ" sz="1800" dirty="0" smtClean="0"/>
              <a:t>předpisů</a:t>
            </a:r>
            <a:endParaRPr lang="cs-CZ" sz="1800" dirty="0"/>
          </a:p>
          <a:p>
            <a:pPr algn="just"/>
            <a:r>
              <a:rPr lang="cs-CZ" sz="1800" dirty="0" smtClean="0"/>
              <a:t>výkaz se škole nabízí k vyplnění až po </a:t>
            </a:r>
            <a:r>
              <a:rPr lang="cs-CZ" sz="1800" dirty="0"/>
              <a:t>odeslání </a:t>
            </a:r>
            <a:r>
              <a:rPr lang="cs-CZ" sz="1800" dirty="0" smtClean="0"/>
              <a:t>zkontrolovaného výkazu </a:t>
            </a:r>
            <a:r>
              <a:rPr lang="cs-CZ" sz="1800" dirty="0"/>
              <a:t>P </a:t>
            </a:r>
            <a:r>
              <a:rPr lang="cs-CZ" sz="1800" dirty="0" smtClean="0"/>
              <a:t>1-04, při opravě v P 1-04 se musí odeslat jak P 1-04 tak i P 1c-01, při opravě pouze v P 1c-01 se znovu odesílá jen tento výkaz</a:t>
            </a:r>
          </a:p>
          <a:p>
            <a:r>
              <a:rPr lang="cs-CZ" sz="1800" dirty="0" smtClean="0"/>
              <a:t>žádné </a:t>
            </a:r>
            <a:r>
              <a:rPr lang="cs-CZ" sz="1800" dirty="0"/>
              <a:t>zásadní změny oproti </a:t>
            </a:r>
            <a:r>
              <a:rPr lang="cs-CZ" sz="1800" dirty="0" smtClean="0"/>
              <a:t>roku 2019 s výjimkou </a:t>
            </a:r>
            <a:r>
              <a:rPr lang="cs-CZ" sz="1800" b="1" dirty="0" smtClean="0">
                <a:solidFill>
                  <a:schemeClr val="accent1">
                    <a:lumMod val="50000"/>
                  </a:schemeClr>
                </a:solidFill>
              </a:rPr>
              <a:t>dvou skutečností </a:t>
            </a:r>
            <a:r>
              <a:rPr lang="cs-CZ" sz="1800" dirty="0" smtClean="0"/>
              <a:t>– více na dalším </a:t>
            </a:r>
            <a:r>
              <a:rPr lang="cs-CZ" sz="1800" dirty="0" err="1" smtClean="0"/>
              <a:t>slidu</a:t>
            </a:r>
            <a:endParaRPr lang="cs-CZ" sz="1800" dirty="0" smtClean="0"/>
          </a:p>
          <a:p>
            <a:pPr>
              <a:buNone/>
            </a:pPr>
            <a:endParaRPr lang="cs-CZ" sz="1800" dirty="0" smtClean="0"/>
          </a:p>
          <a:p>
            <a:pPr lvl="0"/>
            <a:r>
              <a:rPr lang="pl-PL" sz="1800" dirty="0" smtClean="0">
                <a:solidFill>
                  <a:prstClr val="black"/>
                </a:solidFill>
              </a:rPr>
              <a:t>všechny </a:t>
            </a:r>
            <a:r>
              <a:rPr lang="pl-PL" sz="1800" dirty="0">
                <a:solidFill>
                  <a:prstClr val="black"/>
                </a:solidFill>
              </a:rPr>
              <a:t>relevantní </a:t>
            </a:r>
            <a:r>
              <a:rPr lang="pl-PL" sz="1800" dirty="0" smtClean="0">
                <a:solidFill>
                  <a:prstClr val="black"/>
                </a:solidFill>
              </a:rPr>
              <a:t>informace: </a:t>
            </a:r>
          </a:p>
          <a:p>
            <a:pPr marL="108000" lvl="0" indent="0" algn="just">
              <a:buFont typeface="Wingdings" pitchFamily="2" charset="2"/>
              <a:buChar char="Ø"/>
            </a:pPr>
            <a:r>
              <a:rPr lang="pl-PL" sz="1800" dirty="0" smtClean="0">
                <a:solidFill>
                  <a:prstClr val="black"/>
                </a:solidFill>
              </a:rPr>
              <a:t> Metodický pokyn </a:t>
            </a:r>
            <a:r>
              <a:rPr lang="pl-PL" sz="1800" dirty="0">
                <a:solidFill>
                  <a:prstClr val="black"/>
                </a:solidFill>
              </a:rPr>
              <a:t>k </a:t>
            </a:r>
            <a:r>
              <a:rPr lang="pl-PL" sz="1800" dirty="0" smtClean="0">
                <a:solidFill>
                  <a:prstClr val="black"/>
                </a:solidFill>
              </a:rPr>
              <a:t>P 1c-01 </a:t>
            </a:r>
            <a:r>
              <a:rPr lang="pl-PL" sz="1800" dirty="0" smtClean="0">
                <a:solidFill>
                  <a:prstClr val="black"/>
                </a:solidFill>
                <a:hlinkClick r:id="rId2"/>
              </a:rPr>
              <a:t>http://www.msmt.cz/vzdelavani/skolstvi-v-cr/statistika-skolstvi/p-1c-01-vykaz-o-evidencnim-poctu-zamestnancu-v-regionalnim</a:t>
            </a:r>
            <a:endParaRPr lang="pl-PL" sz="1800" dirty="0" smtClean="0">
              <a:solidFill>
                <a:prstClr val="black"/>
              </a:solidFill>
            </a:endParaRPr>
          </a:p>
          <a:p>
            <a:pPr marL="108000" lvl="0" indent="0">
              <a:buFont typeface="Wingdings" pitchFamily="2" charset="2"/>
              <a:buChar char="Ø"/>
            </a:pPr>
            <a:r>
              <a:rPr lang="pl-PL" sz="1800" dirty="0" smtClean="0">
                <a:solidFill>
                  <a:prstClr val="black"/>
                </a:solidFill>
              </a:rPr>
              <a:t> Dodatky k </a:t>
            </a:r>
            <a:r>
              <a:rPr lang="pl-PL" sz="1800" dirty="0">
                <a:solidFill>
                  <a:prstClr val="black"/>
                </a:solidFill>
              </a:rPr>
              <a:t>metodickému pokynu </a:t>
            </a:r>
            <a:r>
              <a:rPr lang="pl-PL" sz="1800" dirty="0" smtClean="0">
                <a:solidFill>
                  <a:prstClr val="black"/>
                </a:solidFill>
              </a:rPr>
              <a:t>P 1c-01 </a:t>
            </a:r>
            <a:r>
              <a:rPr lang="pl-PL" sz="1800" dirty="0" smtClean="0">
                <a:solidFill>
                  <a:prstClr val="black"/>
                </a:solidFill>
                <a:hlinkClick r:id="rId3"/>
              </a:rPr>
              <a:t>http://toiler.uiv.cz/help/rgs.asp</a:t>
            </a:r>
            <a:endParaRPr lang="pl-PL" sz="1800" dirty="0" smtClean="0">
              <a:solidFill>
                <a:prstClr val="black"/>
              </a:solidFill>
            </a:endParaRPr>
          </a:p>
          <a:p>
            <a:pPr marL="108000" lvl="0" indent="0">
              <a:buFont typeface="Wingdings" pitchFamily="2" charset="2"/>
              <a:buChar char="Ø"/>
            </a:pPr>
            <a:r>
              <a:rPr lang="pl-PL" sz="1800" dirty="0" smtClean="0">
                <a:solidFill>
                  <a:prstClr val="black"/>
                </a:solidFill>
              </a:rPr>
              <a:t> Metodický výklad k odměňování v regionálním školství </a:t>
            </a:r>
            <a:r>
              <a:rPr lang="pl-PL" sz="1800" dirty="0" smtClean="0">
                <a:solidFill>
                  <a:prstClr val="black"/>
                </a:solidFill>
                <a:hlinkClick r:id="rId4"/>
              </a:rPr>
              <a:t>http://www.msmt.cz/file/51119/</a:t>
            </a:r>
            <a:endParaRPr lang="pl-PL" sz="1800" dirty="0" smtClean="0">
              <a:solidFill>
                <a:prstClr val="black"/>
              </a:solidFill>
            </a:endParaRPr>
          </a:p>
          <a:p>
            <a:pPr marL="108000" lvl="0" indent="0">
              <a:buFont typeface="Wingdings" pitchFamily="2" charset="2"/>
              <a:buChar char="Ø"/>
            </a:pPr>
            <a:r>
              <a:rPr lang="pl-PL" sz="1800" dirty="0" smtClean="0">
                <a:solidFill>
                  <a:prstClr val="black"/>
                </a:solidFill>
              </a:rPr>
              <a:t> Pracovní doba a rozsah PPČ pedagogických pracovníků </a:t>
            </a:r>
            <a:r>
              <a:rPr lang="cs-CZ" sz="1800" dirty="0" smtClean="0">
                <a:hlinkClick r:id="rId5"/>
              </a:rPr>
              <a:t>http://www.</a:t>
            </a:r>
            <a:r>
              <a:rPr lang="cs-CZ" sz="1800" dirty="0" err="1" smtClean="0">
                <a:hlinkClick r:id="rId5"/>
              </a:rPr>
              <a:t>msmt.cz</a:t>
            </a:r>
            <a:r>
              <a:rPr lang="cs-CZ" sz="1800" dirty="0" smtClean="0">
                <a:hlinkClick r:id="rId5"/>
              </a:rPr>
              <a:t>/</a:t>
            </a:r>
            <a:r>
              <a:rPr lang="cs-CZ" sz="1800" dirty="0" err="1" smtClean="0">
                <a:hlinkClick r:id="rId5"/>
              </a:rPr>
              <a:t>file</a:t>
            </a:r>
            <a:r>
              <a:rPr lang="cs-CZ" sz="1800" dirty="0" smtClean="0">
                <a:hlinkClick r:id="rId5"/>
              </a:rPr>
              <a:t>/51379/</a:t>
            </a:r>
            <a:r>
              <a:rPr lang="cs-CZ" sz="1800" dirty="0" err="1" smtClean="0">
                <a:hlinkClick r:id="rId5"/>
              </a:rPr>
              <a:t>download</a:t>
            </a:r>
            <a:r>
              <a:rPr lang="cs-CZ" sz="1800" dirty="0" smtClean="0">
                <a:hlinkClick r:id="rId5"/>
              </a:rPr>
              <a:t>/</a:t>
            </a:r>
            <a:endParaRPr lang="pl-PL" sz="1800" dirty="0" smtClean="0">
              <a:solidFill>
                <a:prstClr val="black"/>
              </a:solidFill>
            </a:endParaRPr>
          </a:p>
          <a:p>
            <a:pPr marL="108000" lvl="0" indent="0">
              <a:buNone/>
            </a:pPr>
            <a:endParaRPr lang="pl-PL" dirty="0" smtClean="0">
              <a:solidFill>
                <a:prstClr val="black"/>
              </a:solidFill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BD8D3-A9DD-40CB-A396-ADCE34852C74}" type="slidenum">
              <a:rPr lang="cs-CZ" smtClean="0"/>
              <a:pPr/>
              <a:t>5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3386196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2000" b="1" dirty="0"/>
              <a:t>P 1</a:t>
            </a:r>
            <a:r>
              <a:rPr lang="cs-CZ" sz="2000" b="1" cap="none" dirty="0"/>
              <a:t>c</a:t>
            </a:r>
            <a:r>
              <a:rPr lang="cs-CZ" sz="2000" b="1" dirty="0"/>
              <a:t>-01 </a:t>
            </a:r>
            <a:r>
              <a:rPr lang="cs-CZ" sz="2000" dirty="0"/>
              <a:t/>
            </a:r>
            <a:br>
              <a:rPr lang="cs-CZ" sz="2000" dirty="0"/>
            </a:br>
            <a:r>
              <a:rPr lang="cs-CZ" sz="2000" dirty="0"/>
              <a:t>VÝKAZ o evidenčním počtu zaměstnanců v regionálním školství podle stavu k 30. 9. 2020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08000" indent="0">
              <a:buNone/>
            </a:pPr>
            <a:r>
              <a:rPr lang="cs-CZ" sz="1800" b="1" dirty="0" smtClean="0"/>
              <a:t>Nové skutečnosti oproti roku 2019:</a:t>
            </a:r>
          </a:p>
          <a:p>
            <a:pPr algn="just"/>
            <a:r>
              <a:rPr lang="cs-CZ" sz="1800" dirty="0" smtClean="0"/>
              <a:t>vybraní </a:t>
            </a:r>
            <a:r>
              <a:rPr lang="cs-CZ" sz="1800" b="1" dirty="0" smtClean="0">
                <a:solidFill>
                  <a:schemeClr val="accent1">
                    <a:lumMod val="50000"/>
                  </a:schemeClr>
                </a:solidFill>
              </a:rPr>
              <a:t>asistenti pedagoga ve škole/třídě/skupině zřízené podle § 16 odst. 9 ŠZ (kód profese 0)</a:t>
            </a:r>
            <a:r>
              <a:rPr lang="cs-CZ" sz="1800" b="1" dirty="0" smtClean="0"/>
              <a:t> - </a:t>
            </a:r>
            <a:r>
              <a:rPr lang="cs-CZ" sz="1800" b="1" dirty="0">
                <a:solidFill>
                  <a:schemeClr val="accent1">
                    <a:lumMod val="50000"/>
                  </a:schemeClr>
                </a:solidFill>
              </a:rPr>
              <a:t>již se nebude vykazovat fikce na zdroj financování, ale skutečnost, nicméně ZF bude stále 11.</a:t>
            </a:r>
          </a:p>
          <a:p>
            <a:pPr marL="108000" indent="0">
              <a:buNone/>
            </a:pPr>
            <a:endParaRPr lang="cs-CZ" sz="1800" dirty="0" smtClean="0"/>
          </a:p>
          <a:p>
            <a:pPr algn="just"/>
            <a:r>
              <a:rPr lang="cs-CZ" sz="1800" dirty="0" smtClean="0"/>
              <a:t>v oddíle </a:t>
            </a:r>
            <a:r>
              <a:rPr lang="cs-CZ" sz="1800" dirty="0" err="1" smtClean="0"/>
              <a:t>IVc</a:t>
            </a:r>
            <a:r>
              <a:rPr lang="cs-CZ" sz="1800" dirty="0" smtClean="0"/>
              <a:t>. se provádějí </a:t>
            </a:r>
            <a:r>
              <a:rPr lang="cs-CZ" sz="1800" b="1" dirty="0" smtClean="0">
                <a:solidFill>
                  <a:schemeClr val="accent1">
                    <a:lumMod val="50000"/>
                  </a:schemeClr>
                </a:solidFill>
              </a:rPr>
              <a:t>odpočty hodin PPČ za nepovinné předměty</a:t>
            </a:r>
            <a:r>
              <a:rPr lang="cs-CZ" sz="1800" dirty="0" smtClean="0"/>
              <a:t>. Nově se budou odečítat    v odd. </a:t>
            </a:r>
            <a:r>
              <a:rPr lang="cs-CZ" sz="1800" dirty="0" err="1" smtClean="0"/>
              <a:t>IVc</a:t>
            </a:r>
            <a:r>
              <a:rPr lang="cs-CZ" sz="1800" dirty="0" smtClean="0"/>
              <a:t>.  i hodiny </a:t>
            </a:r>
            <a:r>
              <a:rPr lang="cs-CZ" sz="1800" b="1" dirty="0" smtClean="0">
                <a:solidFill>
                  <a:schemeClr val="accent1">
                    <a:lumMod val="50000"/>
                  </a:schemeClr>
                </a:solidFill>
              </a:rPr>
              <a:t>PPČ speciálního pedagoga, které vykonával v běžné třídě a byly hrazeny ze SR (ZF11)</a:t>
            </a:r>
            <a:r>
              <a:rPr lang="cs-CZ" sz="1800" b="1" dirty="0" smtClean="0"/>
              <a:t>.</a:t>
            </a:r>
          </a:p>
          <a:p>
            <a:pPr marL="108000" indent="0">
              <a:buNone/>
            </a:pPr>
            <a:endParaRPr lang="cs-CZ" sz="1800" b="1" dirty="0" smtClean="0"/>
          </a:p>
          <a:p>
            <a:pPr marL="108000" indent="0">
              <a:buNone/>
            </a:pPr>
            <a:r>
              <a:rPr lang="cs-CZ" sz="1800" i="1" dirty="0" smtClean="0"/>
              <a:t>Příklad:</a:t>
            </a:r>
            <a:r>
              <a:rPr lang="cs-CZ" sz="1800" dirty="0" smtClean="0"/>
              <a:t> SP plný úvazek, celkem 24 hodin PPČ, z toho 21 ve ST a 3 v BT. Přespočetné hodiny = 0.</a:t>
            </a:r>
          </a:p>
          <a:p>
            <a:pPr marL="108000" indent="0">
              <a:buNone/>
            </a:pPr>
            <a:r>
              <a:rPr lang="cs-CZ" sz="1800" dirty="0" smtClean="0"/>
              <a:t>odd. </a:t>
            </a:r>
            <a:r>
              <a:rPr lang="cs-CZ" sz="1800" dirty="0" err="1" smtClean="0"/>
              <a:t>IVa</a:t>
            </a:r>
            <a:r>
              <a:rPr lang="cs-CZ" sz="1800" dirty="0" smtClean="0"/>
              <a:t>. - vykáže 1 úvazek</a:t>
            </a:r>
          </a:p>
          <a:p>
            <a:pPr marL="108000" indent="0">
              <a:buNone/>
            </a:pPr>
            <a:r>
              <a:rPr lang="cs-CZ" sz="1800" dirty="0" smtClean="0"/>
              <a:t>odd. </a:t>
            </a:r>
            <a:r>
              <a:rPr lang="cs-CZ" sz="1800" dirty="0" err="1" smtClean="0"/>
              <a:t>IVb</a:t>
            </a:r>
            <a:r>
              <a:rPr lang="cs-CZ" sz="1800" dirty="0" smtClean="0"/>
              <a:t>. – 24 hodin PPČ (ve speciální i běžné třídě)</a:t>
            </a:r>
          </a:p>
          <a:p>
            <a:pPr marL="108000" indent="0">
              <a:buNone/>
            </a:pPr>
            <a:r>
              <a:rPr lang="cs-CZ" sz="1800" dirty="0" smtClean="0"/>
              <a:t>odd. </a:t>
            </a:r>
            <a:r>
              <a:rPr lang="cs-CZ" sz="1800" dirty="0" err="1" smtClean="0"/>
              <a:t>IVc</a:t>
            </a:r>
            <a:r>
              <a:rPr lang="cs-CZ" sz="1800" dirty="0" smtClean="0"/>
              <a:t>. -  minus 3 hodiny PPČ v běžné třídě</a:t>
            </a:r>
            <a:endParaRPr lang="cs-CZ" sz="180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BD8D3-A9DD-40CB-A396-ADCE34852C74}" type="slidenum">
              <a:rPr lang="cs-CZ" smtClean="0"/>
              <a:pPr/>
              <a:t>6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562487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03842" y="897366"/>
            <a:ext cx="10838169" cy="622138"/>
          </a:xfrm>
        </p:spPr>
        <p:txBody>
          <a:bodyPr>
            <a:normAutofit/>
          </a:bodyPr>
          <a:lstStyle/>
          <a:p>
            <a:r>
              <a:rPr lang="cs-CZ" sz="2000" b="1" dirty="0"/>
              <a:t>P 1</a:t>
            </a:r>
            <a:r>
              <a:rPr lang="cs-CZ" sz="2000" b="1" cap="none" dirty="0"/>
              <a:t>c</a:t>
            </a:r>
            <a:r>
              <a:rPr lang="cs-CZ" sz="2000" b="1" dirty="0"/>
              <a:t>-01 </a:t>
            </a:r>
            <a:r>
              <a:rPr lang="cs-CZ" sz="2000" dirty="0"/>
              <a:t/>
            </a:r>
            <a:br>
              <a:rPr lang="cs-CZ" sz="2000" dirty="0"/>
            </a:br>
            <a:r>
              <a:rPr lang="cs-CZ" sz="2000" dirty="0"/>
              <a:t>VÝKAZ o evidenčním počtu zaměstnanců v regionálním školství podle stavu k 30. 9. 2020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65204" y="1593805"/>
            <a:ext cx="10603810" cy="4691085"/>
          </a:xfrm>
        </p:spPr>
        <p:txBody>
          <a:bodyPr/>
          <a:lstStyle/>
          <a:p>
            <a:pPr marL="108000" indent="0">
              <a:buNone/>
            </a:pPr>
            <a:r>
              <a:rPr lang="cs-CZ" sz="1800" b="1" dirty="0" smtClean="0"/>
              <a:t>Správnost odd. </a:t>
            </a:r>
            <a:r>
              <a:rPr lang="cs-CZ" sz="1800" b="1" dirty="0" err="1" smtClean="0"/>
              <a:t>IVa</a:t>
            </a:r>
            <a:r>
              <a:rPr lang="cs-CZ" sz="1800" b="1" dirty="0" smtClean="0"/>
              <a:t>., </a:t>
            </a:r>
            <a:r>
              <a:rPr lang="cs-CZ" sz="1800" b="1" dirty="0" err="1" smtClean="0"/>
              <a:t>IVb</a:t>
            </a:r>
            <a:r>
              <a:rPr lang="cs-CZ" sz="1800" b="1" dirty="0" smtClean="0"/>
              <a:t> ., </a:t>
            </a:r>
            <a:r>
              <a:rPr lang="cs-CZ" sz="1800" b="1" dirty="0" err="1" smtClean="0"/>
              <a:t>IVc</a:t>
            </a:r>
            <a:r>
              <a:rPr lang="cs-CZ" sz="1800" b="1" dirty="0" smtClean="0"/>
              <a:t>. a VIII. ovlivňuje </a:t>
            </a:r>
            <a:r>
              <a:rPr lang="cs-CZ" sz="1800" b="1" dirty="0" err="1" smtClean="0"/>
              <a:t>PHškoly</a:t>
            </a:r>
            <a:r>
              <a:rPr lang="cs-CZ" sz="1800" b="1" dirty="0" smtClean="0"/>
              <a:t> /školní družiny a </a:t>
            </a:r>
            <a:r>
              <a:rPr lang="cs-CZ" sz="1800" b="1" dirty="0" err="1" smtClean="0"/>
              <a:t>PHasistenta</a:t>
            </a:r>
            <a:r>
              <a:rPr lang="cs-CZ" sz="1800" b="1" dirty="0" smtClean="0"/>
              <a:t> a výši finančních prostředků stanovenou MŠMT na kalendářní rok 2021</a:t>
            </a:r>
          </a:p>
          <a:p>
            <a:pPr marL="108000" indent="0">
              <a:buNone/>
            </a:pPr>
            <a:r>
              <a:rPr lang="cs-CZ" sz="1800" dirty="0" smtClean="0"/>
              <a:t>Kde se nejčastěji chybuje:</a:t>
            </a:r>
          </a:p>
          <a:p>
            <a:pPr marL="108000" indent="0">
              <a:buNone/>
            </a:pPr>
            <a:r>
              <a:rPr lang="cs-CZ" sz="1800" b="1" dirty="0" smtClean="0"/>
              <a:t>Oddíl </a:t>
            </a:r>
            <a:r>
              <a:rPr lang="cs-CZ" sz="1800" b="1" dirty="0" err="1" smtClean="0"/>
              <a:t>IVa</a:t>
            </a:r>
            <a:r>
              <a:rPr lang="cs-CZ" sz="1800" b="1" dirty="0" smtClean="0"/>
              <a:t>.:</a:t>
            </a:r>
          </a:p>
          <a:p>
            <a:r>
              <a:rPr lang="cs-CZ" sz="1800" dirty="0" smtClean="0"/>
              <a:t>MD</a:t>
            </a:r>
            <a:r>
              <a:rPr lang="cs-CZ" sz="1800" dirty="0"/>
              <a:t>, RD </a:t>
            </a:r>
            <a:r>
              <a:rPr lang="cs-CZ" sz="1800" dirty="0" smtClean="0"/>
              <a:t>k 30. 9. – nejsou v evidenčním počtu zaměstnanců, nevykazují se v P1c-01,</a:t>
            </a:r>
          </a:p>
          <a:p>
            <a:pPr algn="just"/>
            <a:r>
              <a:rPr lang="cs-CZ" sz="1800" dirty="0" smtClean="0"/>
              <a:t>na překážkách nebo čerpání dovolené mezi MD a RD – není přidělena PPČ či druh práce, ale jsou    v evidenčním počtu – vykazuje se se ZF 01 nebo 02 nebo 03,</a:t>
            </a:r>
          </a:p>
          <a:p>
            <a:pPr algn="just"/>
            <a:r>
              <a:rPr lang="cs-CZ" sz="1800" dirty="0" smtClean="0"/>
              <a:t>dělení úvazku pedagoga mezi více druhů činnosti podle počtu hodin PPČ. </a:t>
            </a:r>
            <a:r>
              <a:rPr lang="cs-CZ" sz="1800" i="1" dirty="0" smtClean="0"/>
              <a:t>Příklad: Plný úvazek učitele, který učí v ZŠ a SŠ, na ZŠ učí 7 hodin a na SŠ 14 hodin, celkem na plný úvazek 21 hodin. Protože převažuje činnost na SŠ, vychází se z počtu hodin učitele SŠ (21 hodin PPČ). Úvazek na ZŠ 0,3333 (=</a:t>
            </a:r>
            <a:r>
              <a:rPr lang="cs-CZ" sz="1800" i="1" dirty="0"/>
              <a:t>7</a:t>
            </a:r>
            <a:r>
              <a:rPr lang="cs-CZ" sz="1800" i="1" dirty="0" smtClean="0"/>
              <a:t>/21)  a úvazek na SŠ 0,6667 (=14/21), dle § 5 odst. 1 NV č. 75/2005 Sb.,</a:t>
            </a:r>
          </a:p>
          <a:p>
            <a:pPr algn="just"/>
            <a:r>
              <a:rPr lang="cs-CZ" sz="1800" dirty="0" smtClean="0"/>
              <a:t>kód financování (ZF) – k 30. 9. nemocný (délka PN nerozhoduje), kód závisí na tom, zda je zajištěn zástup na pracovní smlouvu nebo dohodu. V případě plného zástupu se vykáže ZF 0X (01,02,03) a zástup se ZF 1X (11,12,13). V případě, že není zajištěn zástup (supluje se za něho nebo přespočetné hodiny), vykáže se se ZF 1X (11,12,13) jako kdyby v práci byl. Více v dodatcích P 1c-01.</a:t>
            </a:r>
          </a:p>
          <a:p>
            <a:pPr marL="108000" indent="0">
              <a:buNone/>
            </a:pPr>
            <a:endParaRPr lang="cs-CZ" dirty="0" smtClean="0"/>
          </a:p>
          <a:p>
            <a:pPr marL="108000" indent="0">
              <a:buNone/>
            </a:pPr>
            <a:r>
              <a:rPr lang="cs-CZ" dirty="0"/>
              <a:t> </a:t>
            </a:r>
            <a:r>
              <a:rPr lang="cs-CZ" dirty="0" smtClean="0"/>
              <a:t>   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BD8D3-A9DD-40CB-A396-ADCE34852C74}" type="slidenum">
              <a:rPr lang="cs-CZ" smtClean="0"/>
              <a:pPr/>
              <a:t>7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2818742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03842" y="897366"/>
            <a:ext cx="10838169" cy="622138"/>
          </a:xfrm>
        </p:spPr>
        <p:txBody>
          <a:bodyPr>
            <a:normAutofit/>
          </a:bodyPr>
          <a:lstStyle/>
          <a:p>
            <a:r>
              <a:rPr lang="cs-CZ" sz="2000" b="1" dirty="0"/>
              <a:t>P 1</a:t>
            </a:r>
            <a:r>
              <a:rPr lang="cs-CZ" sz="2000" b="1" cap="none" dirty="0"/>
              <a:t>c</a:t>
            </a:r>
            <a:r>
              <a:rPr lang="cs-CZ" sz="2000" b="1" dirty="0"/>
              <a:t>-01 </a:t>
            </a:r>
            <a:r>
              <a:rPr lang="cs-CZ" sz="2000" dirty="0"/>
              <a:t/>
            </a:r>
            <a:br>
              <a:rPr lang="cs-CZ" sz="2000" dirty="0"/>
            </a:br>
            <a:r>
              <a:rPr lang="cs-CZ" sz="2000" dirty="0"/>
              <a:t>VÝKAZ o evidenčním počtu zaměstnanců v regionálním školství podle stavu k 30. 9. 2020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78084" y="1580927"/>
            <a:ext cx="10515600" cy="4845631"/>
          </a:xfrm>
        </p:spPr>
        <p:txBody>
          <a:bodyPr/>
          <a:lstStyle/>
          <a:p>
            <a:pPr marL="108000" lvl="0" indent="0">
              <a:buNone/>
            </a:pPr>
            <a:r>
              <a:rPr lang="cs-CZ" sz="1800" b="1" dirty="0" smtClean="0">
                <a:solidFill>
                  <a:prstClr val="black"/>
                </a:solidFill>
              </a:rPr>
              <a:t>Oddíl </a:t>
            </a:r>
            <a:r>
              <a:rPr lang="cs-CZ" sz="1800" b="1" dirty="0" err="1" smtClean="0">
                <a:solidFill>
                  <a:prstClr val="black"/>
                </a:solidFill>
              </a:rPr>
              <a:t>IVb</a:t>
            </a:r>
            <a:r>
              <a:rPr lang="cs-CZ" sz="1800" b="1" dirty="0" smtClean="0">
                <a:solidFill>
                  <a:prstClr val="black"/>
                </a:solidFill>
              </a:rPr>
              <a:t>.:</a:t>
            </a:r>
          </a:p>
          <a:p>
            <a:pPr lvl="0" algn="just"/>
            <a:r>
              <a:rPr lang="cs-CZ" sz="1800" dirty="0">
                <a:solidFill>
                  <a:prstClr val="black"/>
                </a:solidFill>
              </a:rPr>
              <a:t>v</a:t>
            </a:r>
            <a:r>
              <a:rPr lang="cs-CZ" sz="1800" dirty="0" smtClean="0">
                <a:solidFill>
                  <a:prstClr val="black"/>
                </a:solidFill>
              </a:rPr>
              <a:t>ykazování </a:t>
            </a:r>
            <a:r>
              <a:rPr lang="cs-CZ" sz="1800" dirty="0">
                <a:solidFill>
                  <a:prstClr val="black"/>
                </a:solidFill>
              </a:rPr>
              <a:t>PPČ u ředitelů a zástupců ředitele – snížená PPČ </a:t>
            </a:r>
            <a:r>
              <a:rPr lang="cs-CZ" sz="1800" dirty="0" smtClean="0">
                <a:solidFill>
                  <a:prstClr val="black"/>
                </a:solidFill>
              </a:rPr>
              <a:t>při plném úvazku (nejedná se             o částečný úvazek!), příloha NV </a:t>
            </a:r>
            <a:r>
              <a:rPr lang="cs-CZ" sz="1800" dirty="0">
                <a:solidFill>
                  <a:prstClr val="black"/>
                </a:solidFill>
              </a:rPr>
              <a:t>č. 75/2005 Sb. </a:t>
            </a:r>
            <a:r>
              <a:rPr lang="cs-CZ" sz="1800" dirty="0" smtClean="0">
                <a:solidFill>
                  <a:prstClr val="black"/>
                </a:solidFill>
              </a:rPr>
              <a:t>podle druhu školy a velikosti dané počtem tříd/oddělení, u zástupce ředitele podle počtu tříd/oddělení, </a:t>
            </a:r>
            <a:r>
              <a:rPr lang="cs-CZ" sz="1800" dirty="0">
                <a:solidFill>
                  <a:prstClr val="black"/>
                </a:solidFill>
              </a:rPr>
              <a:t>které </a:t>
            </a:r>
            <a:r>
              <a:rPr lang="cs-CZ" sz="1800" dirty="0" smtClean="0">
                <a:solidFill>
                  <a:prstClr val="black"/>
                </a:solidFill>
              </a:rPr>
              <a:t>v řídící kompetenci,</a:t>
            </a:r>
          </a:p>
          <a:p>
            <a:pPr lvl="0" algn="just"/>
            <a:r>
              <a:rPr lang="cs-CZ" sz="1800" dirty="0" smtClean="0">
                <a:solidFill>
                  <a:prstClr val="black"/>
                </a:solidFill>
              </a:rPr>
              <a:t>při částečném úvazku musí odpovídat počet hodin PPČ odpovídající výši úvazku. Vychází se z počtu hodin na plný úvazek dle NV č. 75/2005 Sb. (</a:t>
            </a:r>
            <a:r>
              <a:rPr lang="cs-CZ" sz="1800" i="1" dirty="0" smtClean="0">
                <a:solidFill>
                  <a:prstClr val="black"/>
                </a:solidFill>
              </a:rPr>
              <a:t>např. učitel ZŠ má při plném úvazku 22 hodin PPČ, při polovičním úvazku 11 hodin (=0,5*22), při čtvrtinovém úvazku 5 </a:t>
            </a:r>
            <a:r>
              <a:rPr lang="cs-CZ" sz="1800" i="1" dirty="0">
                <a:solidFill>
                  <a:prstClr val="black"/>
                </a:solidFill>
              </a:rPr>
              <a:t>nebo 6 </a:t>
            </a:r>
            <a:r>
              <a:rPr lang="cs-CZ" sz="1800" i="1" dirty="0" smtClean="0">
                <a:solidFill>
                  <a:prstClr val="black"/>
                </a:solidFill>
              </a:rPr>
              <a:t>hodin (= 0,25*22),</a:t>
            </a:r>
            <a:endParaRPr lang="cs-CZ" sz="1800" i="1" dirty="0">
              <a:solidFill>
                <a:prstClr val="black"/>
              </a:solidFill>
            </a:endParaRPr>
          </a:p>
          <a:p>
            <a:pPr lvl="0" algn="just"/>
            <a:r>
              <a:rPr lang="cs-CZ" sz="1800" dirty="0" smtClean="0">
                <a:solidFill>
                  <a:prstClr val="black"/>
                </a:solidFill>
              </a:rPr>
              <a:t>hodiny PPČ v celých číslech s výjimkou případů dělených hodin výuky nebo výuky, která neprobíhá každý týden. Program umožňuje počty hodin PPČ až na 2 desetinná místa. </a:t>
            </a:r>
            <a:endParaRPr lang="cs-CZ" sz="1800" dirty="0">
              <a:solidFill>
                <a:prstClr val="black"/>
              </a:solidFill>
            </a:endParaRPr>
          </a:p>
          <a:p>
            <a:pPr marL="108000" lvl="0" indent="0">
              <a:buNone/>
            </a:pPr>
            <a:r>
              <a:rPr lang="cs-CZ" sz="1800" b="1" dirty="0" smtClean="0">
                <a:solidFill>
                  <a:prstClr val="black"/>
                </a:solidFill>
              </a:rPr>
              <a:t>Oddíl </a:t>
            </a:r>
            <a:r>
              <a:rPr lang="cs-CZ" sz="1800" b="1" dirty="0" err="1" smtClean="0">
                <a:solidFill>
                  <a:prstClr val="black"/>
                </a:solidFill>
              </a:rPr>
              <a:t>IVc</a:t>
            </a:r>
            <a:r>
              <a:rPr lang="cs-CZ" sz="1800" b="1" dirty="0" smtClean="0">
                <a:solidFill>
                  <a:prstClr val="black"/>
                </a:solidFill>
              </a:rPr>
              <a:t>.:</a:t>
            </a:r>
          </a:p>
          <a:p>
            <a:r>
              <a:rPr lang="cs-CZ" sz="1800" dirty="0" smtClean="0">
                <a:solidFill>
                  <a:prstClr val="black"/>
                </a:solidFill>
              </a:rPr>
              <a:t>přespočetné hodiny PPČ, nad rámec plného úvazku (nepřicházejí v úvahu u částečných úvazků),</a:t>
            </a:r>
          </a:p>
          <a:p>
            <a:r>
              <a:rPr lang="cs-CZ" sz="1800" dirty="0" smtClean="0">
                <a:solidFill>
                  <a:prstClr val="black"/>
                </a:solidFill>
              </a:rPr>
              <a:t>jen ty, hrazené ze SR (kód financování 11), nikoli pedagogické intervence, PO apod.!</a:t>
            </a:r>
          </a:p>
          <a:p>
            <a:pPr algn="just"/>
            <a:r>
              <a:rPr lang="cs-CZ" sz="1800" dirty="0" smtClean="0">
                <a:solidFill>
                  <a:prstClr val="black"/>
                </a:solidFill>
              </a:rPr>
              <a:t>neuvádějí se přespočetné hodiny jako náhrada za nepřítomného pedagoga, který nemá zástup na smlouvu nebo dohodu.</a:t>
            </a:r>
          </a:p>
          <a:p>
            <a:pPr marL="108000" lvl="0" indent="0">
              <a:buNone/>
            </a:pPr>
            <a:endParaRPr lang="cs-CZ" b="1" dirty="0" smtClean="0">
              <a:solidFill>
                <a:prstClr val="black"/>
              </a:solidFill>
            </a:endParaRPr>
          </a:p>
          <a:p>
            <a:endParaRPr lang="cs-CZ" b="1" dirty="0">
              <a:solidFill>
                <a:prstClr val="black"/>
              </a:solidFill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BD8D3-A9DD-40CB-A396-ADCE34852C74}" type="slidenum">
              <a:rPr lang="cs-CZ" smtClean="0"/>
              <a:pPr/>
              <a:t>8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9420890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03842" y="897366"/>
            <a:ext cx="10838169" cy="622138"/>
          </a:xfrm>
        </p:spPr>
        <p:txBody>
          <a:bodyPr>
            <a:normAutofit/>
          </a:bodyPr>
          <a:lstStyle/>
          <a:p>
            <a:r>
              <a:rPr lang="cs-CZ" sz="2000" b="1" dirty="0"/>
              <a:t>P 1</a:t>
            </a:r>
            <a:r>
              <a:rPr lang="cs-CZ" sz="2000" b="1" cap="none" dirty="0"/>
              <a:t>c</a:t>
            </a:r>
            <a:r>
              <a:rPr lang="cs-CZ" sz="2000" b="1" dirty="0"/>
              <a:t>-01 </a:t>
            </a:r>
            <a:r>
              <a:rPr lang="cs-CZ" sz="2000" dirty="0"/>
              <a:t/>
            </a:r>
            <a:br>
              <a:rPr lang="cs-CZ" sz="2000" dirty="0"/>
            </a:br>
            <a:r>
              <a:rPr lang="cs-CZ" sz="2000" dirty="0"/>
              <a:t>VÝKAZ o evidenčním počtu zaměstnanců v regionálním školství podle stavu k 30. 9. 2020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78084" y="1619563"/>
            <a:ext cx="10515600" cy="4562296"/>
          </a:xfrm>
        </p:spPr>
        <p:txBody>
          <a:bodyPr/>
          <a:lstStyle/>
          <a:p>
            <a:pPr marL="108000" lvl="0" indent="0">
              <a:buNone/>
            </a:pPr>
            <a:r>
              <a:rPr lang="cs-CZ" sz="1800" b="1" dirty="0" smtClean="0">
                <a:solidFill>
                  <a:prstClr val="black"/>
                </a:solidFill>
              </a:rPr>
              <a:t>Oddíl </a:t>
            </a:r>
            <a:r>
              <a:rPr lang="cs-CZ" sz="1800" b="1" dirty="0" err="1" smtClean="0">
                <a:solidFill>
                  <a:prstClr val="black"/>
                </a:solidFill>
              </a:rPr>
              <a:t>IVc</a:t>
            </a:r>
            <a:r>
              <a:rPr lang="cs-CZ" sz="1800" b="1" dirty="0" smtClean="0">
                <a:solidFill>
                  <a:prstClr val="black"/>
                </a:solidFill>
              </a:rPr>
              <a:t>. – pokračování:</a:t>
            </a:r>
          </a:p>
          <a:p>
            <a:pPr lvl="0" algn="just"/>
            <a:r>
              <a:rPr lang="cs-CZ" sz="1800" dirty="0" smtClean="0">
                <a:solidFill>
                  <a:prstClr val="black"/>
                </a:solidFill>
              </a:rPr>
              <a:t>odpočty nepovinných předmětů: </a:t>
            </a:r>
            <a:r>
              <a:rPr lang="cs-CZ" sz="1800" dirty="0">
                <a:solidFill>
                  <a:prstClr val="black"/>
                </a:solidFill>
              </a:rPr>
              <a:t>v</a:t>
            </a:r>
            <a:r>
              <a:rPr lang="cs-CZ" sz="1800" dirty="0" smtClean="0">
                <a:solidFill>
                  <a:prstClr val="black"/>
                </a:solidFill>
              </a:rPr>
              <a:t>e </a:t>
            </a:r>
            <a:r>
              <a:rPr lang="cs-CZ" sz="1800" dirty="0" err="1" smtClean="0">
                <a:solidFill>
                  <a:prstClr val="black"/>
                </a:solidFill>
              </a:rPr>
              <a:t>IVb</a:t>
            </a:r>
            <a:r>
              <a:rPr lang="cs-CZ" sz="1800" dirty="0" smtClean="0">
                <a:solidFill>
                  <a:prstClr val="black"/>
                </a:solidFill>
              </a:rPr>
              <a:t>. všechny hodiny PPČ v rámci úvazku vč. hodin nepovinných předmětů a ve </a:t>
            </a:r>
            <a:r>
              <a:rPr lang="cs-CZ" sz="1800" dirty="0" err="1" smtClean="0">
                <a:solidFill>
                  <a:prstClr val="black"/>
                </a:solidFill>
              </a:rPr>
              <a:t>IVc</a:t>
            </a:r>
            <a:r>
              <a:rPr lang="cs-CZ" sz="1800" dirty="0" smtClean="0">
                <a:solidFill>
                  <a:prstClr val="black"/>
                </a:solidFill>
              </a:rPr>
              <a:t>. se uvede počet přespočetných hodin, pokud jsou, a odečtou se hodiny nepovinných předmětů. Může nabývat i záporných hodnot.</a:t>
            </a:r>
          </a:p>
          <a:p>
            <a:pPr lvl="0" algn="just"/>
            <a:r>
              <a:rPr lang="cs-CZ" sz="1800" dirty="0" smtClean="0">
                <a:solidFill>
                  <a:prstClr val="black"/>
                </a:solidFill>
              </a:rPr>
              <a:t>odpočty hodin PPČ speciální pedagoga, které realizoval v běžné třídě a které jsou hrazeny ze SR (ZF 11)</a:t>
            </a:r>
          </a:p>
          <a:p>
            <a:pPr marL="108000" lvl="0" indent="0">
              <a:buNone/>
            </a:pPr>
            <a:r>
              <a:rPr lang="cs-CZ" sz="1800" dirty="0" smtClean="0">
                <a:solidFill>
                  <a:prstClr val="black"/>
                </a:solidFill>
              </a:rPr>
              <a:t> </a:t>
            </a:r>
            <a:r>
              <a:rPr lang="cs-CZ" sz="1800" b="1" dirty="0" smtClean="0">
                <a:solidFill>
                  <a:prstClr val="black"/>
                </a:solidFill>
              </a:rPr>
              <a:t>Oddíl VIII. (PPČ z dohod konaných mimo pracovní poměr - DPP, DPČ):</a:t>
            </a:r>
          </a:p>
          <a:p>
            <a:pPr algn="just"/>
            <a:r>
              <a:rPr lang="cs-CZ" sz="1800" dirty="0" smtClean="0">
                <a:solidFill>
                  <a:prstClr val="black"/>
                </a:solidFill>
              </a:rPr>
              <a:t>pouze hodiny </a:t>
            </a:r>
            <a:r>
              <a:rPr lang="cs-CZ" sz="1800" dirty="0">
                <a:solidFill>
                  <a:prstClr val="black"/>
                </a:solidFill>
              </a:rPr>
              <a:t>PPČ v rámci RVP, tj. u ZŠ a SŠ </a:t>
            </a:r>
            <a:r>
              <a:rPr lang="cs-CZ" sz="1800" dirty="0" smtClean="0">
                <a:solidFill>
                  <a:prstClr val="black"/>
                </a:solidFill>
              </a:rPr>
              <a:t>povinných </a:t>
            </a:r>
            <a:r>
              <a:rPr lang="cs-CZ" sz="1800" dirty="0">
                <a:solidFill>
                  <a:prstClr val="black"/>
                </a:solidFill>
              </a:rPr>
              <a:t>a povinně volitelných předmětů a hodiny vzdělávání v ŠD v souladu se školním vzdělávacím </a:t>
            </a:r>
            <a:r>
              <a:rPr lang="cs-CZ" sz="1800" dirty="0" smtClean="0">
                <a:solidFill>
                  <a:prstClr val="black"/>
                </a:solidFill>
              </a:rPr>
              <a:t>programem,</a:t>
            </a:r>
          </a:p>
          <a:p>
            <a:r>
              <a:rPr lang="cs-CZ" sz="1800" dirty="0" smtClean="0">
                <a:solidFill>
                  <a:prstClr val="black"/>
                </a:solidFill>
              </a:rPr>
              <a:t>pouze </a:t>
            </a:r>
            <a:r>
              <a:rPr lang="cs-CZ" sz="1800" dirty="0">
                <a:solidFill>
                  <a:prstClr val="black"/>
                </a:solidFill>
              </a:rPr>
              <a:t>přípustných kombinací druhu činnosti a profesí PP </a:t>
            </a:r>
            <a:r>
              <a:rPr lang="cs-CZ" sz="1800" dirty="0" smtClean="0">
                <a:solidFill>
                  <a:prstClr val="black"/>
                </a:solidFill>
              </a:rPr>
              <a:t> - dle tabulky v metodickém pokynu,</a:t>
            </a:r>
          </a:p>
          <a:p>
            <a:r>
              <a:rPr lang="cs-CZ" sz="1800" dirty="0" smtClean="0">
                <a:solidFill>
                  <a:prstClr val="black"/>
                </a:solidFill>
              </a:rPr>
              <a:t>kód </a:t>
            </a:r>
            <a:r>
              <a:rPr lang="cs-CZ" sz="1800" dirty="0">
                <a:solidFill>
                  <a:prstClr val="black"/>
                </a:solidFill>
              </a:rPr>
              <a:t>financování 11 (ve stavu pracujících</a:t>
            </a:r>
            <a:r>
              <a:rPr lang="cs-CZ" sz="1800" dirty="0" smtClean="0">
                <a:solidFill>
                  <a:prstClr val="black"/>
                </a:solidFill>
              </a:rPr>
              <a:t>),</a:t>
            </a:r>
          </a:p>
          <a:p>
            <a:r>
              <a:rPr lang="cs-CZ" sz="1800" dirty="0" smtClean="0">
                <a:solidFill>
                  <a:prstClr val="black"/>
                </a:solidFill>
              </a:rPr>
              <a:t>reálně </a:t>
            </a:r>
            <a:r>
              <a:rPr lang="cs-CZ" sz="1800" dirty="0">
                <a:solidFill>
                  <a:prstClr val="black"/>
                </a:solidFill>
              </a:rPr>
              <a:t>odučené dle rozvrhu (délky provozu</a:t>
            </a:r>
            <a:r>
              <a:rPr lang="cs-CZ" sz="1800" dirty="0" smtClean="0">
                <a:solidFill>
                  <a:prstClr val="black"/>
                </a:solidFill>
              </a:rPr>
              <a:t>).</a:t>
            </a:r>
          </a:p>
          <a:p>
            <a:pPr marL="108000" indent="0" algn="just">
              <a:buNone/>
            </a:pPr>
            <a:r>
              <a:rPr lang="cs-CZ" sz="1800" b="1" dirty="0" err="1" smtClean="0">
                <a:solidFill>
                  <a:srgbClr val="FF0000"/>
                </a:solidFill>
              </a:rPr>
              <a:t>NEpatří</a:t>
            </a:r>
            <a:r>
              <a:rPr lang="cs-CZ" sz="1800" b="1" dirty="0" smtClean="0">
                <a:solidFill>
                  <a:srgbClr val="FF0000"/>
                </a:solidFill>
              </a:rPr>
              <a:t> </a:t>
            </a:r>
            <a:r>
              <a:rPr lang="cs-CZ" sz="1800" b="1" dirty="0" smtClean="0">
                <a:solidFill>
                  <a:prstClr val="black"/>
                </a:solidFill>
              </a:rPr>
              <a:t>sem hodiny PPČ nepovinných předmětů vč. náboženství, hodiny PPČ zájmových útvarů, suplování, lyžařské kurzy a kurzy plavání a školy v přírodě. </a:t>
            </a:r>
          </a:p>
          <a:p>
            <a:endParaRPr lang="cs-CZ" b="1" dirty="0">
              <a:solidFill>
                <a:prstClr val="black"/>
              </a:solidFill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BD8D3-A9DD-40CB-A396-ADCE34852C74}" type="slidenum">
              <a:rPr lang="cs-CZ" smtClean="0">
                <a:solidFill>
                  <a:prstClr val="white">
                    <a:lumMod val="75000"/>
                  </a:prstClr>
                </a:solidFill>
              </a:rPr>
              <a:pPr/>
              <a:t>9</a:t>
            </a:fld>
            <a:endParaRPr lang="cs-CZ" dirty="0">
              <a:solidFill>
                <a:prstClr val="white">
                  <a:lumMod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469301"/>
      </p:ext>
    </p:extLst>
  </p:cSld>
  <p:clrMapOvr>
    <a:masterClrMapping/>
  </p:clrMapOvr>
</p:sld>
</file>

<file path=ppt/theme/theme1.xml><?xml version="1.0" encoding="utf-8"?>
<a:theme xmlns:a="http://schemas.openxmlformats.org/drawingml/2006/main" name="Vlastní návrh">
  <a:themeElements>
    <a:clrScheme name="Vlastní 1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28D96"/>
      </a:accent1>
      <a:accent2>
        <a:srgbClr val="CFDBDD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4948</TotalTime>
  <Words>2365</Words>
  <Application>Microsoft Office PowerPoint</Application>
  <PresentationFormat>Širokoúhlá obrazovka</PresentationFormat>
  <Paragraphs>269</Paragraphs>
  <Slides>27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27</vt:i4>
      </vt:variant>
    </vt:vector>
  </HeadingPairs>
  <TitlesOfParts>
    <vt:vector size="33" baseType="lpstr">
      <vt:lpstr>Arial</vt:lpstr>
      <vt:lpstr>Calibri</vt:lpstr>
      <vt:lpstr>Calibri Light</vt:lpstr>
      <vt:lpstr>Symbol</vt:lpstr>
      <vt:lpstr>Wingdings</vt:lpstr>
      <vt:lpstr>Vlastní návrh</vt:lpstr>
      <vt:lpstr>Nákladové výkaznictví  Webinář pro pracovníky správních úřadů</vt:lpstr>
      <vt:lpstr>Obecně úvodem  </vt:lpstr>
      <vt:lpstr>P 1-04 ČTVRTLETNÍ VÝKAZ o zaměstnancích a mzdových prostředcích v regionálním školství </vt:lpstr>
      <vt:lpstr>P 1-04 ČTVRTLETNÍ VÝKAZ o zaměstnancích a mzdových prostředcích v regionálním školství  </vt:lpstr>
      <vt:lpstr>P 1c-01  VÝKAZ o evidenčním počtu zaměstnanců v regionálním školství podle stavu k 30. 9. 2020</vt:lpstr>
      <vt:lpstr>P 1c-01  VÝKAZ o evidenčním počtu zaměstnanců v regionálním školství podle stavu k 30. 9. 2020</vt:lpstr>
      <vt:lpstr>P 1c-01  VÝKAZ o evidenčním počtu zaměstnanců v regionálním školství podle stavu k 30. 9. 2020</vt:lpstr>
      <vt:lpstr>P 1c-01  VÝKAZ o evidenčním počtu zaměstnanců v regionálním školství podle stavu k 30. 9. 2020</vt:lpstr>
      <vt:lpstr>P 1c-01  VÝKAZ o evidenčním počtu zaměstnanců v regionálním školství podle stavu k 30. 9. 2020</vt:lpstr>
      <vt:lpstr>P 1d-01 - VÝKAZ o změnách v počtu hodin přímé pedagogické činnosti pedagogických pracovníků ve škole a školní družině </vt:lpstr>
      <vt:lpstr>P 1d-01 - VÝKAZ o změnách v počtu hodin přímé pedagogické činnosti pedagogických pracovníků ve škole a školní družině </vt:lpstr>
      <vt:lpstr>P 1d-01 - VÝKAZ o změnách v počtu hodin přímé pedagogické činnosti pedagogických pracovníků ve škole a školní družině </vt:lpstr>
      <vt:lpstr>P 1d-01 - VÝKAZ o změnách v počtu hodin přímé pedagogické činnosti pedagogických pracovníků ve škole a školní družině </vt:lpstr>
      <vt:lpstr>P 1d-01 - VÝKAZ o změnách v počtu hodin přímé pedagogické činnosti pedagogických pracovníků ve škole a školní družině  </vt:lpstr>
      <vt:lpstr>P 1d-01 - VÝKAZ o změnách v počtu hodin přímé pedagogické činnosti pedagogických pracovníků ve škole a školní družině </vt:lpstr>
      <vt:lpstr>P 1d-01 - VÝKAZ o změnách v počtu hodin přímé pedagogické činnosti pedagogických pracovníků ve škole a školní družině </vt:lpstr>
      <vt:lpstr>P 1d-01 - VÝKAZ o změnách v počtu hodin přímé pedagogické činnosti pedagogických pracovníků ve škole a školní družině </vt:lpstr>
      <vt:lpstr>P 1d-01 - VÝKAZ o změnách v počtu hodin přímé pedagogické činnosti pedagogických pracovníků ve škole a školní družině </vt:lpstr>
      <vt:lpstr>P 1d-01 - VÝKAZ o změnách v počtu hodin přímé pedagogické činnosti pedagogických pracovníků ve škole a školní družině </vt:lpstr>
      <vt:lpstr>P 1d-01 - VÝKAZ o změnách v počtu hodin přímé pedagogické činnosti pedagogických pracovníků ve škole a školní družině </vt:lpstr>
      <vt:lpstr>P 1d-01 - VÝKAZ o změnách v počtu hodin přímé pedagogické činnosti pedagogických pracovníků ve škole a školní družině </vt:lpstr>
      <vt:lpstr>P 1d-01 - VÝKAZ o změnách v počtu hodin přímé pedagogické činnosti pedagogických pracovníků ve škole a školní družině </vt:lpstr>
      <vt:lpstr>P 1d-01 - VÝKAZ o změnách v počtu hodin přímé pedagogické činnosti pedagogických pracovníků ve škole a školní družině </vt:lpstr>
      <vt:lpstr>P 1d-01 - VÝKAZ o změnách v počtu hodin přímé pedagogické činnosti pedagogických pracovníků ve škole a školní družině </vt:lpstr>
      <vt:lpstr>P 1d-01 - VÝKAZ o změnách v počtu hodin přímé pedagogické činnosti pedagogických pracovníků ve škole a školní družině </vt:lpstr>
      <vt:lpstr>P 1d-01 - VÝKAZ o změnách v počtu hodin přímé pedagogické činnosti pedagogických pracovníků ve škole a školní družině </vt:lpstr>
      <vt:lpstr>  DĚKUJEME ZA POZORNOST.</vt:lpstr>
    </vt:vector>
  </TitlesOfParts>
  <Company>Ministerstvo školství, mládeže a tělovýchovy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Změny financování regionálního školství</dc:title>
  <dc:creator>Matušková Zuzana</dc:creator>
  <cp:lastModifiedBy>Prouza Jiří</cp:lastModifiedBy>
  <cp:revision>457</cp:revision>
  <cp:lastPrinted>2019-05-15T06:21:40Z</cp:lastPrinted>
  <dcterms:created xsi:type="dcterms:W3CDTF">2019-01-09T13:02:45Z</dcterms:created>
  <dcterms:modified xsi:type="dcterms:W3CDTF">2020-05-20T10:14:39Z</dcterms:modified>
</cp:coreProperties>
</file>