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60" r:id="rId2"/>
    <p:sldId id="263" r:id="rId3"/>
    <p:sldId id="319" r:id="rId4"/>
    <p:sldId id="314" r:id="rId5"/>
    <p:sldId id="307" r:id="rId6"/>
    <p:sldId id="324" r:id="rId7"/>
    <p:sldId id="311" r:id="rId8"/>
    <p:sldId id="325" r:id="rId9"/>
    <p:sldId id="318" r:id="rId10"/>
    <p:sldId id="321" r:id="rId11"/>
    <p:sldId id="326" r:id="rId12"/>
    <p:sldId id="308" r:id="rId13"/>
    <p:sldId id="302" r:id="rId14"/>
    <p:sldId id="327" r:id="rId15"/>
    <p:sldId id="330" r:id="rId16"/>
    <p:sldId id="312" r:id="rId17"/>
    <p:sldId id="299" r:id="rId18"/>
  </p:sldIdLst>
  <p:sldSz cx="20104100" cy="11309350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7F7C876C-9C35-48CC-9626-460BBD75EDE8}">
          <p14:sldIdLst>
            <p14:sldId id="260"/>
            <p14:sldId id="263"/>
            <p14:sldId id="319"/>
            <p14:sldId id="314"/>
            <p14:sldId id="307"/>
            <p14:sldId id="324"/>
            <p14:sldId id="311"/>
            <p14:sldId id="325"/>
            <p14:sldId id="318"/>
            <p14:sldId id="321"/>
            <p14:sldId id="326"/>
            <p14:sldId id="308"/>
            <p14:sldId id="302"/>
            <p14:sldId id="327"/>
            <p14:sldId id="330"/>
            <p14:sldId id="312"/>
            <p14:sldId id="29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562">
          <p15:clr>
            <a:srgbClr val="A4A3A4"/>
          </p15:clr>
        </p15:guide>
        <p15:guide id="2" pos="633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endula Kubátová" initials="VK" lastIdx="18" clrIdx="0">
    <p:extLst>
      <p:ext uri="{19B8F6BF-5375-455C-9EA6-DF929625EA0E}">
        <p15:presenceInfo xmlns:p15="http://schemas.microsoft.com/office/powerpoint/2012/main" userId="Vendula Kubátová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2D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441" autoAdjust="0"/>
    <p:restoredTop sz="94660"/>
  </p:normalViewPr>
  <p:slideViewPr>
    <p:cSldViewPr snapToGrid="0">
      <p:cViewPr varScale="1">
        <p:scale>
          <a:sx n="41" d="100"/>
          <a:sy n="41" d="100"/>
        </p:scale>
        <p:origin x="248" y="68"/>
      </p:cViewPr>
      <p:guideLst>
        <p:guide orient="horz" pos="3562"/>
        <p:guide pos="63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handyman\users\kubatovv\Desktop\Nostrifikace\Data\Uzn&#225;v&#225;n&#237;%20v%20P&#344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3200" dirty="0" err="1"/>
              <a:t>Number</a:t>
            </a:r>
            <a:r>
              <a:rPr lang="cs-CZ" sz="3200" dirty="0"/>
              <a:t> </a:t>
            </a:r>
            <a:r>
              <a:rPr lang="cs-CZ" sz="3200" dirty="0" err="1"/>
              <a:t>of</a:t>
            </a:r>
            <a:r>
              <a:rPr lang="cs-CZ" sz="3200" dirty="0"/>
              <a:t> </a:t>
            </a:r>
            <a:r>
              <a:rPr lang="cs-CZ" sz="3200" dirty="0" err="1"/>
              <a:t>applications</a:t>
            </a:r>
            <a:r>
              <a:rPr lang="cs-CZ" sz="3200" dirty="0"/>
              <a:t> </a:t>
            </a:r>
            <a:r>
              <a:rPr lang="cs-CZ" sz="3200" dirty="0" err="1"/>
              <a:t>for</a:t>
            </a:r>
            <a:r>
              <a:rPr lang="cs-CZ" sz="3200" dirty="0"/>
              <a:t> </a:t>
            </a:r>
            <a:r>
              <a:rPr lang="cs-CZ" sz="3200" dirty="0" err="1"/>
              <a:t>asessment</a:t>
            </a:r>
            <a:r>
              <a:rPr lang="cs-CZ" sz="3200" baseline="0" dirty="0"/>
              <a:t> </a:t>
            </a:r>
            <a:r>
              <a:rPr lang="cs-CZ" sz="3200" baseline="0" dirty="0" err="1"/>
              <a:t>of</a:t>
            </a:r>
            <a:r>
              <a:rPr lang="cs-CZ" sz="3200" baseline="0" dirty="0"/>
              <a:t> </a:t>
            </a:r>
            <a:r>
              <a:rPr lang="cs-CZ" sz="3200" baseline="0" dirty="0" err="1"/>
              <a:t>previous</a:t>
            </a:r>
            <a:r>
              <a:rPr lang="cs-CZ" sz="3200" baseline="0" dirty="0"/>
              <a:t> </a:t>
            </a:r>
            <a:r>
              <a:rPr lang="cs-CZ" sz="3200" baseline="0" dirty="0" err="1"/>
              <a:t>education</a:t>
            </a:r>
            <a:r>
              <a:rPr lang="cs-CZ" sz="3200" baseline="0" dirty="0"/>
              <a:t> </a:t>
            </a:r>
            <a:r>
              <a:rPr lang="cs-CZ" sz="3200" baseline="0" dirty="0" err="1"/>
              <a:t>for</a:t>
            </a:r>
            <a:r>
              <a:rPr lang="cs-CZ" sz="3200" baseline="0" dirty="0"/>
              <a:t> </a:t>
            </a:r>
            <a:r>
              <a:rPr lang="cs-CZ" sz="3200" baseline="0" dirty="0" err="1"/>
              <a:t>the</a:t>
            </a:r>
            <a:r>
              <a:rPr lang="cs-CZ" sz="3200" baseline="0" dirty="0"/>
              <a:t> </a:t>
            </a:r>
            <a:r>
              <a:rPr lang="cs-CZ" sz="3200" baseline="0" dirty="0" err="1"/>
              <a:t>purpose</a:t>
            </a:r>
            <a:r>
              <a:rPr lang="cs-CZ" sz="3200" baseline="0" dirty="0"/>
              <a:t> </a:t>
            </a:r>
            <a:r>
              <a:rPr lang="cs-CZ" sz="3200" baseline="0" dirty="0" err="1"/>
              <a:t>of</a:t>
            </a:r>
            <a:r>
              <a:rPr lang="cs-CZ" sz="3200" baseline="0" dirty="0"/>
              <a:t> </a:t>
            </a:r>
            <a:r>
              <a:rPr lang="cs-CZ" sz="3200" baseline="0" dirty="0" err="1"/>
              <a:t>admission</a:t>
            </a:r>
            <a:endParaRPr lang="cs-CZ" sz="3200" baseline="0" dirty="0"/>
          </a:p>
        </c:rich>
      </c:tx>
      <c:layout>
        <c:manualLayout>
          <c:xMode val="edge"/>
          <c:yMode val="edge"/>
          <c:x val="0.1167987157460366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2.6093257255774646E-2"/>
          <c:y val="0.21543201074233836"/>
          <c:w val="0.91737135202338027"/>
          <c:h val="0.53281484191061934"/>
        </c:manualLayout>
      </c:layout>
      <c:barChart>
        <c:barDir val="bar"/>
        <c:grouping val="clustered"/>
        <c:varyColors val="0"/>
        <c:ser>
          <c:idx val="1"/>
          <c:order val="1"/>
          <c:tx>
            <c:strRef>
              <c:f>List1!$D$10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List1!$B$11:$B$14</c:f>
              <c:strCache>
                <c:ptCount val="1"/>
                <c:pt idx="0">
                  <c:v>zahraničním dokladem o zahraničním vysokoškolském vzdělání (posuzuje se)</c:v>
                </c:pt>
              </c:strCache>
              <c:extLst/>
            </c:strRef>
          </c:cat>
          <c:val>
            <c:numRef>
              <c:f>List1!$D$11:$D$14</c:f>
              <c:numCache>
                <c:formatCode>General</c:formatCode>
                <c:ptCount val="1"/>
                <c:pt idx="0">
                  <c:v>560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809F-4415-A933-7EA11046DC90}"/>
            </c:ext>
          </c:extLst>
        </c:ser>
        <c:ser>
          <c:idx val="2"/>
          <c:order val="2"/>
          <c:tx>
            <c:strRef>
              <c:f>List1!$E$10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List1!$B$11:$B$14</c:f>
              <c:strCache>
                <c:ptCount val="1"/>
                <c:pt idx="0">
                  <c:v>zahraničním dokladem o zahraničním vysokoškolském vzdělání (posuzuje se)</c:v>
                </c:pt>
              </c:strCache>
              <c:extLst/>
            </c:strRef>
          </c:cat>
          <c:val>
            <c:numRef>
              <c:f>List1!$E$11:$E$14</c:f>
              <c:numCache>
                <c:formatCode>General</c:formatCode>
                <c:ptCount val="1"/>
                <c:pt idx="0">
                  <c:v>1013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809F-4415-A933-7EA11046DC90}"/>
            </c:ext>
          </c:extLst>
        </c:ser>
        <c:ser>
          <c:idx val="3"/>
          <c:order val="3"/>
          <c:tx>
            <c:strRef>
              <c:f>List1!$F$10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List1!$B$11:$B$14</c:f>
              <c:strCache>
                <c:ptCount val="1"/>
                <c:pt idx="0">
                  <c:v>zahraničním dokladem o zahraničním vysokoškolském vzdělání (posuzuje se)</c:v>
                </c:pt>
              </c:strCache>
              <c:extLst/>
            </c:strRef>
          </c:cat>
          <c:val>
            <c:numRef>
              <c:f>List1!$F$11:$F$14</c:f>
              <c:numCache>
                <c:formatCode>General</c:formatCode>
                <c:ptCount val="1"/>
                <c:pt idx="0">
                  <c:v>2797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809F-4415-A933-7EA11046DC9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01343912"/>
        <c:axId val="401343256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List1!$C$10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List1!$B$11:$B$14</c15:sqref>
                        </c15:formulaRef>
                      </c:ext>
                    </c:extLst>
                    <c:strCache>
                      <c:ptCount val="1"/>
                      <c:pt idx="0">
                        <c:v>zahraničním dokladem o zahraničním vysokoškolském vzdělání (posuzuje se)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List1!$C$11:$C$14</c15:sqref>
                        </c15:formulaRef>
                      </c:ext>
                    </c:extLst>
                    <c:numCache>
                      <c:formatCode>General</c:formatCode>
                      <c:ptCount val="1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809F-4415-A933-7EA11046DC90}"/>
                  </c:ext>
                </c:extLst>
              </c15:ser>
            </c15:filteredBarSeries>
          </c:ext>
        </c:extLst>
      </c:barChart>
      <c:catAx>
        <c:axId val="4013439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01343256"/>
        <c:crosses val="autoZero"/>
        <c:auto val="1"/>
        <c:lblAlgn val="ctr"/>
        <c:lblOffset val="100"/>
        <c:noMultiLvlLbl val="0"/>
      </c:catAx>
      <c:valAx>
        <c:axId val="4013432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01343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126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2925" y="1"/>
            <a:ext cx="4302126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01A4A-A955-42F7-BBC2-12860F83B4CA}" type="datetimeFigureOut">
              <a:rPr lang="cs-CZ" smtClean="0"/>
              <a:t>16.03.2021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456363"/>
            <a:ext cx="4302126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2925" y="6456363"/>
            <a:ext cx="4302126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5A1D89-B2AE-4847-B813-1B16C7FCE89F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60788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36A29C-D549-4D52-9BE9-55DD6DF51756}" type="datetimeFigureOut">
              <a:rPr lang="cs-CZ" smtClean="0"/>
              <a:t>16.03.2021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828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188" y="3271838"/>
            <a:ext cx="7942262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D487A8-2573-42E8-8C4A-4D8D8E332AAA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716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862AD022-8CD2-4887-B5ED-D4F21166A122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7" name="object 35">
            <a:extLst>
              <a:ext uri="{FF2B5EF4-FFF2-40B4-BE49-F238E27FC236}">
                <a16:creationId xmlns:a16="http://schemas.microsoft.com/office/drawing/2014/main" id="{0414D99A-EF63-4E13-8223-10F772D93ABC}"/>
              </a:ext>
            </a:extLst>
          </p:cNvPr>
          <p:cNvSpPr/>
          <p:nvPr userDrawn="1"/>
        </p:nvSpPr>
        <p:spPr>
          <a:xfrm>
            <a:off x="0" y="0"/>
            <a:ext cx="20104100" cy="167640"/>
          </a:xfrm>
          <a:custGeom>
            <a:avLst/>
            <a:gdLst/>
            <a:ahLst/>
            <a:cxnLst/>
            <a:rect l="l" t="t" r="r" b="b"/>
            <a:pathLst>
              <a:path w="20104100" h="167640">
                <a:moveTo>
                  <a:pt x="0" y="167534"/>
                </a:moveTo>
                <a:lnTo>
                  <a:pt x="20104099" y="167534"/>
                </a:lnTo>
                <a:lnTo>
                  <a:pt x="20104099" y="0"/>
                </a:lnTo>
                <a:lnTo>
                  <a:pt x="0" y="0"/>
                </a:lnTo>
                <a:lnTo>
                  <a:pt x="0" y="167534"/>
                </a:lnTo>
                <a:close/>
              </a:path>
            </a:pathLst>
          </a:custGeom>
          <a:solidFill>
            <a:srgbClr val="D32D3F"/>
          </a:solid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57B8B494-74F2-4D67-AE81-F452476F4B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6260" y="167640"/>
            <a:ext cx="9407839" cy="11141710"/>
          </a:xfrm>
          <a:prstGeom prst="rect">
            <a:avLst/>
          </a:prstGeom>
        </p:spPr>
      </p:pic>
      <p:sp>
        <p:nvSpPr>
          <p:cNvPr id="32" name="object 33">
            <a:extLst>
              <a:ext uri="{FF2B5EF4-FFF2-40B4-BE49-F238E27FC236}">
                <a16:creationId xmlns:a16="http://schemas.microsoft.com/office/drawing/2014/main" id="{66AA2E40-9943-42F7-9B11-49E536313CF5}"/>
              </a:ext>
            </a:extLst>
          </p:cNvPr>
          <p:cNvSpPr txBox="1"/>
          <p:nvPr userDrawn="1"/>
        </p:nvSpPr>
        <p:spPr>
          <a:xfrm>
            <a:off x="1019640" y="7128540"/>
            <a:ext cx="9972040" cy="2031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cs-CZ" sz="6600" b="1" dirty="0">
                <a:solidFill>
                  <a:srgbClr val="C00000"/>
                </a:solidFill>
                <a:latin typeface="Gill Sans MT" panose="020B0502020104020203" pitchFamily="34" charset="-18"/>
                <a:cs typeface="Gill Sans MT"/>
              </a:rPr>
              <a:t>	Charles University					</a:t>
            </a:r>
            <a:r>
              <a:rPr lang="cs-CZ" sz="4800" b="1" dirty="0">
                <a:solidFill>
                  <a:srgbClr val="C00000"/>
                </a:solidFill>
                <a:latin typeface="Gill Sans MT" panose="020B0502020104020203" pitchFamily="34" charset="-18"/>
                <a:cs typeface="Gill Sans MT"/>
              </a:rPr>
              <a:t>Prague, Czech Republic</a:t>
            </a:r>
            <a:endParaRPr sz="6600" b="1" dirty="0">
              <a:solidFill>
                <a:srgbClr val="C00000"/>
              </a:solidFill>
              <a:latin typeface="Gill Sans MT" panose="020B0502020104020203" pitchFamily="34" charset="-18"/>
              <a:cs typeface="Gill Sans MT"/>
            </a:endParaRPr>
          </a:p>
        </p:txBody>
      </p:sp>
      <p:pic>
        <p:nvPicPr>
          <p:cNvPr id="34" name="Obrázek 33">
            <a:extLst>
              <a:ext uri="{FF2B5EF4-FFF2-40B4-BE49-F238E27FC236}">
                <a16:creationId xmlns:a16="http://schemas.microsoft.com/office/drawing/2014/main" id="{9180AFE3-1014-4C70-9454-8A4AFB3A52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9865" y="3601007"/>
            <a:ext cx="7155786" cy="275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360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2157" y="602119"/>
            <a:ext cx="17339786" cy="218595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5493" y="1950970"/>
            <a:ext cx="9977375" cy="717567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B43B5125-2D35-4651-9B2F-808945AE06C5}" type="datetimeFigureOut">
              <a:rPr lang="cs-CZ" smtClean="0"/>
              <a:t>16.03.2021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862AD022-8CD2-4887-B5ED-D4F21166A12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0608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4386996" y="602118"/>
            <a:ext cx="4334947" cy="9584151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82157" y="602118"/>
            <a:ext cx="12753538" cy="958415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B43B5125-2D35-4651-9B2F-808945AE06C5}" type="datetimeFigureOut">
              <a:rPr lang="cs-CZ" smtClean="0"/>
              <a:t>16.03.2021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862AD022-8CD2-4887-B5ED-D4F21166A12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29634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3013" y="1850860"/>
            <a:ext cx="15078075" cy="3937329"/>
          </a:xfrm>
        </p:spPr>
        <p:txBody>
          <a:bodyPr anchor="b"/>
          <a:lstStyle>
            <a:lvl1pPr algn="ctr">
              <a:defRPr sz="9894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3013" y="5940028"/>
            <a:ext cx="15078075" cy="2730474"/>
          </a:xfrm>
        </p:spPr>
        <p:txBody>
          <a:bodyPr/>
          <a:lstStyle>
            <a:lvl1pPr marL="0" indent="0" algn="ctr">
              <a:buNone/>
              <a:defRPr sz="3958"/>
            </a:lvl1pPr>
            <a:lvl2pPr marL="753923" indent="0" algn="ctr">
              <a:buNone/>
              <a:defRPr sz="3298"/>
            </a:lvl2pPr>
            <a:lvl3pPr marL="1507846" indent="0" algn="ctr">
              <a:buNone/>
              <a:defRPr sz="2968"/>
            </a:lvl3pPr>
            <a:lvl4pPr marL="2261768" indent="0" algn="ctr">
              <a:buNone/>
              <a:defRPr sz="2638"/>
            </a:lvl4pPr>
            <a:lvl5pPr marL="3015691" indent="0" algn="ctr">
              <a:buNone/>
              <a:defRPr sz="2638"/>
            </a:lvl5pPr>
            <a:lvl6pPr marL="3769614" indent="0" algn="ctr">
              <a:buNone/>
              <a:defRPr sz="2638"/>
            </a:lvl6pPr>
            <a:lvl7pPr marL="4523537" indent="0" algn="ctr">
              <a:buNone/>
              <a:defRPr sz="2638"/>
            </a:lvl7pPr>
            <a:lvl8pPr marL="5277460" indent="0" algn="ctr">
              <a:buNone/>
              <a:defRPr sz="2638"/>
            </a:lvl8pPr>
            <a:lvl9pPr marL="6031382" indent="0" algn="ctr">
              <a:buNone/>
              <a:defRPr sz="2638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30A3-E9CC-4454-BBF9-664814D4ED2B}" type="datetimeFigureOut">
              <a:rPr lang="cs-CZ" smtClean="0"/>
              <a:t>16.03.2021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925DF-D996-46F3-B8FE-4BA2A55A6DE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3003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1506" y="304259"/>
            <a:ext cx="17339786" cy="1028596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493" y="1950970"/>
            <a:ext cx="9977375" cy="71756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3/16/2021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964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86" y="2819485"/>
            <a:ext cx="17339786" cy="4704375"/>
          </a:xfrm>
          <a:prstGeom prst="rect">
            <a:avLst/>
          </a:prstGeom>
        </p:spPr>
        <p:txBody>
          <a:bodyPr anchor="b"/>
          <a:lstStyle>
            <a:lvl1pPr>
              <a:defRPr sz="9894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86" y="7568366"/>
            <a:ext cx="17339786" cy="24739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958">
                <a:solidFill>
                  <a:schemeClr val="tx1">
                    <a:tint val="75000"/>
                  </a:schemeClr>
                </a:solidFill>
              </a:defRPr>
            </a:lvl1pPr>
            <a:lvl2pPr marL="753923" indent="0">
              <a:buNone/>
              <a:defRPr sz="3298">
                <a:solidFill>
                  <a:schemeClr val="tx1">
                    <a:tint val="75000"/>
                  </a:schemeClr>
                </a:solidFill>
              </a:defRPr>
            </a:lvl2pPr>
            <a:lvl3pPr marL="1507846" indent="0">
              <a:buNone/>
              <a:defRPr sz="2968">
                <a:solidFill>
                  <a:schemeClr val="tx1">
                    <a:tint val="75000"/>
                  </a:schemeClr>
                </a:solidFill>
              </a:defRPr>
            </a:lvl3pPr>
            <a:lvl4pPr marL="2261768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4pPr>
            <a:lvl5pPr marL="3015691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5pPr>
            <a:lvl6pPr marL="3769614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6pPr>
            <a:lvl7pPr marL="4523537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7pPr>
            <a:lvl8pPr marL="5277460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8pPr>
            <a:lvl9pPr marL="6031382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B43B5125-2D35-4651-9B2F-808945AE06C5}" type="datetimeFigureOut">
              <a:rPr lang="cs-CZ" smtClean="0"/>
              <a:t>16.03.2021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862AD022-8CD2-4887-B5ED-D4F21166A12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5127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2157" y="602119"/>
            <a:ext cx="17339786" cy="218595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82157" y="3010591"/>
            <a:ext cx="8544243" cy="71756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177700" y="3010591"/>
            <a:ext cx="8544243" cy="71756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B43B5125-2D35-4651-9B2F-808945AE06C5}" type="datetimeFigureOut">
              <a:rPr lang="cs-CZ" smtClean="0"/>
              <a:t>16.03.2021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862AD022-8CD2-4887-B5ED-D4F21166A12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8797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4776" y="602119"/>
            <a:ext cx="17339786" cy="218595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4776" y="2772362"/>
            <a:ext cx="8504976" cy="135869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958" b="1"/>
            </a:lvl1pPr>
            <a:lvl2pPr marL="753923" indent="0">
              <a:buNone/>
              <a:defRPr sz="3298" b="1"/>
            </a:lvl2pPr>
            <a:lvl3pPr marL="1507846" indent="0">
              <a:buNone/>
              <a:defRPr sz="2968" b="1"/>
            </a:lvl3pPr>
            <a:lvl4pPr marL="2261768" indent="0">
              <a:buNone/>
              <a:defRPr sz="2638" b="1"/>
            </a:lvl4pPr>
            <a:lvl5pPr marL="3015691" indent="0">
              <a:buNone/>
              <a:defRPr sz="2638" b="1"/>
            </a:lvl5pPr>
            <a:lvl6pPr marL="3769614" indent="0">
              <a:buNone/>
              <a:defRPr sz="2638" b="1"/>
            </a:lvl6pPr>
            <a:lvl7pPr marL="4523537" indent="0">
              <a:buNone/>
              <a:defRPr sz="2638" b="1"/>
            </a:lvl7pPr>
            <a:lvl8pPr marL="5277460" indent="0">
              <a:buNone/>
              <a:defRPr sz="2638" b="1"/>
            </a:lvl8pPr>
            <a:lvl9pPr marL="6031382" indent="0">
              <a:buNone/>
              <a:defRPr sz="2638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4776" y="4131054"/>
            <a:ext cx="8504976" cy="60761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177701" y="2772362"/>
            <a:ext cx="8546861" cy="135869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958" b="1"/>
            </a:lvl1pPr>
            <a:lvl2pPr marL="753923" indent="0">
              <a:buNone/>
              <a:defRPr sz="3298" b="1"/>
            </a:lvl2pPr>
            <a:lvl3pPr marL="1507846" indent="0">
              <a:buNone/>
              <a:defRPr sz="2968" b="1"/>
            </a:lvl3pPr>
            <a:lvl4pPr marL="2261768" indent="0">
              <a:buNone/>
              <a:defRPr sz="2638" b="1"/>
            </a:lvl4pPr>
            <a:lvl5pPr marL="3015691" indent="0">
              <a:buNone/>
              <a:defRPr sz="2638" b="1"/>
            </a:lvl5pPr>
            <a:lvl6pPr marL="3769614" indent="0">
              <a:buNone/>
              <a:defRPr sz="2638" b="1"/>
            </a:lvl6pPr>
            <a:lvl7pPr marL="4523537" indent="0">
              <a:buNone/>
              <a:defRPr sz="2638" b="1"/>
            </a:lvl7pPr>
            <a:lvl8pPr marL="5277460" indent="0">
              <a:buNone/>
              <a:defRPr sz="2638" b="1"/>
            </a:lvl8pPr>
            <a:lvl9pPr marL="6031382" indent="0">
              <a:buNone/>
              <a:defRPr sz="2638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177701" y="4131054"/>
            <a:ext cx="8546861" cy="60761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B43B5125-2D35-4651-9B2F-808945AE06C5}" type="datetimeFigureOut">
              <a:rPr lang="cs-CZ" smtClean="0"/>
              <a:t>16.03.2021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862AD022-8CD2-4887-B5ED-D4F21166A12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4102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2157" y="602119"/>
            <a:ext cx="17339786" cy="218595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B43B5125-2D35-4651-9B2F-808945AE06C5}" type="datetimeFigureOut">
              <a:rPr lang="cs-CZ" smtClean="0"/>
              <a:t>16.03.2021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862AD022-8CD2-4887-B5ED-D4F21166A12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0324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B43B5125-2D35-4651-9B2F-808945AE06C5}" type="datetimeFigureOut">
              <a:rPr lang="cs-CZ" smtClean="0"/>
              <a:t>16.03.2021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862AD022-8CD2-4887-B5ED-D4F21166A12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4287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4776" y="753957"/>
            <a:ext cx="6484095" cy="2638848"/>
          </a:xfrm>
          <a:prstGeom prst="rect">
            <a:avLst/>
          </a:prstGeom>
        </p:spPr>
        <p:txBody>
          <a:bodyPr anchor="b"/>
          <a:lstStyle>
            <a:lvl1pPr>
              <a:defRPr sz="5277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46861" y="1628338"/>
            <a:ext cx="10177701" cy="8036969"/>
          </a:xfrm>
          <a:prstGeom prst="rect">
            <a:avLst/>
          </a:prstGeom>
        </p:spPr>
        <p:txBody>
          <a:bodyPr/>
          <a:lstStyle>
            <a:lvl1pPr>
              <a:defRPr sz="5277"/>
            </a:lvl1pPr>
            <a:lvl2pPr>
              <a:defRPr sz="4617"/>
            </a:lvl2pPr>
            <a:lvl3pPr>
              <a:defRPr sz="3958"/>
            </a:lvl3pPr>
            <a:lvl4pPr>
              <a:defRPr sz="3298"/>
            </a:lvl4pPr>
            <a:lvl5pPr>
              <a:defRPr sz="3298"/>
            </a:lvl5pPr>
            <a:lvl6pPr>
              <a:defRPr sz="3298"/>
            </a:lvl6pPr>
            <a:lvl7pPr>
              <a:defRPr sz="3298"/>
            </a:lvl7pPr>
            <a:lvl8pPr>
              <a:defRPr sz="3298"/>
            </a:lvl8pPr>
            <a:lvl9pPr>
              <a:defRPr sz="3298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84776" y="3392805"/>
            <a:ext cx="6484095" cy="62855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38"/>
            </a:lvl1pPr>
            <a:lvl2pPr marL="753923" indent="0">
              <a:buNone/>
              <a:defRPr sz="2309"/>
            </a:lvl2pPr>
            <a:lvl3pPr marL="1507846" indent="0">
              <a:buNone/>
              <a:defRPr sz="1979"/>
            </a:lvl3pPr>
            <a:lvl4pPr marL="2261768" indent="0">
              <a:buNone/>
              <a:defRPr sz="1649"/>
            </a:lvl4pPr>
            <a:lvl5pPr marL="3015691" indent="0">
              <a:buNone/>
              <a:defRPr sz="1649"/>
            </a:lvl5pPr>
            <a:lvl6pPr marL="3769614" indent="0">
              <a:buNone/>
              <a:defRPr sz="1649"/>
            </a:lvl6pPr>
            <a:lvl7pPr marL="4523537" indent="0">
              <a:buNone/>
              <a:defRPr sz="1649"/>
            </a:lvl7pPr>
            <a:lvl8pPr marL="5277460" indent="0">
              <a:buNone/>
              <a:defRPr sz="1649"/>
            </a:lvl8pPr>
            <a:lvl9pPr marL="6031382" indent="0">
              <a:buNone/>
              <a:defRPr sz="1649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B43B5125-2D35-4651-9B2F-808945AE06C5}" type="datetimeFigureOut">
              <a:rPr lang="cs-CZ" smtClean="0"/>
              <a:t>16.03.2021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862AD022-8CD2-4887-B5ED-D4F21166A12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7340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4776" y="753957"/>
            <a:ext cx="6484095" cy="2638848"/>
          </a:xfrm>
          <a:prstGeom prst="rect">
            <a:avLst/>
          </a:prstGeom>
        </p:spPr>
        <p:txBody>
          <a:bodyPr anchor="b"/>
          <a:lstStyle>
            <a:lvl1pPr>
              <a:defRPr sz="5277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46861" y="1628338"/>
            <a:ext cx="10177701" cy="803696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5277"/>
            </a:lvl1pPr>
            <a:lvl2pPr marL="753923" indent="0">
              <a:buNone/>
              <a:defRPr sz="4617"/>
            </a:lvl2pPr>
            <a:lvl3pPr marL="1507846" indent="0">
              <a:buNone/>
              <a:defRPr sz="3958"/>
            </a:lvl3pPr>
            <a:lvl4pPr marL="2261768" indent="0">
              <a:buNone/>
              <a:defRPr sz="3298"/>
            </a:lvl4pPr>
            <a:lvl5pPr marL="3015691" indent="0">
              <a:buNone/>
              <a:defRPr sz="3298"/>
            </a:lvl5pPr>
            <a:lvl6pPr marL="3769614" indent="0">
              <a:buNone/>
              <a:defRPr sz="3298"/>
            </a:lvl6pPr>
            <a:lvl7pPr marL="4523537" indent="0">
              <a:buNone/>
              <a:defRPr sz="3298"/>
            </a:lvl7pPr>
            <a:lvl8pPr marL="5277460" indent="0">
              <a:buNone/>
              <a:defRPr sz="3298"/>
            </a:lvl8pPr>
            <a:lvl9pPr marL="6031382" indent="0">
              <a:buNone/>
              <a:defRPr sz="3298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84776" y="3392805"/>
            <a:ext cx="6484095" cy="62855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38"/>
            </a:lvl1pPr>
            <a:lvl2pPr marL="753923" indent="0">
              <a:buNone/>
              <a:defRPr sz="2309"/>
            </a:lvl2pPr>
            <a:lvl3pPr marL="1507846" indent="0">
              <a:buNone/>
              <a:defRPr sz="1979"/>
            </a:lvl3pPr>
            <a:lvl4pPr marL="2261768" indent="0">
              <a:buNone/>
              <a:defRPr sz="1649"/>
            </a:lvl4pPr>
            <a:lvl5pPr marL="3015691" indent="0">
              <a:buNone/>
              <a:defRPr sz="1649"/>
            </a:lvl5pPr>
            <a:lvl6pPr marL="3769614" indent="0">
              <a:buNone/>
              <a:defRPr sz="1649"/>
            </a:lvl6pPr>
            <a:lvl7pPr marL="4523537" indent="0">
              <a:buNone/>
              <a:defRPr sz="1649"/>
            </a:lvl7pPr>
            <a:lvl8pPr marL="5277460" indent="0">
              <a:buNone/>
              <a:defRPr sz="1649"/>
            </a:lvl8pPr>
            <a:lvl9pPr marL="6031382" indent="0">
              <a:buNone/>
              <a:defRPr sz="1649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B43B5125-2D35-4651-9B2F-808945AE06C5}" type="datetimeFigureOut">
              <a:rPr lang="cs-CZ" smtClean="0"/>
              <a:t>16.03.2021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862AD022-8CD2-4887-B5ED-D4F21166A12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666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DADADEDA-A891-4533-B698-C3F52D37E910}"/>
              </a:ext>
            </a:extLst>
          </p:cNvPr>
          <p:cNvCxnSpPr>
            <a:cxnSpLocks/>
          </p:cNvCxnSpPr>
          <p:nvPr userDrawn="1"/>
        </p:nvCxnSpPr>
        <p:spPr>
          <a:xfrm>
            <a:off x="866731" y="10056659"/>
            <a:ext cx="1648594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ject 35">
            <a:extLst>
              <a:ext uri="{FF2B5EF4-FFF2-40B4-BE49-F238E27FC236}">
                <a16:creationId xmlns:a16="http://schemas.microsoft.com/office/drawing/2014/main" id="{E6F024E8-B807-4260-AB14-E12C9BACBDF3}"/>
              </a:ext>
            </a:extLst>
          </p:cNvPr>
          <p:cNvSpPr/>
          <p:nvPr userDrawn="1"/>
        </p:nvSpPr>
        <p:spPr>
          <a:xfrm>
            <a:off x="0" y="0"/>
            <a:ext cx="20104100" cy="1576934"/>
          </a:xfrm>
          <a:custGeom>
            <a:avLst/>
            <a:gdLst/>
            <a:ahLst/>
            <a:cxnLst/>
            <a:rect l="l" t="t" r="r" b="b"/>
            <a:pathLst>
              <a:path w="20104100" h="167640">
                <a:moveTo>
                  <a:pt x="0" y="167534"/>
                </a:moveTo>
                <a:lnTo>
                  <a:pt x="20104099" y="167534"/>
                </a:lnTo>
                <a:lnTo>
                  <a:pt x="20104099" y="0"/>
                </a:lnTo>
                <a:lnTo>
                  <a:pt x="0" y="0"/>
                </a:lnTo>
                <a:lnTo>
                  <a:pt x="0" y="167534"/>
                </a:lnTo>
                <a:close/>
              </a:path>
            </a:pathLst>
          </a:custGeom>
          <a:solidFill>
            <a:srgbClr val="D22D40"/>
          </a:solid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7C551D88-313F-4E9F-A50F-CD4813224B22}"/>
              </a:ext>
            </a:extLst>
          </p:cNvPr>
          <p:cNvSpPr txBox="1"/>
          <p:nvPr userDrawn="1"/>
        </p:nvSpPr>
        <p:spPr>
          <a:xfrm>
            <a:off x="495946" y="1968285"/>
            <a:ext cx="83845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cs-CZ" dirty="0"/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cs-CZ" dirty="0"/>
          </a:p>
          <a:p>
            <a:pPr marL="0" indent="0">
              <a:buClr>
                <a:srgbClr val="FF0000"/>
              </a:buClr>
              <a:buFont typeface="Wingdings" panose="05000000000000000000" pitchFamily="2" charset="2"/>
              <a:buNone/>
            </a:pPr>
            <a:endParaRPr lang="cs-CZ" dirty="0"/>
          </a:p>
        </p:txBody>
      </p:sp>
      <p:sp>
        <p:nvSpPr>
          <p:cNvPr id="14" name="Nadpis 1">
            <a:extLst>
              <a:ext uri="{FF2B5EF4-FFF2-40B4-BE49-F238E27FC236}">
                <a16:creationId xmlns:a16="http://schemas.microsoft.com/office/drawing/2014/main" id="{AD13AF40-CD37-4305-8B60-26E85D83602E}"/>
              </a:ext>
            </a:extLst>
          </p:cNvPr>
          <p:cNvSpPr txBox="1">
            <a:spLocks/>
          </p:cNvSpPr>
          <p:nvPr userDrawn="1"/>
        </p:nvSpPr>
        <p:spPr>
          <a:xfrm>
            <a:off x="866731" y="10179591"/>
            <a:ext cx="4972572" cy="8255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5750" b="1">
                <a:latin typeface="Gill Sans MT"/>
                <a:ea typeface="+mj-ea"/>
                <a:cs typeface="Gill Sans MT"/>
              </a:defRPr>
            </a:lvl1pPr>
          </a:lstStyle>
          <a:p>
            <a:r>
              <a:rPr lang="cs-CZ" sz="4000" kern="0" dirty="0">
                <a:latin typeface="Gill Sans"/>
              </a:rPr>
              <a:t>Charles University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B0C2194D-84FF-4792-AA2C-38ACA762CCA1}"/>
              </a:ext>
            </a:extLst>
          </p:cNvPr>
          <p:cNvSpPr txBox="1">
            <a:spLocks/>
          </p:cNvSpPr>
          <p:nvPr userDrawn="1"/>
        </p:nvSpPr>
        <p:spPr>
          <a:xfrm>
            <a:off x="251506" y="304259"/>
            <a:ext cx="17339786" cy="1028596"/>
          </a:xfrm>
          <a:prstGeom prst="rect">
            <a:avLst/>
          </a:prstGeom>
        </p:spPr>
        <p:txBody>
          <a:bodyPr/>
          <a:lstStyle>
            <a:lvl1pPr algn="l" defTabSz="15078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5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95984D4-0F36-4872-89E1-8934F1F66B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52678" y="9020401"/>
            <a:ext cx="2738383" cy="207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333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1507846" rtl="0" eaLnBrk="1" latinLnBrk="0" hangingPunct="1">
        <a:lnSpc>
          <a:spcPct val="90000"/>
        </a:lnSpc>
        <a:spcBef>
          <a:spcPct val="0"/>
        </a:spcBef>
        <a:buNone/>
        <a:defRPr sz="72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6961" indent="-376961" algn="l" defTabSz="1507846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113088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807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730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392653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4146575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900498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421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34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23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846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768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691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614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537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46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382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nostrifikace@ruk.cuni.cz" TargetMode="External"/><Relationship Id="rId2" Type="http://schemas.openxmlformats.org/officeDocument/2006/relationships/hyperlink" Target="mailto:milena.kralickova@ruk.cuni.cz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 txBox="1">
            <a:spLocks/>
          </p:cNvSpPr>
          <p:nvPr/>
        </p:nvSpPr>
        <p:spPr>
          <a:xfrm>
            <a:off x="0" y="-358008"/>
            <a:ext cx="8382000" cy="171513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15078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89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5400" b="1" dirty="0">
                <a:solidFill>
                  <a:schemeClr val="bg1"/>
                </a:solidFill>
                <a:latin typeface="Gill Sans"/>
              </a:rPr>
              <a:t>About</a:t>
            </a:r>
            <a:r>
              <a:rPr lang="cs-CZ" sz="5400" b="1" spc="5" dirty="0">
                <a:solidFill>
                  <a:schemeClr val="bg1"/>
                </a:solidFill>
                <a:latin typeface="Gill Sans"/>
              </a:rPr>
              <a:t> </a:t>
            </a:r>
            <a:r>
              <a:rPr lang="cs-CZ" sz="5400" b="1" dirty="0">
                <a:solidFill>
                  <a:schemeClr val="bg1"/>
                </a:solidFill>
                <a:latin typeface="Gill Sans"/>
              </a:rPr>
              <a:t>Charles</a:t>
            </a:r>
            <a:r>
              <a:rPr lang="cs-CZ" sz="5400" b="1" spc="5" dirty="0">
                <a:solidFill>
                  <a:schemeClr val="bg1"/>
                </a:solidFill>
                <a:latin typeface="Gill Sans"/>
              </a:rPr>
              <a:t> </a:t>
            </a:r>
            <a:r>
              <a:rPr lang="cs-CZ" sz="5400" b="1" dirty="0">
                <a:solidFill>
                  <a:schemeClr val="bg1"/>
                </a:solidFill>
                <a:latin typeface="Gill Sans"/>
              </a:rPr>
              <a:t>Uni</a:t>
            </a:r>
            <a:r>
              <a:rPr lang="cs-CZ" sz="5400" b="1" spc="-204" dirty="0">
                <a:solidFill>
                  <a:schemeClr val="bg1"/>
                </a:solidFill>
                <a:latin typeface="Gill Sans"/>
              </a:rPr>
              <a:t>v</a:t>
            </a:r>
            <a:r>
              <a:rPr lang="cs-CZ" sz="5400" b="1" dirty="0">
                <a:solidFill>
                  <a:schemeClr val="bg1"/>
                </a:solidFill>
                <a:latin typeface="Gill Sans"/>
              </a:rPr>
              <a:t>ersity</a:t>
            </a:r>
          </a:p>
        </p:txBody>
      </p:sp>
      <p:sp>
        <p:nvSpPr>
          <p:cNvPr id="12" name="object 35"/>
          <p:cNvSpPr/>
          <p:nvPr/>
        </p:nvSpPr>
        <p:spPr>
          <a:xfrm>
            <a:off x="0" y="0"/>
            <a:ext cx="20104100" cy="167640"/>
          </a:xfrm>
          <a:custGeom>
            <a:avLst/>
            <a:gdLst/>
            <a:ahLst/>
            <a:cxnLst/>
            <a:rect l="l" t="t" r="r" b="b"/>
            <a:pathLst>
              <a:path w="20104100" h="167640">
                <a:moveTo>
                  <a:pt x="0" y="167534"/>
                </a:moveTo>
                <a:lnTo>
                  <a:pt x="20104099" y="167534"/>
                </a:lnTo>
                <a:lnTo>
                  <a:pt x="20104099" y="0"/>
                </a:lnTo>
                <a:lnTo>
                  <a:pt x="0" y="0"/>
                </a:lnTo>
                <a:lnTo>
                  <a:pt x="0" y="167534"/>
                </a:lnTo>
                <a:close/>
              </a:path>
            </a:pathLst>
          </a:custGeom>
          <a:solidFill>
            <a:srgbClr val="D32D3F"/>
          </a:solid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EF4964E5-7996-4BD8-BE97-09DAA230B48A}"/>
              </a:ext>
            </a:extLst>
          </p:cNvPr>
          <p:cNvSpPr/>
          <p:nvPr/>
        </p:nvSpPr>
        <p:spPr>
          <a:xfrm>
            <a:off x="4" y="-164713"/>
            <a:ext cx="20104096" cy="7976081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10" name="Podnadpis 2"/>
          <p:cNvSpPr>
            <a:spLocks noGrp="1"/>
          </p:cNvSpPr>
          <p:nvPr>
            <p:ph type="subTitle" idx="1"/>
          </p:nvPr>
        </p:nvSpPr>
        <p:spPr>
          <a:xfrm>
            <a:off x="2073743" y="8004663"/>
            <a:ext cx="16263256" cy="1736624"/>
          </a:xfrm>
        </p:spPr>
        <p:txBody>
          <a:bodyPr>
            <a:noAutofit/>
          </a:bodyPr>
          <a:lstStyle/>
          <a:p>
            <a:r>
              <a:rPr lang="en-US" sz="6000" dirty="0">
                <a:solidFill>
                  <a:srgbClr val="D22D40"/>
                </a:solidFill>
              </a:rPr>
              <a:t>Recognition of foreign education </a:t>
            </a:r>
            <a:endParaRPr lang="cs-CZ" sz="6000" dirty="0">
              <a:solidFill>
                <a:srgbClr val="D22D40"/>
              </a:solidFill>
            </a:endParaRPr>
          </a:p>
          <a:p>
            <a:r>
              <a:rPr lang="cs-CZ" sz="6000" dirty="0">
                <a:solidFill>
                  <a:srgbClr val="D22D40"/>
                </a:solidFill>
              </a:rPr>
              <a:t>a</a:t>
            </a:r>
            <a:r>
              <a:rPr lang="en-US" sz="6000" dirty="0">
                <a:solidFill>
                  <a:srgbClr val="D22D40"/>
                </a:solidFill>
              </a:rPr>
              <a:t>t Charles University </a:t>
            </a:r>
            <a:endParaRPr lang="en-US" sz="7200" dirty="0">
              <a:solidFill>
                <a:srgbClr val="D22D40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428017" y="10291864"/>
            <a:ext cx="184349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/>
              <a:t>Milena Králíčková, Charles University                                                                                 </a:t>
            </a:r>
            <a:r>
              <a:rPr lang="cs-CZ" sz="3200" dirty="0" err="1"/>
              <a:t>March</a:t>
            </a:r>
            <a:r>
              <a:rPr lang="cs-CZ" sz="3200" dirty="0"/>
              <a:t> 25th, 2021</a:t>
            </a:r>
          </a:p>
        </p:txBody>
      </p:sp>
    </p:spTree>
    <p:extLst>
      <p:ext uri="{BB962C8B-B14F-4D97-AF65-F5344CB8AC3E}">
        <p14:creationId xmlns:p14="http://schemas.microsoft.com/office/powerpoint/2010/main" val="23553690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 txBox="1">
            <a:spLocks/>
          </p:cNvSpPr>
          <p:nvPr/>
        </p:nvSpPr>
        <p:spPr>
          <a:xfrm>
            <a:off x="10319657" y="2569029"/>
            <a:ext cx="9180453" cy="7280996"/>
          </a:xfrm>
          <a:prstGeom prst="rect">
            <a:avLst/>
          </a:prstGeom>
          <a:noFill/>
        </p:spPr>
        <p:txBody>
          <a:bodyPr/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Not to be assessed: </a:t>
            </a:r>
            <a:r>
              <a:rPr lang="en-US" dirty="0"/>
              <a:t>content of study </a:t>
            </a:r>
            <a:r>
              <a:rPr lang="en-US" dirty="0" err="1"/>
              <a:t>programmes</a:t>
            </a:r>
            <a:endParaRPr lang="en-US" b="1" dirty="0"/>
          </a:p>
          <a:p>
            <a:endParaRPr lang="en-US" b="1" dirty="0"/>
          </a:p>
          <a:p>
            <a:r>
              <a:rPr lang="en-US" b="1" dirty="0"/>
              <a:t>To be assessed:</a:t>
            </a:r>
          </a:p>
          <a:p>
            <a:pPr marL="0" indent="0">
              <a:buNone/>
            </a:pPr>
            <a:r>
              <a:rPr lang="en-US" dirty="0"/>
              <a:t>   - Accreditation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institution</a:t>
            </a:r>
            <a:r>
              <a:rPr lang="cs-CZ" dirty="0"/>
              <a:t> and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study </a:t>
            </a:r>
            <a:r>
              <a:rPr lang="cs-CZ" dirty="0" err="1"/>
              <a:t>programme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- Completion of the level of previous study required by Czech law</a:t>
            </a:r>
          </a:p>
          <a:p>
            <a:pPr marL="0" indent="0">
              <a:buNone/>
            </a:pPr>
            <a:r>
              <a:rPr lang="en-US" dirty="0"/>
              <a:t>   - </a:t>
            </a:r>
            <a:r>
              <a:rPr lang="cs-CZ" dirty="0"/>
              <a:t>R</a:t>
            </a:r>
            <a:r>
              <a:rPr lang="en-US" dirty="0" err="1"/>
              <a:t>elevant</a:t>
            </a:r>
            <a:r>
              <a:rPr lang="en-US" dirty="0"/>
              <a:t> level of study </a:t>
            </a:r>
            <a:r>
              <a:rPr lang="en-US" dirty="0" err="1"/>
              <a:t>programme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Time saving and cost saving</a:t>
            </a:r>
          </a:p>
          <a:p>
            <a:endParaRPr lang="cs-CZ" dirty="0">
              <a:solidFill>
                <a:srgbClr val="FF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42452" y="1740310"/>
            <a:ext cx="8518669" cy="8627806"/>
          </a:xfrm>
          <a:noFill/>
        </p:spPr>
        <p:txBody>
          <a:bodyPr/>
          <a:lstStyle/>
          <a:p>
            <a:endParaRPr lang="cs-CZ" b="1" dirty="0"/>
          </a:p>
          <a:p>
            <a:r>
              <a:rPr lang="en-US" b="1" dirty="0"/>
              <a:t>Assessment valid </a:t>
            </a:r>
            <a:r>
              <a:rPr lang="en-US" dirty="0"/>
              <a:t>for a </a:t>
            </a:r>
            <a:r>
              <a:rPr lang="cs-CZ" dirty="0" err="1"/>
              <a:t>particular</a:t>
            </a:r>
            <a:r>
              <a:rPr lang="en-US" dirty="0"/>
              <a:t> </a:t>
            </a:r>
            <a:r>
              <a:rPr lang="en-US" b="1" dirty="0"/>
              <a:t>admission process</a:t>
            </a:r>
            <a:r>
              <a:rPr lang="cs-CZ" b="1" dirty="0"/>
              <a:t> </a:t>
            </a:r>
            <a:r>
              <a:rPr lang="cs-CZ" dirty="0" err="1"/>
              <a:t>only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 err="1"/>
              <a:t>Valid</a:t>
            </a:r>
            <a:r>
              <a:rPr lang="cs-CZ" dirty="0"/>
              <a:t> </a:t>
            </a:r>
            <a:r>
              <a:rPr lang="en-US" dirty="0"/>
              <a:t>for </a:t>
            </a:r>
            <a:r>
              <a:rPr lang="en-US" b="1" dirty="0"/>
              <a:t>applicants to study </a:t>
            </a:r>
            <a:r>
              <a:rPr lang="en-US" b="1" dirty="0" err="1"/>
              <a:t>programmes</a:t>
            </a:r>
            <a:r>
              <a:rPr lang="en-US" dirty="0"/>
              <a:t> realized </a:t>
            </a:r>
            <a:r>
              <a:rPr lang="cs-CZ" dirty="0" err="1"/>
              <a:t>at</a:t>
            </a:r>
            <a:r>
              <a:rPr lang="en-US" dirty="0"/>
              <a:t> Charles University</a:t>
            </a:r>
            <a:r>
              <a:rPr lang="cs-CZ" dirty="0"/>
              <a:t> </a:t>
            </a:r>
            <a:r>
              <a:rPr lang="cs-CZ" dirty="0" err="1"/>
              <a:t>only</a:t>
            </a:r>
            <a:endParaRPr lang="en-US" dirty="0"/>
          </a:p>
          <a:p>
            <a:endParaRPr lang="en-US" dirty="0"/>
          </a:p>
          <a:p>
            <a:r>
              <a:rPr lang="cs-CZ" b="1" dirty="0" err="1"/>
              <a:t>Assessment</a:t>
            </a:r>
            <a:r>
              <a:rPr lang="en-US" b="1" dirty="0"/>
              <a:t> </a:t>
            </a:r>
            <a:r>
              <a:rPr lang="en-US" dirty="0"/>
              <a:t>of foreign secondary and higher education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dirty="0"/>
              <a:t>No separate decision (a part of admission process)</a:t>
            </a:r>
          </a:p>
        </p:txBody>
      </p:sp>
      <p:sp>
        <p:nvSpPr>
          <p:cNvPr id="7" name="TextovéPole 6"/>
          <p:cNvSpPr txBox="1">
            <a:spLocks noChangeAspect="1"/>
          </p:cNvSpPr>
          <p:nvPr/>
        </p:nvSpPr>
        <p:spPr>
          <a:xfrm>
            <a:off x="0" y="0"/>
            <a:ext cx="20104100" cy="2308324"/>
          </a:xfrm>
          <a:prstGeom prst="rect">
            <a:avLst/>
          </a:prstGeom>
          <a:solidFill>
            <a:srgbClr val="D22D4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</a:rPr>
              <a:t>Assessment of foreign secondary and higher education for the purpose of admission process</a:t>
            </a:r>
          </a:p>
        </p:txBody>
      </p:sp>
    </p:spTree>
    <p:extLst>
      <p:ext uri="{BB962C8B-B14F-4D97-AF65-F5344CB8AC3E}">
        <p14:creationId xmlns:p14="http://schemas.microsoft.com/office/powerpoint/2010/main" val="1870180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 txBox="1">
            <a:spLocks/>
          </p:cNvSpPr>
          <p:nvPr/>
        </p:nvSpPr>
        <p:spPr>
          <a:xfrm>
            <a:off x="9766571" y="2451370"/>
            <a:ext cx="9733540" cy="7398655"/>
          </a:xfrm>
          <a:prstGeom prst="rect">
            <a:avLst/>
          </a:prstGeom>
          <a:noFill/>
        </p:spPr>
        <p:txBody>
          <a:bodyPr/>
          <a:lstStyle>
            <a:lvl1pPr marL="376961" indent="-376961" algn="l" defTabSz="1507846" rtl="0" eaLnBrk="1" latinLnBrk="0" hangingPunct="1">
              <a:lnSpc>
                <a:spcPct val="90000"/>
              </a:lnSpc>
              <a:spcBef>
                <a:spcPts val="1649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3088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9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84807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329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638730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392653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146575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00498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54421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08344" indent="-376961" algn="l" defTabSz="1507846" rtl="0" eaLnBrk="1" latinLnBrk="0" hangingPunct="1">
              <a:lnSpc>
                <a:spcPct val="90000"/>
              </a:lnSpc>
              <a:spcBef>
                <a:spcPts val="824"/>
              </a:spcBef>
              <a:buFont typeface="Arial" panose="020B0604020202020204" pitchFamily="34" charset="0"/>
              <a:buChar char="•"/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4400" b="1" dirty="0"/>
              <a:t>For f</a:t>
            </a:r>
            <a:r>
              <a:rPr lang="en-GB" sz="4400" b="1" dirty="0"/>
              <a:t>faculties</a:t>
            </a:r>
          </a:p>
          <a:p>
            <a:pPr marL="0" indent="0">
              <a:buNone/>
            </a:pPr>
            <a:r>
              <a:rPr lang="en-GB" i="1" dirty="0">
                <a:solidFill>
                  <a:srgbClr val="FF0000"/>
                </a:solidFill>
              </a:rPr>
              <a:t>Advantages</a:t>
            </a:r>
          </a:p>
          <a:p>
            <a:r>
              <a:rPr lang="en-GB" dirty="0"/>
              <a:t>Flexible assessment without necessity to ask for a certificate of general recognition</a:t>
            </a:r>
          </a:p>
          <a:p>
            <a:r>
              <a:rPr lang="en-GB" dirty="0"/>
              <a:t>More convenient for admission process</a:t>
            </a:r>
          </a:p>
          <a:p>
            <a:r>
              <a:rPr lang="en-GB" dirty="0"/>
              <a:t>Cost efficient for faculties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i="1" dirty="0">
                <a:solidFill>
                  <a:schemeClr val="accent1"/>
                </a:solidFill>
              </a:rPr>
              <a:t>Disadvantages</a:t>
            </a:r>
          </a:p>
          <a:p>
            <a:r>
              <a:rPr lang="en-GB" dirty="0"/>
              <a:t>Bureaucratic burden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50196" y="2308323"/>
            <a:ext cx="8610926" cy="8683931"/>
          </a:xfrm>
          <a:noFill/>
        </p:spPr>
        <p:txBody>
          <a:bodyPr/>
          <a:lstStyle/>
          <a:p>
            <a:pPr marL="0" indent="0">
              <a:buNone/>
            </a:pPr>
            <a:r>
              <a:rPr lang="cs-CZ" sz="4400" b="1" dirty="0"/>
              <a:t>For a</a:t>
            </a:r>
            <a:r>
              <a:rPr lang="en-US" sz="4400" b="1" dirty="0"/>
              <a:t>applicants</a:t>
            </a:r>
          </a:p>
          <a:p>
            <a:pPr marL="0" indent="0">
              <a:buNone/>
            </a:pPr>
            <a:r>
              <a:rPr lang="en-US" i="1" dirty="0">
                <a:solidFill>
                  <a:srgbClr val="FF0000"/>
                </a:solidFill>
              </a:rPr>
              <a:t>Advantages</a:t>
            </a:r>
          </a:p>
          <a:p>
            <a:r>
              <a:rPr lang="en-US" dirty="0"/>
              <a:t>Time saving and cost saving</a:t>
            </a:r>
          </a:p>
          <a:p>
            <a:r>
              <a:rPr lang="en-US" dirty="0"/>
              <a:t>No need to take a process of general </a:t>
            </a:r>
            <a:r>
              <a:rPr lang="en-US" dirty="0" err="1"/>
              <a:t>nostrification</a:t>
            </a:r>
            <a:r>
              <a:rPr lang="en-US" dirty="0"/>
              <a:t> (strict requirements of authorities recognizing foreign secondary education)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i="1" dirty="0">
                <a:solidFill>
                  <a:schemeClr val="accent1"/>
                </a:solidFill>
              </a:rPr>
              <a:t>Disadvantages</a:t>
            </a:r>
          </a:p>
          <a:p>
            <a:r>
              <a:rPr lang="en-US" dirty="0"/>
              <a:t>Valid just for a specific admission process</a:t>
            </a:r>
          </a:p>
          <a:p>
            <a:r>
              <a:rPr lang="en-US" dirty="0"/>
              <a:t>The result of assessment cannot be used for other institutions</a:t>
            </a:r>
          </a:p>
          <a:p>
            <a:pPr marL="0" indent="0">
              <a:buNone/>
            </a:pPr>
            <a:endParaRPr lang="cs-CZ" b="1" dirty="0"/>
          </a:p>
        </p:txBody>
      </p:sp>
      <p:sp>
        <p:nvSpPr>
          <p:cNvPr id="7" name="TextovéPole 6"/>
          <p:cNvSpPr txBox="1">
            <a:spLocks noChangeAspect="1"/>
          </p:cNvSpPr>
          <p:nvPr/>
        </p:nvSpPr>
        <p:spPr>
          <a:xfrm>
            <a:off x="0" y="0"/>
            <a:ext cx="20104100" cy="2308324"/>
          </a:xfrm>
          <a:prstGeom prst="rect">
            <a:avLst/>
          </a:prstGeom>
          <a:solidFill>
            <a:srgbClr val="D22D4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7200" dirty="0" err="1">
                <a:solidFill>
                  <a:schemeClr val="bg1"/>
                </a:solidFill>
              </a:rPr>
              <a:t>Impact</a:t>
            </a:r>
            <a:r>
              <a:rPr lang="cs-CZ" sz="7200" dirty="0">
                <a:solidFill>
                  <a:schemeClr val="bg1"/>
                </a:solidFill>
              </a:rPr>
              <a:t> </a:t>
            </a:r>
            <a:r>
              <a:rPr lang="cs-CZ" sz="7200" dirty="0" err="1">
                <a:solidFill>
                  <a:schemeClr val="bg1"/>
                </a:solidFill>
              </a:rPr>
              <a:t>of</a:t>
            </a:r>
            <a:r>
              <a:rPr lang="cs-CZ" sz="7200" dirty="0">
                <a:solidFill>
                  <a:schemeClr val="bg1"/>
                </a:solidFill>
              </a:rPr>
              <a:t> a</a:t>
            </a:r>
            <a:r>
              <a:rPr lang="en-US" sz="7200" dirty="0" err="1">
                <a:solidFill>
                  <a:schemeClr val="bg1"/>
                </a:solidFill>
              </a:rPr>
              <a:t>ssessment</a:t>
            </a:r>
            <a:r>
              <a:rPr lang="en-US" sz="7200" dirty="0">
                <a:solidFill>
                  <a:schemeClr val="bg1"/>
                </a:solidFill>
              </a:rPr>
              <a:t> of foreign secondary and higher education for the purpose of admission process</a:t>
            </a:r>
          </a:p>
        </p:txBody>
      </p:sp>
    </p:spTree>
    <p:extLst>
      <p:ext uri="{BB962C8B-B14F-4D97-AF65-F5344CB8AC3E}">
        <p14:creationId xmlns:p14="http://schemas.microsoft.com/office/powerpoint/2010/main" val="1330970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Increasing number </a:t>
            </a:r>
            <a:r>
              <a:rPr lang="en-US" dirty="0"/>
              <a:t>of applications for recognition of foreign education for the purpose of admission process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Most often assessed </a:t>
            </a:r>
            <a:r>
              <a:rPr lang="en-US" dirty="0"/>
              <a:t>applications from:</a:t>
            </a:r>
          </a:p>
          <a:p>
            <a:r>
              <a:rPr lang="en-US" dirty="0"/>
              <a:t>Russian Federation</a:t>
            </a:r>
          </a:p>
          <a:p>
            <a:r>
              <a:rPr lang="en-US" dirty="0"/>
              <a:t>United Kingdom of Great Britain and Northern Ireland</a:t>
            </a:r>
          </a:p>
          <a:p>
            <a:r>
              <a:rPr lang="en-US" dirty="0"/>
              <a:t>United Arab Emirates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b="1" dirty="0"/>
          </a:p>
        </p:txBody>
      </p:sp>
      <p:sp>
        <p:nvSpPr>
          <p:cNvPr id="8" name="TextovéPole 7"/>
          <p:cNvSpPr txBox="1">
            <a:spLocks noChangeAspect="1"/>
          </p:cNvSpPr>
          <p:nvPr/>
        </p:nvSpPr>
        <p:spPr>
          <a:xfrm>
            <a:off x="0" y="-1"/>
            <a:ext cx="20104100" cy="2308324"/>
          </a:xfrm>
          <a:prstGeom prst="rect">
            <a:avLst/>
          </a:prstGeom>
          <a:solidFill>
            <a:srgbClr val="D22D4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</a:rPr>
              <a:t>Assessment of foreign education </a:t>
            </a:r>
            <a:endParaRPr lang="cs-CZ" sz="7200" dirty="0">
              <a:solidFill>
                <a:schemeClr val="bg1"/>
              </a:solidFill>
            </a:endParaRPr>
          </a:p>
          <a:p>
            <a:pPr algn="ctr"/>
            <a:r>
              <a:rPr lang="en-US" sz="7200" dirty="0">
                <a:solidFill>
                  <a:schemeClr val="bg1"/>
                </a:solidFill>
              </a:rPr>
              <a:t>for the purpose of admission process in the practice</a:t>
            </a:r>
          </a:p>
        </p:txBody>
      </p:sp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3551927"/>
              </p:ext>
            </p:extLst>
          </p:nvPr>
        </p:nvGraphicFramePr>
        <p:xfrm>
          <a:off x="10966450" y="3010591"/>
          <a:ext cx="8760884" cy="7742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11057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84278" y="2691095"/>
            <a:ext cx="18949742" cy="8417733"/>
          </a:xfrm>
        </p:spPr>
        <p:txBody>
          <a:bodyPr/>
          <a:lstStyle/>
          <a:p>
            <a:r>
              <a:rPr lang="en-US" sz="4400" dirty="0"/>
              <a:t>Inconsistency of databases</a:t>
            </a:r>
          </a:p>
          <a:p>
            <a:r>
              <a:rPr lang="en-US" sz="4400" dirty="0"/>
              <a:t>Differences in admission requirements</a:t>
            </a:r>
            <a:endParaRPr lang="en-US" dirty="0"/>
          </a:p>
          <a:p>
            <a:r>
              <a:rPr lang="en-US" sz="4400" dirty="0"/>
              <a:t>Title of academic degree and a duration of study </a:t>
            </a:r>
            <a:r>
              <a:rPr lang="en-US" sz="4400" dirty="0" err="1"/>
              <a:t>programme</a:t>
            </a:r>
            <a:endParaRPr lang="en-US" sz="4400" dirty="0"/>
          </a:p>
          <a:p>
            <a:r>
              <a:rPr lang="en-US" sz="4400" dirty="0"/>
              <a:t>Issuing of a diploma with a delay</a:t>
            </a:r>
          </a:p>
          <a:p>
            <a:r>
              <a:rPr lang="en-US" sz="4400" dirty="0"/>
              <a:t>Master degree integrated into doctoral degree</a:t>
            </a:r>
          </a:p>
          <a:p>
            <a:r>
              <a:rPr lang="cs-CZ" sz="4400" dirty="0" err="1"/>
              <a:t>Disputable</a:t>
            </a:r>
            <a:r>
              <a:rPr lang="cs-CZ" sz="4400" dirty="0"/>
              <a:t> </a:t>
            </a:r>
            <a:r>
              <a:rPr lang="cs-CZ" sz="4400" dirty="0" err="1"/>
              <a:t>qualifications</a:t>
            </a:r>
            <a:endParaRPr lang="en-US" sz="4400" dirty="0"/>
          </a:p>
          <a:p>
            <a:pPr marL="0" indent="0">
              <a:buNone/>
            </a:pPr>
            <a:r>
              <a:rPr lang="en-US" dirty="0"/>
              <a:t>   - </a:t>
            </a:r>
            <a:r>
              <a:rPr lang="cs-CZ" dirty="0"/>
              <a:t>S</a:t>
            </a:r>
            <a:r>
              <a:rPr lang="en-US" dirty="0" err="1"/>
              <a:t>econdary</a:t>
            </a:r>
            <a:r>
              <a:rPr lang="en-US" dirty="0"/>
              <a:t> education according to British curriculum</a:t>
            </a:r>
          </a:p>
          <a:p>
            <a:pPr marL="0" indent="0">
              <a:buNone/>
            </a:pPr>
            <a:r>
              <a:rPr lang="en-US" dirty="0"/>
              <a:t>   - German qualifications </a:t>
            </a:r>
            <a:r>
              <a:rPr lang="en-US" dirty="0" err="1"/>
              <a:t>Fachschulreife</a:t>
            </a:r>
            <a:r>
              <a:rPr lang="en-US" dirty="0"/>
              <a:t> with access just to </a:t>
            </a:r>
            <a:r>
              <a:rPr lang="en-US" dirty="0" err="1"/>
              <a:t>Fachhochschule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- Intermediate qualifications within the first cycle (i.e. Bachelor Ordinary)</a:t>
            </a:r>
          </a:p>
          <a:p>
            <a:pPr marL="0" indent="0">
              <a:buNone/>
            </a:pPr>
            <a:r>
              <a:rPr lang="en-US" dirty="0"/>
              <a:t>   - Intermediate qualifications within the second cycle (i.e. Postgraduate Diploma)</a:t>
            </a:r>
          </a:p>
        </p:txBody>
      </p:sp>
      <p:sp>
        <p:nvSpPr>
          <p:cNvPr id="9" name="TextovéPole 8"/>
          <p:cNvSpPr txBox="1">
            <a:spLocks noChangeAspect="1"/>
          </p:cNvSpPr>
          <p:nvPr/>
        </p:nvSpPr>
        <p:spPr>
          <a:xfrm>
            <a:off x="0" y="0"/>
            <a:ext cx="20104100" cy="2308324"/>
          </a:xfrm>
          <a:prstGeom prst="rect">
            <a:avLst/>
          </a:prstGeom>
          <a:solidFill>
            <a:srgbClr val="D22D4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</a:rPr>
              <a:t>Problems and difficulties in recognition and assessment practice</a:t>
            </a:r>
          </a:p>
        </p:txBody>
      </p:sp>
    </p:spTree>
    <p:extLst>
      <p:ext uri="{BB962C8B-B14F-4D97-AF65-F5344CB8AC3E}">
        <p14:creationId xmlns:p14="http://schemas.microsoft.com/office/powerpoint/2010/main" val="12534986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1830" y="1420238"/>
            <a:ext cx="19463456" cy="9727659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Consecutive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master degree </a:t>
            </a:r>
            <a:r>
              <a:rPr lang="en-GB" b="1" dirty="0"/>
              <a:t>admission requirements according to HEA in C</a:t>
            </a:r>
            <a:r>
              <a:rPr lang="cs-CZ" b="1" dirty="0"/>
              <a:t>Z</a:t>
            </a:r>
            <a:r>
              <a:rPr lang="en-GB" b="1" dirty="0"/>
              <a:t> </a:t>
            </a:r>
          </a:p>
          <a:p>
            <a:r>
              <a:rPr lang="en-GB" dirty="0"/>
              <a:t>Completion of any type of higher education degree programme </a:t>
            </a:r>
          </a:p>
          <a:p>
            <a:r>
              <a:rPr lang="en-GB" dirty="0"/>
              <a:t>At least EQF 6 (bachelor degree)</a:t>
            </a:r>
          </a:p>
          <a:p>
            <a:pPr marL="0" indent="0">
              <a:buNone/>
            </a:pPr>
            <a:r>
              <a:rPr lang="en-GB" b="1" dirty="0"/>
              <a:t>Consecutive master degree admission requirements in foreign countries</a:t>
            </a:r>
          </a:p>
          <a:p>
            <a:r>
              <a:rPr lang="en-GB" dirty="0"/>
              <a:t>In some countries (</a:t>
            </a:r>
            <a:r>
              <a:rPr lang="en-GB" dirty="0" err="1"/>
              <a:t>nordic</a:t>
            </a:r>
            <a:r>
              <a:rPr lang="en-GB" dirty="0"/>
              <a:t> countries, USA, UK) their national requirements are different from requirements of HEA in C</a:t>
            </a:r>
            <a:r>
              <a:rPr lang="cs-CZ" dirty="0"/>
              <a:t>Z</a:t>
            </a:r>
            <a:r>
              <a:rPr lang="en-GB" dirty="0"/>
              <a:t> – in some cases for the admission process level not reaching bachelor degree is also sufficient</a:t>
            </a:r>
          </a:p>
          <a:p>
            <a:r>
              <a:rPr lang="en-GB" dirty="0"/>
              <a:t>Even EQF 5 or EQF 4 together with experience in the field (problem for recognition in C</a:t>
            </a:r>
            <a:r>
              <a:rPr lang="cs-CZ" dirty="0"/>
              <a:t>Z</a:t>
            </a:r>
            <a:r>
              <a:rPr lang="en-GB" dirty="0"/>
              <a:t> - requirement of HEA not fulfilled)</a:t>
            </a:r>
          </a:p>
          <a:p>
            <a:pPr marL="0" indent="0">
              <a:buNone/>
            </a:pPr>
            <a:r>
              <a:rPr lang="en-GB" b="1" i="1" dirty="0"/>
              <a:t>For example…</a:t>
            </a:r>
          </a:p>
          <a:p>
            <a:pPr marL="0" indent="0">
              <a:buNone/>
            </a:pPr>
            <a:r>
              <a:rPr lang="en-GB" b="1" i="1" dirty="0"/>
              <a:t>Diploma Supplement Norway</a:t>
            </a:r>
          </a:p>
          <a:p>
            <a:pPr marL="0" indent="0">
              <a:buNone/>
            </a:pPr>
            <a:endParaRPr lang="en-GB" b="1" i="1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9" name="TextovéPole 8"/>
          <p:cNvSpPr txBox="1">
            <a:spLocks noChangeAspect="1"/>
          </p:cNvSpPr>
          <p:nvPr/>
        </p:nvSpPr>
        <p:spPr>
          <a:xfrm>
            <a:off x="0" y="0"/>
            <a:ext cx="20104100" cy="1200329"/>
          </a:xfrm>
          <a:prstGeom prst="rect">
            <a:avLst/>
          </a:prstGeom>
          <a:solidFill>
            <a:srgbClr val="D22D4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7200" dirty="0" err="1">
                <a:solidFill>
                  <a:schemeClr val="bg1"/>
                </a:solidFill>
              </a:rPr>
              <a:t>Differencies</a:t>
            </a:r>
            <a:r>
              <a:rPr lang="cs-CZ" sz="7200" dirty="0">
                <a:solidFill>
                  <a:schemeClr val="bg1"/>
                </a:solidFill>
              </a:rPr>
              <a:t> in </a:t>
            </a:r>
            <a:r>
              <a:rPr lang="cs-CZ" sz="7200" dirty="0" err="1">
                <a:solidFill>
                  <a:schemeClr val="bg1"/>
                </a:solidFill>
              </a:rPr>
              <a:t>admission</a:t>
            </a:r>
            <a:r>
              <a:rPr lang="cs-CZ" sz="7200" dirty="0">
                <a:solidFill>
                  <a:schemeClr val="bg1"/>
                </a:solidFill>
              </a:rPr>
              <a:t> </a:t>
            </a:r>
            <a:r>
              <a:rPr lang="cs-CZ" sz="7200" dirty="0" err="1">
                <a:solidFill>
                  <a:schemeClr val="bg1"/>
                </a:solidFill>
              </a:rPr>
              <a:t>requirements</a:t>
            </a:r>
            <a:r>
              <a:rPr lang="cs-CZ" sz="7200" dirty="0">
                <a:solidFill>
                  <a:schemeClr val="bg1"/>
                </a:solidFill>
              </a:rPr>
              <a:t> 1</a:t>
            </a:r>
            <a:endParaRPr lang="en-US" sz="7200" dirty="0">
              <a:solidFill>
                <a:schemeClr val="bg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0451" y="6939127"/>
            <a:ext cx="10107199" cy="404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919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>
          <a:xfrm>
            <a:off x="590049" y="1556426"/>
            <a:ext cx="10049599" cy="9263974"/>
          </a:xfrm>
        </p:spPr>
        <p:txBody>
          <a:bodyPr/>
          <a:lstStyle/>
          <a:p>
            <a:pPr marL="0" indent="0">
              <a:buNone/>
            </a:pP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Doctoral degree </a:t>
            </a:r>
            <a:r>
              <a:rPr lang="en-GB" b="1" dirty="0"/>
              <a:t>admission requirements according to HEA in C</a:t>
            </a:r>
            <a:r>
              <a:rPr lang="cs-CZ" b="1" dirty="0"/>
              <a:t>Z</a:t>
            </a:r>
            <a:endParaRPr lang="en-GB" b="1" dirty="0"/>
          </a:p>
          <a:p>
            <a:r>
              <a:rPr lang="en-GB" dirty="0"/>
              <a:t>Completion of studies in a Master degree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Doctoral degree admission requirements in foreign countries</a:t>
            </a:r>
          </a:p>
          <a:p>
            <a:r>
              <a:rPr lang="en-GB" dirty="0"/>
              <a:t>In some cases (Latin America, USA, GB) completion of bachelor degree is sufficient</a:t>
            </a:r>
          </a:p>
          <a:p>
            <a:r>
              <a:rPr lang="en-GB" dirty="0"/>
              <a:t>Problem for recognition: admission requirement set by HEA in </a:t>
            </a:r>
            <a:r>
              <a:rPr lang="cs-CZ" dirty="0"/>
              <a:t>CZ</a:t>
            </a:r>
            <a:r>
              <a:rPr lang="en-GB" dirty="0"/>
              <a:t> not fulfilled</a:t>
            </a:r>
          </a:p>
          <a:p>
            <a:r>
              <a:rPr lang="en-GB" dirty="0"/>
              <a:t>Requirement set by HEA is fulfilled if consecutive master degree is implemented into doctoral study programme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>
          <a:xfrm>
            <a:off x="11022828" y="1556426"/>
            <a:ext cx="7699116" cy="8777745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 </a:t>
            </a:r>
            <a:r>
              <a:rPr lang="cs-CZ" b="1" i="1" dirty="0" err="1"/>
              <a:t>For</a:t>
            </a:r>
            <a:r>
              <a:rPr lang="cs-CZ" b="1" i="1" dirty="0"/>
              <a:t> </a:t>
            </a:r>
            <a:r>
              <a:rPr lang="cs-CZ" b="1" i="1" dirty="0" err="1"/>
              <a:t>example</a:t>
            </a:r>
            <a:r>
              <a:rPr lang="cs-CZ" b="1" i="1" dirty="0"/>
              <a:t>…</a:t>
            </a:r>
          </a:p>
          <a:p>
            <a:pPr marL="0" indent="0">
              <a:buNone/>
            </a:pPr>
            <a:r>
              <a:rPr lang="cs-CZ" b="1" i="1" dirty="0" err="1"/>
              <a:t>Educational</a:t>
            </a:r>
            <a:r>
              <a:rPr lang="cs-CZ" b="1" i="1" dirty="0"/>
              <a:t> </a:t>
            </a:r>
            <a:r>
              <a:rPr lang="cs-CZ" b="1" i="1" dirty="0" err="1"/>
              <a:t>system</a:t>
            </a:r>
            <a:r>
              <a:rPr lang="cs-CZ" b="1" i="1" dirty="0"/>
              <a:t> Chile</a:t>
            </a:r>
          </a:p>
          <a:p>
            <a:pPr marL="0" indent="0">
              <a:buNone/>
            </a:pPr>
            <a:endParaRPr lang="cs-CZ" b="1" i="1" dirty="0"/>
          </a:p>
          <a:p>
            <a:pPr marL="0" indent="0">
              <a:buNone/>
            </a:pPr>
            <a:endParaRPr lang="cs-CZ" b="1" i="1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TextovéPole 4"/>
          <p:cNvSpPr txBox="1">
            <a:spLocks noChangeAspect="1"/>
          </p:cNvSpPr>
          <p:nvPr/>
        </p:nvSpPr>
        <p:spPr>
          <a:xfrm>
            <a:off x="0" y="-244090"/>
            <a:ext cx="20104100" cy="1200329"/>
          </a:xfrm>
          <a:prstGeom prst="rect">
            <a:avLst/>
          </a:prstGeom>
          <a:solidFill>
            <a:srgbClr val="D22D4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7200" dirty="0" err="1">
                <a:solidFill>
                  <a:schemeClr val="bg1"/>
                </a:solidFill>
              </a:rPr>
              <a:t>Differencies</a:t>
            </a:r>
            <a:r>
              <a:rPr lang="cs-CZ" sz="7200" dirty="0">
                <a:solidFill>
                  <a:schemeClr val="bg1"/>
                </a:solidFill>
              </a:rPr>
              <a:t> in </a:t>
            </a:r>
            <a:r>
              <a:rPr lang="cs-CZ" sz="7200" dirty="0" err="1">
                <a:solidFill>
                  <a:schemeClr val="bg1"/>
                </a:solidFill>
              </a:rPr>
              <a:t>admission</a:t>
            </a:r>
            <a:r>
              <a:rPr lang="cs-CZ" sz="7200" dirty="0">
                <a:solidFill>
                  <a:schemeClr val="bg1"/>
                </a:solidFill>
              </a:rPr>
              <a:t> </a:t>
            </a:r>
            <a:r>
              <a:rPr lang="cs-CZ" sz="7200" dirty="0" err="1">
                <a:solidFill>
                  <a:schemeClr val="bg1"/>
                </a:solidFill>
              </a:rPr>
              <a:t>requirements</a:t>
            </a:r>
            <a:r>
              <a:rPr lang="cs-CZ" sz="7200" dirty="0">
                <a:solidFill>
                  <a:schemeClr val="bg1"/>
                </a:solidFill>
              </a:rPr>
              <a:t> 11</a:t>
            </a:r>
            <a:endParaRPr lang="en-US" sz="7200" dirty="0">
              <a:solidFill>
                <a:schemeClr val="bg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2827" y="2879387"/>
            <a:ext cx="8082296" cy="745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9283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509486" y="2024961"/>
            <a:ext cx="17027700" cy="1298810"/>
          </a:xfrm>
        </p:spPr>
        <p:txBody>
          <a:bodyPr/>
          <a:lstStyle/>
          <a:p>
            <a:r>
              <a:rPr lang="en-US" sz="4800" b="1" dirty="0"/>
              <a:t>Support </a:t>
            </a:r>
            <a:r>
              <a:rPr lang="cs-CZ" sz="4800" b="1" dirty="0"/>
              <a:t>for </a:t>
            </a:r>
            <a:r>
              <a:rPr lang="en-US" sz="4800" b="1" dirty="0"/>
              <a:t>higher education institutions</a:t>
            </a:r>
            <a:r>
              <a:rPr lang="cs-CZ" sz="4800" b="1"/>
              <a:t> (HEI)</a:t>
            </a:r>
            <a:endParaRPr lang="en-US" sz="4800" b="1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765544" y="4022759"/>
            <a:ext cx="18500651" cy="6163511"/>
          </a:xfrm>
        </p:spPr>
        <p:txBody>
          <a:bodyPr/>
          <a:lstStyle/>
          <a:p>
            <a:r>
              <a:rPr lang="cs-CZ" dirty="0" err="1"/>
              <a:t>Help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en-US" dirty="0"/>
              <a:t>problematic questions regarding the assessment of foreign secondary education for the purpose of admission process</a:t>
            </a:r>
          </a:p>
          <a:p>
            <a:endParaRPr lang="en-US" dirty="0"/>
          </a:p>
          <a:p>
            <a:r>
              <a:rPr lang="cs-CZ" dirty="0"/>
              <a:t>M</a:t>
            </a:r>
            <a:r>
              <a:rPr lang="en-US" dirty="0" err="1"/>
              <a:t>ethodical</a:t>
            </a:r>
            <a:r>
              <a:rPr lang="en-US" dirty="0"/>
              <a:t> meetings </a:t>
            </a:r>
            <a:r>
              <a:rPr lang="cs-CZ" dirty="0" err="1"/>
              <a:t>of</a:t>
            </a:r>
            <a:r>
              <a:rPr lang="cs-CZ" dirty="0"/>
              <a:t> HEI </a:t>
            </a:r>
            <a:r>
              <a:rPr lang="cs-CZ" dirty="0" err="1"/>
              <a:t>of</a:t>
            </a:r>
            <a:r>
              <a:rPr lang="cs-CZ" dirty="0"/>
              <a:t> CZ and MEYS</a:t>
            </a:r>
            <a:r>
              <a:rPr lang="en-US" dirty="0"/>
              <a:t> to discuss difficulties concerning recognition practice</a:t>
            </a:r>
          </a:p>
        </p:txBody>
      </p:sp>
      <p:sp>
        <p:nvSpPr>
          <p:cNvPr id="9" name="TextovéPole 8"/>
          <p:cNvSpPr txBox="1">
            <a:spLocks noChangeAspect="1"/>
          </p:cNvSpPr>
          <p:nvPr/>
        </p:nvSpPr>
        <p:spPr>
          <a:xfrm>
            <a:off x="0" y="-265470"/>
            <a:ext cx="20104100" cy="1200329"/>
          </a:xfrm>
          <a:prstGeom prst="rect">
            <a:avLst/>
          </a:prstGeom>
          <a:solidFill>
            <a:srgbClr val="D22D4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</a:rPr>
              <a:t>How can </a:t>
            </a:r>
            <a:r>
              <a:rPr lang="cs-CZ" sz="7200" dirty="0">
                <a:solidFill>
                  <a:schemeClr val="bg1"/>
                </a:solidFill>
              </a:rPr>
              <a:t>MEYS</a:t>
            </a:r>
            <a:r>
              <a:rPr lang="en-US" sz="7200" dirty="0">
                <a:solidFill>
                  <a:schemeClr val="bg1"/>
                </a:solidFill>
              </a:rPr>
              <a:t> help</a:t>
            </a:r>
          </a:p>
        </p:txBody>
      </p:sp>
    </p:spTree>
    <p:extLst>
      <p:ext uri="{BB962C8B-B14F-4D97-AF65-F5344CB8AC3E}">
        <p14:creationId xmlns:p14="http://schemas.microsoft.com/office/powerpoint/2010/main" val="18909683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2A869607-66BA-40BC-AF9E-2976597B7D03}"/>
              </a:ext>
            </a:extLst>
          </p:cNvPr>
          <p:cNvSpPr txBox="1">
            <a:spLocks/>
          </p:cNvSpPr>
          <p:nvPr/>
        </p:nvSpPr>
        <p:spPr>
          <a:xfrm>
            <a:off x="-1" y="327099"/>
            <a:ext cx="13963974" cy="9227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15078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89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5400" b="1" spc="5" dirty="0">
                <a:solidFill>
                  <a:schemeClr val="bg1"/>
                </a:solidFill>
                <a:latin typeface="Gill Sans"/>
              </a:rPr>
              <a:t> </a:t>
            </a:r>
            <a:endParaRPr lang="cs-CZ" sz="5400" b="1" dirty="0">
              <a:solidFill>
                <a:schemeClr val="bg1"/>
              </a:solidFill>
              <a:latin typeface="Gill Sans"/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19056D1B-7380-48CC-82B5-F0A9F41E70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8768" y="3461048"/>
            <a:ext cx="15069016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639763" indent="-627063" eaLnBrk="0" hangingPunct="0">
              <a:tabLst>
                <a:tab pos="64135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1096963" indent="-627063" eaLnBrk="0" hangingPunct="0">
              <a:tabLst>
                <a:tab pos="64135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64135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64135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64135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135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135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135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135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12700" indent="0" eaLnBrk="1" hangingPunct="1">
              <a:buClr>
                <a:srgbClr val="D32D3F"/>
              </a:buClr>
            </a:pPr>
            <a:endParaRPr lang="cs-CZ" altLang="cs-CZ" sz="5400" dirty="0">
              <a:latin typeface="Gill Sans MT" pitchFamily="34" charset="-18"/>
            </a:endParaRPr>
          </a:p>
          <a:p>
            <a:pPr marL="12700" indent="0" algn="ctr" eaLnBrk="1" hangingPunct="1">
              <a:buClr>
                <a:srgbClr val="D32D3F"/>
              </a:buClr>
            </a:pPr>
            <a:endParaRPr lang="cs-CZ" sz="5400" dirty="0">
              <a:latin typeface="Gill Sans MT" pitchFamily="34" charset="-18"/>
            </a:endParaRPr>
          </a:p>
          <a:p>
            <a:pPr marL="469900" lvl="1" indent="0" eaLnBrk="1" hangingPunct="1">
              <a:buClr>
                <a:srgbClr val="D32D3F"/>
              </a:buClr>
            </a:pPr>
            <a:endParaRPr lang="en-GB" altLang="cs-CZ" sz="5400" dirty="0">
              <a:latin typeface="Gill Sans MT" pitchFamily="34" charset="-18"/>
            </a:endParaRPr>
          </a:p>
          <a:p>
            <a:pPr marL="469900" lvl="1" indent="0" eaLnBrk="1" hangingPunct="1">
              <a:buClr>
                <a:srgbClr val="D32D3F"/>
              </a:buClr>
            </a:pPr>
            <a:endParaRPr lang="cs-CZ" altLang="cs-CZ" sz="5400" dirty="0">
              <a:latin typeface="Gill Sans MT" pitchFamily="34" charset="-18"/>
            </a:endParaRPr>
          </a:p>
          <a:p>
            <a:pPr marL="469900" lvl="1" indent="0" eaLnBrk="1" hangingPunct="1">
              <a:buClr>
                <a:srgbClr val="D32D3F"/>
              </a:buClr>
            </a:pPr>
            <a:endParaRPr lang="cs-CZ" altLang="cs-CZ" sz="5400" dirty="0">
              <a:latin typeface="Gill Sans MT" pitchFamily="34" charset="-18"/>
            </a:endParaRPr>
          </a:p>
        </p:txBody>
      </p:sp>
      <p:sp>
        <p:nvSpPr>
          <p:cNvPr id="7" name="object 35">
            <a:extLst>
              <a:ext uri="{FF2B5EF4-FFF2-40B4-BE49-F238E27FC236}">
                <a16:creationId xmlns:a16="http://schemas.microsoft.com/office/drawing/2014/main" id="{1C886018-7E6B-4040-8D61-445BF7D4CB3E}"/>
              </a:ext>
            </a:extLst>
          </p:cNvPr>
          <p:cNvSpPr/>
          <p:nvPr/>
        </p:nvSpPr>
        <p:spPr>
          <a:xfrm>
            <a:off x="0" y="0"/>
            <a:ext cx="20104100" cy="1576934"/>
          </a:xfrm>
          <a:custGeom>
            <a:avLst/>
            <a:gdLst/>
            <a:ahLst/>
            <a:cxnLst/>
            <a:rect l="l" t="t" r="r" b="b"/>
            <a:pathLst>
              <a:path w="20104100" h="167640">
                <a:moveTo>
                  <a:pt x="0" y="167534"/>
                </a:moveTo>
                <a:lnTo>
                  <a:pt x="20104099" y="167534"/>
                </a:lnTo>
                <a:lnTo>
                  <a:pt x="20104099" y="0"/>
                </a:lnTo>
                <a:lnTo>
                  <a:pt x="0" y="0"/>
                </a:lnTo>
                <a:lnTo>
                  <a:pt x="0" y="167534"/>
                </a:lnTo>
                <a:close/>
              </a:path>
            </a:pathLst>
          </a:custGeom>
          <a:solidFill>
            <a:srgbClr val="D22D40"/>
          </a:solid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13" name="Text Box 7">
            <a:extLst>
              <a:ext uri="{FF2B5EF4-FFF2-40B4-BE49-F238E27FC236}">
                <a16:creationId xmlns:a16="http://schemas.microsoft.com/office/drawing/2014/main" id="{D5F48BCA-29ED-43AB-B699-E2935AA91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1011" y="5654675"/>
            <a:ext cx="18646812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cs-CZ" sz="4400" dirty="0"/>
              <a:t>									</a:t>
            </a:r>
            <a:r>
              <a:rPr lang="en-US" sz="4400" dirty="0"/>
              <a:t>Thank you for your attention!</a:t>
            </a:r>
            <a:endParaRPr lang="cs-CZ" sz="4400" dirty="0"/>
          </a:p>
          <a:p>
            <a:endParaRPr lang="en-US" sz="4400" dirty="0"/>
          </a:p>
          <a:p>
            <a:r>
              <a:rPr lang="en-US" sz="4400" dirty="0"/>
              <a:t>Contact: </a:t>
            </a:r>
            <a:r>
              <a:rPr lang="cs-CZ" sz="4400" dirty="0"/>
              <a:t>            </a:t>
            </a:r>
            <a:r>
              <a:rPr lang="cs-CZ" sz="3600" dirty="0"/>
              <a:t>Prof. MUDr. Milena Králíčková, Ph.D., </a:t>
            </a:r>
            <a:r>
              <a:rPr lang="cs-CZ" sz="3600" dirty="0">
                <a:hlinkClick r:id="rId2"/>
              </a:rPr>
              <a:t>milena.kralickova@ruk.cuni.cz</a:t>
            </a:r>
            <a:endParaRPr lang="cs-CZ" sz="3600" dirty="0"/>
          </a:p>
          <a:p>
            <a:endParaRPr lang="en-US" sz="3600" dirty="0"/>
          </a:p>
          <a:p>
            <a:pPr marL="4133850">
              <a:buNone/>
              <a:tabLst>
                <a:tab pos="1320800" algn="l"/>
                <a:tab pos="5018088" algn="l"/>
              </a:tabLst>
            </a:pPr>
            <a:r>
              <a:rPr lang="en-US" sz="3600" dirty="0"/>
              <a:t>Rectorate of Charles University</a:t>
            </a:r>
          </a:p>
          <a:p>
            <a:pPr marL="4133850">
              <a:buNone/>
              <a:tabLst>
                <a:tab pos="1320800" algn="l"/>
                <a:tab pos="5018088" algn="l"/>
              </a:tabLst>
            </a:pPr>
            <a:r>
              <a:rPr lang="en-US" sz="3600" dirty="0"/>
              <a:t>Documents, Registers and Recognition of Foreign Degrees Office</a:t>
            </a:r>
          </a:p>
          <a:p>
            <a:pPr marL="4133850">
              <a:buNone/>
              <a:tabLst>
                <a:tab pos="1320800" algn="l"/>
                <a:tab pos="5018088" algn="l"/>
              </a:tabLst>
            </a:pPr>
            <a:r>
              <a:rPr lang="cs-CZ" sz="3600" dirty="0">
                <a:hlinkClick r:id="rId3"/>
              </a:rPr>
              <a:t>nostrifikace@ruk.cuni.cz</a:t>
            </a:r>
            <a:endParaRPr lang="cs-CZ" sz="3600" dirty="0"/>
          </a:p>
          <a:p>
            <a:pPr algn="ctr" eaLnBrk="1" hangingPunct="1"/>
            <a:endParaRPr lang="cs-CZ" altLang="cs-CZ" sz="3600" dirty="0">
              <a:latin typeface="Gill Sans MT" pitchFamily="34" charset="-18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C38F30D-3A31-47BF-9C3C-835DC29823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0104100" cy="565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087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2A869607-66BA-40BC-AF9E-2976597B7D03}"/>
              </a:ext>
            </a:extLst>
          </p:cNvPr>
          <p:cNvSpPr txBox="1">
            <a:spLocks/>
          </p:cNvSpPr>
          <p:nvPr/>
        </p:nvSpPr>
        <p:spPr>
          <a:xfrm>
            <a:off x="0" y="327099"/>
            <a:ext cx="8862510" cy="9227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15078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89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5400" b="1" dirty="0">
                <a:solidFill>
                  <a:schemeClr val="bg1"/>
                </a:solidFill>
                <a:latin typeface="Gill Sans"/>
              </a:rPr>
              <a:t> </a:t>
            </a:r>
            <a:r>
              <a:rPr lang="cs-CZ" sz="5400" b="1" dirty="0">
                <a:solidFill>
                  <a:srgbClr val="FFFF00"/>
                </a:solidFill>
                <a:latin typeface="Gill Sans"/>
              </a:rPr>
              <a:t>Obsah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01B1312-AFC9-45D4-B428-B24359645F09}"/>
              </a:ext>
            </a:extLst>
          </p:cNvPr>
          <p:cNvSpPr txBox="1"/>
          <p:nvPr/>
        </p:nvSpPr>
        <p:spPr>
          <a:xfrm>
            <a:off x="1190847" y="2028692"/>
            <a:ext cx="18415590" cy="7654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lnSpc>
                <a:spcPct val="130000"/>
              </a:lnSpc>
              <a:buClr>
                <a:srgbClr val="D32D3F"/>
              </a:buClr>
              <a:buFont typeface="+mj-lt"/>
              <a:buAutoNum type="arabicPeriod"/>
            </a:pPr>
            <a:r>
              <a:rPr lang="en-US" altLang="cs-CZ" sz="5400" b="1" dirty="0">
                <a:latin typeface="Gill Sans MT" pitchFamily="34" charset="-18"/>
              </a:rPr>
              <a:t>Introduction of Charles University</a:t>
            </a:r>
          </a:p>
          <a:p>
            <a:pPr marL="914400" indent="-914400">
              <a:lnSpc>
                <a:spcPct val="130000"/>
              </a:lnSpc>
              <a:buClr>
                <a:srgbClr val="D32D3F"/>
              </a:buClr>
              <a:buFont typeface="+mj-lt"/>
              <a:buAutoNum type="arabicPeriod"/>
            </a:pPr>
            <a:r>
              <a:rPr lang="en-US" altLang="cs-CZ" sz="5400" b="1" dirty="0">
                <a:latin typeface="Gill Sans MT" pitchFamily="34" charset="-18"/>
              </a:rPr>
              <a:t>General recognition </a:t>
            </a:r>
            <a:r>
              <a:rPr lang="en-US" altLang="cs-CZ" sz="5400" dirty="0">
                <a:latin typeface="Gill Sans MT" pitchFamily="34" charset="-18"/>
              </a:rPr>
              <a:t>of foreign higher education</a:t>
            </a:r>
            <a:r>
              <a:rPr lang="cs-CZ" altLang="cs-CZ" sz="5400" dirty="0">
                <a:latin typeface="Gill Sans MT" pitchFamily="34" charset="-18"/>
              </a:rPr>
              <a:t> </a:t>
            </a:r>
            <a:r>
              <a:rPr lang="en-US" altLang="cs-CZ" sz="5400" dirty="0">
                <a:latin typeface="Gill Sans MT" pitchFamily="34" charset="-18"/>
              </a:rPr>
              <a:t> </a:t>
            </a:r>
            <a:r>
              <a:rPr lang="cs-CZ" altLang="cs-CZ" sz="5400" dirty="0">
                <a:latin typeface="Gill Sans MT" pitchFamily="34" charset="-18"/>
              </a:rPr>
              <a:t>	   							</a:t>
            </a:r>
            <a:r>
              <a:rPr lang="cs-CZ" altLang="cs-CZ" sz="5400" dirty="0" err="1">
                <a:latin typeface="Gill Sans MT" pitchFamily="34" charset="-18"/>
              </a:rPr>
              <a:t>previous</a:t>
            </a:r>
            <a:r>
              <a:rPr lang="en-US" altLang="cs-CZ" sz="5400" dirty="0">
                <a:latin typeface="Gill Sans MT" pitchFamily="34" charset="-18"/>
              </a:rPr>
              <a:t> and contemporary practice, changes</a:t>
            </a:r>
          </a:p>
          <a:p>
            <a:pPr marL="914400" indent="-914400">
              <a:lnSpc>
                <a:spcPct val="130000"/>
              </a:lnSpc>
              <a:buClr>
                <a:srgbClr val="D32D3F"/>
              </a:buClr>
              <a:buFont typeface="+mj-lt"/>
              <a:buAutoNum type="arabicPeriod"/>
            </a:pPr>
            <a:r>
              <a:rPr lang="en-US" altLang="cs-CZ" sz="5400" b="1" dirty="0">
                <a:latin typeface="Gill Sans MT" pitchFamily="34" charset="-18"/>
              </a:rPr>
              <a:t>Assessment</a:t>
            </a:r>
            <a:r>
              <a:rPr lang="en-US" altLang="cs-CZ" sz="5400" dirty="0">
                <a:latin typeface="Gill Sans MT" pitchFamily="34" charset="-18"/>
              </a:rPr>
              <a:t> of foreign secondary and higher education for the purpose of admission process</a:t>
            </a:r>
          </a:p>
          <a:p>
            <a:pPr>
              <a:lnSpc>
                <a:spcPct val="130000"/>
              </a:lnSpc>
              <a:buClr>
                <a:srgbClr val="D32D3F"/>
              </a:buClr>
            </a:pPr>
            <a:r>
              <a:rPr lang="cs-CZ" altLang="cs-CZ" sz="5400" dirty="0">
                <a:latin typeface="Gill Sans MT" pitchFamily="34" charset="-18"/>
              </a:rPr>
              <a:t>					</a:t>
            </a:r>
            <a:r>
              <a:rPr lang="en-US" altLang="cs-CZ" sz="5400" dirty="0">
                <a:latin typeface="Gill Sans MT" pitchFamily="34" charset="-18"/>
              </a:rPr>
              <a:t>proceeding</a:t>
            </a:r>
            <a:r>
              <a:rPr lang="cs-CZ" altLang="cs-CZ" sz="5400" dirty="0">
                <a:latin typeface="Gill Sans MT" pitchFamily="34" charset="-18"/>
              </a:rPr>
              <a:t>s</a:t>
            </a:r>
            <a:r>
              <a:rPr lang="en-US" altLang="cs-CZ" sz="5400" dirty="0">
                <a:latin typeface="Gill Sans MT" pitchFamily="34" charset="-18"/>
              </a:rPr>
              <a:t>, practice</a:t>
            </a:r>
          </a:p>
          <a:p>
            <a:pPr marL="914400" indent="-914400">
              <a:lnSpc>
                <a:spcPct val="130000"/>
              </a:lnSpc>
              <a:buClr>
                <a:srgbClr val="D32D3F"/>
              </a:buClr>
              <a:buFont typeface="+mj-lt"/>
              <a:buAutoNum type="arabicPeriod" startAt="4"/>
            </a:pPr>
            <a:r>
              <a:rPr lang="en-US" altLang="cs-CZ" sz="5400" b="1" dirty="0">
                <a:latin typeface="Gill Sans MT" pitchFamily="34" charset="-18"/>
              </a:rPr>
              <a:t>Problems in the recognition practice</a:t>
            </a:r>
          </a:p>
        </p:txBody>
      </p:sp>
      <p:sp>
        <p:nvSpPr>
          <p:cNvPr id="2" name="TextovéPole 1"/>
          <p:cNvSpPr txBox="1">
            <a:spLocks noChangeAspect="1"/>
          </p:cNvSpPr>
          <p:nvPr/>
        </p:nvSpPr>
        <p:spPr>
          <a:xfrm>
            <a:off x="0" y="-1"/>
            <a:ext cx="20104100" cy="1209562"/>
          </a:xfrm>
          <a:prstGeom prst="rect">
            <a:avLst/>
          </a:prstGeom>
          <a:solidFill>
            <a:srgbClr val="D22D4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7260" dirty="0">
                <a:solidFill>
                  <a:schemeClr val="bg1"/>
                </a:solidFill>
              </a:rPr>
              <a:t>			</a:t>
            </a:r>
            <a:r>
              <a:rPr lang="en-GB" sz="7200" dirty="0">
                <a:solidFill>
                  <a:schemeClr val="bg1"/>
                </a:solidFill>
              </a:rPr>
              <a:t>Programme</a:t>
            </a:r>
          </a:p>
        </p:txBody>
      </p:sp>
    </p:spTree>
    <p:extLst>
      <p:ext uri="{BB962C8B-B14F-4D97-AF65-F5344CB8AC3E}">
        <p14:creationId xmlns:p14="http://schemas.microsoft.com/office/powerpoint/2010/main" val="3454922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490" y="269610"/>
            <a:ext cx="17030035" cy="1268245"/>
          </a:xfrm>
        </p:spPr>
        <p:txBody>
          <a:bodyPr/>
          <a:lstStyle/>
          <a:p>
            <a:pPr algn="ctr"/>
            <a:r>
              <a:rPr lang="cs-CZ" sz="7200" dirty="0">
                <a:solidFill>
                  <a:schemeClr val="bg1"/>
                </a:solidFill>
              </a:rPr>
              <a:t>Charles University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361507" y="2102610"/>
            <a:ext cx="12307993" cy="778303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History:</a:t>
            </a:r>
          </a:p>
          <a:p>
            <a:r>
              <a:rPr lang="en-US" dirty="0"/>
              <a:t>Rich tradition, founded at 1348</a:t>
            </a:r>
          </a:p>
          <a:p>
            <a:r>
              <a:rPr lang="en-US" dirty="0"/>
              <a:t>3 Nobel prize winners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Charles University today:</a:t>
            </a:r>
          </a:p>
          <a:p>
            <a:r>
              <a:rPr lang="en-US" dirty="0"/>
              <a:t>17 faculties</a:t>
            </a:r>
          </a:p>
          <a:p>
            <a:r>
              <a:rPr lang="en-US" dirty="0"/>
              <a:t>over 48 000 students (20% foreign students)</a:t>
            </a:r>
          </a:p>
          <a:p>
            <a:r>
              <a:rPr lang="en-US" dirty="0"/>
              <a:t>over 500 study program</a:t>
            </a:r>
            <a:r>
              <a:rPr lang="cs-CZ" dirty="0" err="1"/>
              <a:t>me</a:t>
            </a:r>
            <a:r>
              <a:rPr lang="en-US" dirty="0"/>
              <a:t>s</a:t>
            </a:r>
          </a:p>
          <a:p>
            <a:r>
              <a:rPr lang="en-US" dirty="0"/>
              <a:t>around 8 000 graduates per year </a:t>
            </a:r>
          </a:p>
          <a:p>
            <a:r>
              <a:rPr lang="en-US" dirty="0"/>
              <a:t>in rankings: belongs to 2% of the best world universities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8114" y="2102610"/>
            <a:ext cx="6234281" cy="645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251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4524" y="1570581"/>
            <a:ext cx="19415051" cy="8209572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Based on: </a:t>
            </a:r>
            <a:endParaRPr lang="cs-CZ" b="1" dirty="0"/>
          </a:p>
          <a:p>
            <a:pPr marL="0" indent="0">
              <a:buNone/>
            </a:pPr>
            <a:r>
              <a:rPr lang="cs-CZ" b="1" dirty="0"/>
              <a:t>	</a:t>
            </a:r>
            <a:r>
              <a:rPr lang="en-GB" dirty="0"/>
              <a:t>Higher Education Act („HEA“), Lisbon Convention, other international agreements</a:t>
            </a:r>
            <a:endParaRPr lang="en-GB" b="1" dirty="0"/>
          </a:p>
          <a:p>
            <a:pPr marL="0" indent="0">
              <a:buNone/>
            </a:pPr>
            <a:r>
              <a:rPr lang="en-GB" b="1" dirty="0"/>
              <a:t>Assessment</a:t>
            </a:r>
            <a:r>
              <a:rPr lang="en-GB" dirty="0"/>
              <a:t>: higher education study programmes only</a:t>
            </a:r>
            <a:endParaRPr lang="cs-CZ" dirty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/>
              <a:t>Main conditions to be assessed</a:t>
            </a:r>
            <a:r>
              <a:rPr lang="en-GB" dirty="0"/>
              <a:t>:</a:t>
            </a:r>
          </a:p>
          <a:p>
            <a:r>
              <a:rPr lang="en-GB" dirty="0"/>
              <a:t>Accreditation of the institution and of the study programme</a:t>
            </a:r>
          </a:p>
          <a:p>
            <a:r>
              <a:rPr lang="en-GB" dirty="0"/>
              <a:t>Completion of the level of previous study required by Czech law</a:t>
            </a:r>
          </a:p>
          <a:p>
            <a:r>
              <a:rPr lang="en-GB" dirty="0"/>
              <a:t>Relevant level of study programme</a:t>
            </a:r>
            <a:endParaRPr lang="cs-CZ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Document </a:t>
            </a:r>
            <a:r>
              <a:rPr lang="en-GB" dirty="0"/>
              <a:t>proving the recognition is </a:t>
            </a:r>
            <a:r>
              <a:rPr lang="en-GB" b="1" dirty="0"/>
              <a:t>valid generally.</a:t>
            </a:r>
          </a:p>
          <a:p>
            <a:pPr marL="0" indent="0">
              <a:buNone/>
            </a:pPr>
            <a:r>
              <a:rPr lang="en-GB" b="1" dirty="0"/>
              <a:t>Everybody </a:t>
            </a:r>
            <a:r>
              <a:rPr lang="en-GB" dirty="0"/>
              <a:t>can apply for</a:t>
            </a:r>
            <a:r>
              <a:rPr lang="en-GB" b="1" dirty="0"/>
              <a:t> a general recognition.</a:t>
            </a:r>
          </a:p>
          <a:p>
            <a:pPr marL="0" indent="0">
              <a:buNone/>
            </a:pPr>
            <a:r>
              <a:rPr lang="en-GB" dirty="0"/>
              <a:t>In case of negative decision possibility of </a:t>
            </a:r>
            <a:r>
              <a:rPr lang="en-GB" b="1" dirty="0"/>
              <a:t>appeal</a:t>
            </a:r>
            <a:r>
              <a:rPr lang="en-GB" dirty="0"/>
              <a:t> to the Ministry of Education, Youth and Sports (MEYS).</a:t>
            </a:r>
          </a:p>
        </p:txBody>
      </p:sp>
      <p:sp>
        <p:nvSpPr>
          <p:cNvPr id="7" name="TextovéPole 6"/>
          <p:cNvSpPr txBox="1">
            <a:spLocks noChangeAspect="1"/>
          </p:cNvSpPr>
          <p:nvPr/>
        </p:nvSpPr>
        <p:spPr>
          <a:xfrm>
            <a:off x="0" y="1"/>
            <a:ext cx="20104100" cy="1200329"/>
          </a:xfrm>
          <a:prstGeom prst="rect">
            <a:avLst/>
          </a:prstGeom>
          <a:solidFill>
            <a:srgbClr val="D22D4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</a:rPr>
              <a:t>General recognition of foreign higher education</a:t>
            </a:r>
          </a:p>
        </p:txBody>
      </p:sp>
    </p:spTree>
    <p:extLst>
      <p:ext uri="{BB962C8B-B14F-4D97-AF65-F5344CB8AC3E}">
        <p14:creationId xmlns:p14="http://schemas.microsoft.com/office/powerpoint/2010/main" val="1040357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 noChangeAspect="1"/>
          </p:cNvSpPr>
          <p:nvPr>
            <p:ph type="title"/>
          </p:nvPr>
        </p:nvSpPr>
        <p:spPr>
          <a:xfrm>
            <a:off x="0" y="-13342"/>
            <a:ext cx="20104100" cy="1218688"/>
          </a:xfrm>
          <a:solidFill>
            <a:srgbClr val="D22D40"/>
          </a:solidFill>
        </p:spPr>
        <p:txBody>
          <a:bodyPr/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General recognition in the past and nowadays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219200" y="1850571"/>
            <a:ext cx="6730181" cy="1663794"/>
          </a:xfrm>
          <a:noFill/>
        </p:spPr>
        <p:txBody>
          <a:bodyPr/>
          <a:lstStyle/>
          <a:p>
            <a:r>
              <a:rPr lang="en-US" dirty="0"/>
              <a:t>Recognition practice </a:t>
            </a:r>
          </a:p>
          <a:p>
            <a:r>
              <a:rPr lang="en-US" dirty="0"/>
              <a:t>In the past…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219200" y="3748283"/>
            <a:ext cx="8670552" cy="6810859"/>
          </a:xfrm>
        </p:spPr>
        <p:txBody>
          <a:bodyPr/>
          <a:lstStyle/>
          <a:p>
            <a:r>
              <a:rPr lang="cs-CZ" dirty="0" err="1"/>
              <a:t>Till</a:t>
            </a:r>
            <a:r>
              <a:rPr lang="cs-CZ" dirty="0"/>
              <a:t> 12/2019</a:t>
            </a:r>
          </a:p>
          <a:p>
            <a:r>
              <a:rPr lang="en-US" dirty="0"/>
              <a:t>Recognition in the </a:t>
            </a:r>
            <a:r>
              <a:rPr lang="cs-CZ" dirty="0" err="1"/>
              <a:t>specific</a:t>
            </a:r>
            <a:r>
              <a:rPr lang="en-US" dirty="0"/>
              <a:t> study </a:t>
            </a:r>
            <a:r>
              <a:rPr lang="en-US" dirty="0" err="1"/>
              <a:t>programme</a:t>
            </a:r>
            <a:endParaRPr lang="en-US" dirty="0"/>
          </a:p>
          <a:p>
            <a:r>
              <a:rPr lang="en-US" dirty="0"/>
              <a:t>Applications were assessed first by </a:t>
            </a:r>
            <a:r>
              <a:rPr lang="cs-CZ" dirty="0" err="1"/>
              <a:t>the</a:t>
            </a:r>
            <a:r>
              <a:rPr lang="en-US" dirty="0"/>
              <a:t> rectorate (</a:t>
            </a:r>
            <a:r>
              <a:rPr lang="cs-CZ" dirty="0" err="1"/>
              <a:t>main</a:t>
            </a:r>
            <a:r>
              <a:rPr lang="en-US" dirty="0"/>
              <a:t> conditions) and then by a faculty (comparison of the content of study </a:t>
            </a:r>
            <a:r>
              <a:rPr lang="en-US" dirty="0" err="1"/>
              <a:t>programme</a:t>
            </a:r>
            <a:r>
              <a:rPr lang="en-US" dirty="0"/>
              <a:t>)</a:t>
            </a:r>
          </a:p>
          <a:p>
            <a:r>
              <a:rPr lang="en-US" dirty="0"/>
              <a:t>This recognition practice is kept by medical faculties</a:t>
            </a:r>
          </a:p>
          <a:p>
            <a:r>
              <a:rPr lang="cs-CZ" dirty="0" err="1"/>
              <a:t>Time</a:t>
            </a:r>
            <a:r>
              <a:rPr lang="cs-CZ" dirty="0"/>
              <a:t> </a:t>
            </a:r>
            <a:r>
              <a:rPr lang="cs-CZ" dirty="0" err="1"/>
              <a:t>consuming</a:t>
            </a:r>
            <a:r>
              <a:rPr lang="en-US" dirty="0"/>
              <a:t> proceeding, bureaucratically demanding</a:t>
            </a:r>
          </a:p>
          <a:p>
            <a:endParaRPr lang="en-US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10363199" y="2373086"/>
            <a:ext cx="6799347" cy="1141279"/>
          </a:xfrm>
          <a:noFill/>
        </p:spPr>
        <p:txBody>
          <a:bodyPr/>
          <a:lstStyle/>
          <a:p>
            <a:r>
              <a:rPr lang="en-US" dirty="0"/>
              <a:t>Recognition practice</a:t>
            </a:r>
          </a:p>
          <a:p>
            <a:r>
              <a:rPr lang="en-US" dirty="0"/>
              <a:t>Now…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10363200" y="3748285"/>
            <a:ext cx="8361362" cy="6810858"/>
          </a:xfrm>
        </p:spPr>
        <p:txBody>
          <a:bodyPr/>
          <a:lstStyle/>
          <a:p>
            <a:r>
              <a:rPr lang="cs-CZ" dirty="0" err="1"/>
              <a:t>Since</a:t>
            </a:r>
            <a:r>
              <a:rPr lang="cs-CZ" dirty="0"/>
              <a:t> 1/2021</a:t>
            </a:r>
          </a:p>
          <a:p>
            <a:r>
              <a:rPr lang="en-US" dirty="0"/>
              <a:t>Recognition in the field of study covering the study </a:t>
            </a:r>
            <a:r>
              <a:rPr lang="en-US" dirty="0" err="1"/>
              <a:t>programme</a:t>
            </a:r>
            <a:endParaRPr lang="en-US" dirty="0"/>
          </a:p>
          <a:p>
            <a:r>
              <a:rPr lang="cs-CZ" dirty="0" err="1"/>
              <a:t>Main</a:t>
            </a:r>
            <a:r>
              <a:rPr lang="en-US" dirty="0"/>
              <a:t> conditions of recognition assessed by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en-US" dirty="0"/>
              <a:t>rectorate</a:t>
            </a:r>
          </a:p>
          <a:p>
            <a:r>
              <a:rPr lang="en-US" dirty="0"/>
              <a:t>Comparison of the content of study by a faculty for medical study </a:t>
            </a:r>
            <a:r>
              <a:rPr lang="en-US" dirty="0" err="1"/>
              <a:t>programmes</a:t>
            </a:r>
            <a:r>
              <a:rPr lang="cs-CZ" dirty="0"/>
              <a:t> </a:t>
            </a:r>
            <a:r>
              <a:rPr lang="cs-CZ" dirty="0" err="1"/>
              <a:t>only</a:t>
            </a:r>
            <a:endParaRPr lang="en-US" dirty="0"/>
          </a:p>
          <a:p>
            <a:r>
              <a:rPr lang="en-US" dirty="0"/>
              <a:t>More flexible and time saving proceeding, Lisbon Convention fully applicable</a:t>
            </a:r>
          </a:p>
        </p:txBody>
      </p:sp>
    </p:spTree>
    <p:extLst>
      <p:ext uri="{BB962C8B-B14F-4D97-AF65-F5344CB8AC3E}">
        <p14:creationId xmlns:p14="http://schemas.microsoft.com/office/powerpoint/2010/main" val="1828616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 noChangeAspect="1"/>
          </p:cNvSpPr>
          <p:nvPr>
            <p:ph type="title"/>
          </p:nvPr>
        </p:nvSpPr>
        <p:spPr>
          <a:xfrm>
            <a:off x="0" y="-13343"/>
            <a:ext cx="20104100" cy="1863913"/>
          </a:xfrm>
          <a:solidFill>
            <a:srgbClr val="D22D40"/>
          </a:solidFill>
        </p:spPr>
        <p:txBody>
          <a:bodyPr/>
          <a:lstStyle/>
          <a:p>
            <a:pPr algn="ctr"/>
            <a:r>
              <a:rPr lang="cs-CZ" sz="6600" dirty="0" err="1">
                <a:solidFill>
                  <a:schemeClr val="bg1"/>
                </a:solidFill>
              </a:rPr>
              <a:t>Reasons</a:t>
            </a:r>
            <a:r>
              <a:rPr lang="cs-CZ" sz="6600" dirty="0">
                <a:solidFill>
                  <a:schemeClr val="bg1"/>
                </a:solidFill>
              </a:rPr>
              <a:t> </a:t>
            </a:r>
            <a:r>
              <a:rPr lang="cs-CZ" sz="6600" dirty="0" err="1">
                <a:solidFill>
                  <a:schemeClr val="bg1"/>
                </a:solidFill>
              </a:rPr>
              <a:t>leading</a:t>
            </a:r>
            <a:r>
              <a:rPr lang="cs-CZ" sz="6600" dirty="0">
                <a:solidFill>
                  <a:schemeClr val="bg1"/>
                </a:solidFill>
              </a:rPr>
              <a:t> to </a:t>
            </a:r>
            <a:r>
              <a:rPr lang="cs-CZ" sz="6600" dirty="0" err="1">
                <a:solidFill>
                  <a:schemeClr val="bg1"/>
                </a:solidFill>
              </a:rPr>
              <a:t>changes</a:t>
            </a:r>
            <a:r>
              <a:rPr lang="cs-CZ" sz="6600" dirty="0">
                <a:solidFill>
                  <a:schemeClr val="bg1"/>
                </a:solidFill>
              </a:rPr>
              <a:t> </a:t>
            </a:r>
            <a:br>
              <a:rPr lang="cs-CZ" sz="6600" dirty="0">
                <a:solidFill>
                  <a:schemeClr val="bg1"/>
                </a:solidFill>
              </a:rPr>
            </a:br>
            <a:r>
              <a:rPr lang="cs-CZ" sz="6600" dirty="0">
                <a:solidFill>
                  <a:schemeClr val="bg1"/>
                </a:solidFill>
              </a:rPr>
              <a:t>in </a:t>
            </a:r>
            <a:r>
              <a:rPr lang="cs-CZ" sz="6600" dirty="0" err="1">
                <a:solidFill>
                  <a:schemeClr val="bg1"/>
                </a:solidFill>
              </a:rPr>
              <a:t>general</a:t>
            </a:r>
            <a:r>
              <a:rPr lang="cs-CZ" sz="6600" dirty="0">
                <a:solidFill>
                  <a:schemeClr val="bg1"/>
                </a:solidFill>
              </a:rPr>
              <a:t> </a:t>
            </a:r>
            <a:r>
              <a:rPr lang="cs-CZ" sz="6600" dirty="0" err="1">
                <a:solidFill>
                  <a:schemeClr val="bg1"/>
                </a:solidFill>
              </a:rPr>
              <a:t>recognition</a:t>
            </a:r>
            <a:r>
              <a:rPr lang="cs-CZ" sz="6600" dirty="0">
                <a:solidFill>
                  <a:schemeClr val="bg1"/>
                </a:solidFill>
              </a:rPr>
              <a:t> </a:t>
            </a:r>
            <a:r>
              <a:rPr lang="cs-CZ" sz="6600" dirty="0" err="1">
                <a:solidFill>
                  <a:schemeClr val="bg1"/>
                </a:solidFill>
              </a:rPr>
              <a:t>practice</a:t>
            </a:r>
            <a:endParaRPr lang="en-US" sz="6600" dirty="0">
              <a:solidFill>
                <a:schemeClr val="bg1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771863" y="2139095"/>
            <a:ext cx="18560374" cy="8477424"/>
          </a:xfrm>
        </p:spPr>
        <p:txBody>
          <a:bodyPr/>
          <a:lstStyle/>
          <a:p>
            <a:pPr marL="0" indent="0">
              <a:buNone/>
            </a:pPr>
            <a:r>
              <a:rPr lang="en-US" sz="4400" b="1" dirty="0"/>
              <a:t>Why Charles University has changed the general recognition practice?</a:t>
            </a:r>
          </a:p>
          <a:p>
            <a:r>
              <a:rPr lang="en-US" dirty="0"/>
              <a:t>Reaction to the </a:t>
            </a:r>
            <a:r>
              <a:rPr lang="en-US" b="1" dirty="0"/>
              <a:t>recognition practice of MEYS </a:t>
            </a:r>
            <a:r>
              <a:rPr lang="en-US" dirty="0"/>
              <a:t>– more simple and flexible process keeping the quality of recognition</a:t>
            </a:r>
          </a:p>
          <a:p>
            <a:pPr marL="0" indent="0">
              <a:buNone/>
            </a:pPr>
            <a:r>
              <a:rPr lang="en-US" dirty="0"/>
              <a:t>MEYS considered „substantial differences“ for negative decisions of Charles University as non substantial and recognized according to the Lisbon Convention.</a:t>
            </a:r>
            <a:endParaRPr lang="cs-CZ" dirty="0"/>
          </a:p>
          <a:p>
            <a:r>
              <a:rPr lang="en-US" b="1" dirty="0"/>
              <a:t>Trends in Europe </a:t>
            </a:r>
            <a:r>
              <a:rPr lang="en-US" dirty="0"/>
              <a:t>– interconnectedness of universities and decrease in bureaucracy</a:t>
            </a:r>
          </a:p>
          <a:p>
            <a:r>
              <a:rPr lang="cs-CZ" b="1" dirty="0" err="1"/>
              <a:t>Chances</a:t>
            </a:r>
            <a:r>
              <a:rPr lang="cs-CZ" b="1" dirty="0"/>
              <a:t> for </a:t>
            </a:r>
            <a:r>
              <a:rPr lang="en-US" b="1" dirty="0"/>
              <a:t>recognition </a:t>
            </a:r>
            <a:r>
              <a:rPr lang="en-US" dirty="0"/>
              <a:t>of studying </a:t>
            </a:r>
            <a:r>
              <a:rPr lang="en-US" dirty="0" err="1"/>
              <a:t>programmes</a:t>
            </a:r>
            <a:r>
              <a:rPr lang="en-US" dirty="0"/>
              <a:t> not realized </a:t>
            </a:r>
            <a:r>
              <a:rPr lang="cs-CZ" dirty="0" err="1"/>
              <a:t>at</a:t>
            </a:r>
            <a:r>
              <a:rPr lang="cs-CZ" dirty="0"/>
              <a:t> </a:t>
            </a:r>
            <a:r>
              <a:rPr lang="en-US" dirty="0"/>
              <a:t>Charles university, recognition in a field of study covering the foreign study </a:t>
            </a:r>
            <a:r>
              <a:rPr lang="en-US" dirty="0" err="1"/>
              <a:t>programme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247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>
          <a:xfrm>
            <a:off x="631371" y="1567544"/>
            <a:ext cx="9295029" cy="9252856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Recognition practice </a:t>
            </a:r>
          </a:p>
          <a:p>
            <a:pPr marL="0" indent="0">
              <a:buNone/>
            </a:pPr>
            <a:r>
              <a:rPr lang="en-US" b="1" dirty="0"/>
              <a:t>In the past…</a:t>
            </a:r>
          </a:p>
          <a:p>
            <a:r>
              <a:rPr lang="en-US" dirty="0"/>
              <a:t>Average processing time of the application:</a:t>
            </a:r>
          </a:p>
          <a:p>
            <a:pPr marL="0" indent="0">
              <a:buNone/>
            </a:pPr>
            <a:r>
              <a:rPr lang="en-US" dirty="0"/>
              <a:t>   2 months</a:t>
            </a:r>
          </a:p>
          <a:p>
            <a:r>
              <a:rPr lang="en-US" dirty="0"/>
              <a:t>Bureaucratically demanding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 lot of negative decisions due to substantial differences</a:t>
            </a:r>
          </a:p>
          <a:p>
            <a:r>
              <a:rPr lang="en-US" dirty="0"/>
              <a:t>Recognized by M</a:t>
            </a:r>
            <a:r>
              <a:rPr lang="cs-CZ" dirty="0"/>
              <a:t>EYS</a:t>
            </a:r>
            <a:r>
              <a:rPr lang="en-US" dirty="0"/>
              <a:t> in appeal proceedings according to Lisbon Convention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>
          <a:xfrm>
            <a:off x="10080172" y="1567544"/>
            <a:ext cx="8641772" cy="8766627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Recognition practice</a:t>
            </a:r>
          </a:p>
          <a:p>
            <a:pPr marL="0" indent="0">
              <a:buNone/>
            </a:pPr>
            <a:r>
              <a:rPr lang="en-US" b="1" dirty="0"/>
              <a:t>Now…</a:t>
            </a:r>
          </a:p>
          <a:p>
            <a:r>
              <a:rPr lang="en-US" dirty="0"/>
              <a:t>Average processing time of the application: </a:t>
            </a:r>
          </a:p>
          <a:p>
            <a:pPr marL="0" indent="0">
              <a:buNone/>
            </a:pPr>
            <a:r>
              <a:rPr lang="en-US" dirty="0"/>
              <a:t>  1 month</a:t>
            </a:r>
          </a:p>
          <a:p>
            <a:r>
              <a:rPr lang="en-US" dirty="0"/>
              <a:t>Effectivity of the proceeding</a:t>
            </a:r>
          </a:p>
          <a:p>
            <a:pPr marL="0" indent="0">
              <a:buNone/>
            </a:pPr>
            <a:endParaRPr lang="en-US" dirty="0"/>
          </a:p>
          <a:p>
            <a:r>
              <a:rPr lang="cs-CZ" dirty="0"/>
              <a:t>D</a:t>
            </a:r>
            <a:r>
              <a:rPr lang="en-US" dirty="0" err="1"/>
              <a:t>ecrease</a:t>
            </a:r>
            <a:r>
              <a:rPr lang="en-US" dirty="0"/>
              <a:t> </a:t>
            </a:r>
            <a:r>
              <a:rPr lang="cs-CZ" dirty="0"/>
              <a:t>in</a:t>
            </a:r>
            <a:r>
              <a:rPr lang="en-US" dirty="0"/>
              <a:t> number of negative decisions</a:t>
            </a:r>
            <a:endParaRPr lang="cs-CZ" dirty="0"/>
          </a:p>
          <a:p>
            <a:r>
              <a:rPr lang="en-US" dirty="0"/>
              <a:t>Flexible recognition according to Lisbon Convention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  <p:sp>
        <p:nvSpPr>
          <p:cNvPr id="5" name="TextovéPole 4"/>
          <p:cNvSpPr txBox="1">
            <a:spLocks noChangeAspect="1"/>
          </p:cNvSpPr>
          <p:nvPr/>
        </p:nvSpPr>
        <p:spPr>
          <a:xfrm>
            <a:off x="0" y="-244090"/>
            <a:ext cx="20104100" cy="1200329"/>
          </a:xfrm>
          <a:prstGeom prst="rect">
            <a:avLst/>
          </a:prstGeom>
          <a:solidFill>
            <a:srgbClr val="D22D4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</a:rPr>
              <a:t>Changes in general recognition practice</a:t>
            </a:r>
          </a:p>
        </p:txBody>
      </p:sp>
    </p:spTree>
    <p:extLst>
      <p:ext uri="{BB962C8B-B14F-4D97-AF65-F5344CB8AC3E}">
        <p14:creationId xmlns:p14="http://schemas.microsoft.com/office/powerpoint/2010/main" val="3151917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>
          <a:xfrm>
            <a:off x="631371" y="1567544"/>
            <a:ext cx="9295029" cy="9252856"/>
          </a:xfrm>
        </p:spPr>
        <p:txBody>
          <a:bodyPr/>
          <a:lstStyle/>
          <a:p>
            <a:pPr marL="0" indent="0">
              <a:buNone/>
            </a:pPr>
            <a:r>
              <a:rPr lang="cs-CZ" sz="4400" b="1" dirty="0"/>
              <a:t>For a</a:t>
            </a:r>
            <a:r>
              <a:rPr lang="en-GB" sz="4400" b="1" dirty="0" err="1"/>
              <a:t>pplicants</a:t>
            </a:r>
            <a:endParaRPr lang="en-GB" sz="4400" b="1" dirty="0"/>
          </a:p>
          <a:p>
            <a:pPr marL="0" indent="0">
              <a:buNone/>
            </a:pPr>
            <a:r>
              <a:rPr lang="en-GB" i="1" dirty="0">
                <a:solidFill>
                  <a:srgbClr val="FF0000"/>
                </a:solidFill>
              </a:rPr>
              <a:t>Advantages</a:t>
            </a:r>
          </a:p>
          <a:p>
            <a:r>
              <a:rPr lang="en-GB" dirty="0"/>
              <a:t>Processing of the application in </a:t>
            </a:r>
            <a:r>
              <a:rPr lang="en-GB" dirty="0">
                <a:solidFill>
                  <a:srgbClr val="FF0000"/>
                </a:solidFill>
              </a:rPr>
              <a:t>shorter time</a:t>
            </a:r>
          </a:p>
          <a:p>
            <a:r>
              <a:rPr lang="en-GB" dirty="0"/>
              <a:t>Higher probability of the positive result of decision on recognition</a:t>
            </a:r>
            <a:r>
              <a:rPr lang="cs-CZ" dirty="0"/>
              <a:t> </a:t>
            </a:r>
            <a:r>
              <a:rPr lang="cs-CZ" dirty="0" err="1"/>
              <a:t>at</a:t>
            </a:r>
            <a:r>
              <a:rPr lang="cs-CZ" dirty="0"/>
              <a:t> university – </a:t>
            </a:r>
            <a:r>
              <a:rPr lang="cs-CZ" dirty="0" err="1"/>
              <a:t>without</a:t>
            </a:r>
            <a:r>
              <a:rPr lang="cs-CZ" dirty="0"/>
              <a:t> </a:t>
            </a:r>
            <a:r>
              <a:rPr lang="cs-CZ" dirty="0" err="1"/>
              <a:t>need</a:t>
            </a:r>
            <a:r>
              <a:rPr lang="cs-CZ" dirty="0"/>
              <a:t> to </a:t>
            </a:r>
            <a:r>
              <a:rPr lang="cs-CZ" dirty="0" err="1"/>
              <a:t>appeals</a:t>
            </a:r>
            <a:r>
              <a:rPr lang="cs-CZ" dirty="0"/>
              <a:t> to MEYS</a:t>
            </a:r>
            <a:endParaRPr lang="en-GB" dirty="0"/>
          </a:p>
          <a:p>
            <a:pPr marL="0" indent="0">
              <a:buNone/>
            </a:pPr>
            <a:r>
              <a:rPr lang="en-GB" i="1" dirty="0">
                <a:solidFill>
                  <a:schemeClr val="accent1">
                    <a:lumMod val="75000"/>
                  </a:schemeClr>
                </a:solidFill>
              </a:rPr>
              <a:t>Disadvantages</a:t>
            </a:r>
          </a:p>
          <a:p>
            <a:r>
              <a:rPr lang="en-GB" dirty="0"/>
              <a:t>Recognition in the field of study covering the study programme, not in a specific study programme</a:t>
            </a:r>
          </a:p>
          <a:p>
            <a:r>
              <a:rPr lang="en-GB" dirty="0"/>
              <a:t>It might cause misunderstanding for the authority recognizing 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professional qualification 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>
          <a:xfrm>
            <a:off x="10080171" y="1567544"/>
            <a:ext cx="9568795" cy="8766627"/>
          </a:xfrm>
        </p:spPr>
        <p:txBody>
          <a:bodyPr/>
          <a:lstStyle/>
          <a:p>
            <a:pPr marL="0" indent="0">
              <a:buNone/>
            </a:pPr>
            <a:r>
              <a:rPr lang="cs-CZ" sz="4400" b="1" dirty="0"/>
              <a:t>For u</a:t>
            </a:r>
            <a:r>
              <a:rPr lang="en-GB" sz="4400" b="1" dirty="0" err="1"/>
              <a:t>niversity</a:t>
            </a:r>
            <a:endParaRPr lang="en-GB" sz="4400" b="1" dirty="0"/>
          </a:p>
          <a:p>
            <a:pPr marL="0" indent="0">
              <a:buNone/>
            </a:pPr>
            <a:r>
              <a:rPr lang="en-GB" i="1" dirty="0">
                <a:solidFill>
                  <a:srgbClr val="FF0000"/>
                </a:solidFill>
              </a:rPr>
              <a:t>Advantages</a:t>
            </a:r>
          </a:p>
          <a:p>
            <a:r>
              <a:rPr lang="en-GB" dirty="0"/>
              <a:t>No need to forward applications to faculties (exception: medical study programmes )</a:t>
            </a:r>
          </a:p>
          <a:p>
            <a:r>
              <a:rPr lang="en-GB" dirty="0"/>
              <a:t>No need of assessment of a detailed content of study</a:t>
            </a:r>
          </a:p>
          <a:p>
            <a:pPr marL="0" indent="0">
              <a:buNone/>
            </a:pPr>
            <a:r>
              <a:rPr lang="en-GB" i="1" dirty="0">
                <a:solidFill>
                  <a:schemeClr val="accent1">
                    <a:lumMod val="75000"/>
                  </a:schemeClr>
                </a:solidFill>
              </a:rPr>
              <a:t>Disadvantages</a:t>
            </a:r>
          </a:p>
          <a:p>
            <a:r>
              <a:rPr lang="en-GB" dirty="0"/>
              <a:t>Necessity to issue a document specifying  that foreign study programme is related to a study programme required for the recognition of 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professional qualification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  <p:sp>
        <p:nvSpPr>
          <p:cNvPr id="5" name="TextovéPole 4"/>
          <p:cNvSpPr txBox="1">
            <a:spLocks noChangeAspect="1"/>
          </p:cNvSpPr>
          <p:nvPr/>
        </p:nvSpPr>
        <p:spPr>
          <a:xfrm>
            <a:off x="0" y="-244090"/>
            <a:ext cx="20104100" cy="1200329"/>
          </a:xfrm>
          <a:prstGeom prst="rect">
            <a:avLst/>
          </a:prstGeom>
          <a:solidFill>
            <a:srgbClr val="D22D4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7200" dirty="0" err="1">
                <a:solidFill>
                  <a:schemeClr val="bg1"/>
                </a:solidFill>
              </a:rPr>
              <a:t>Impact</a:t>
            </a:r>
            <a:r>
              <a:rPr lang="cs-CZ" sz="7200" dirty="0">
                <a:solidFill>
                  <a:schemeClr val="bg1"/>
                </a:solidFill>
              </a:rPr>
              <a:t> </a:t>
            </a:r>
            <a:r>
              <a:rPr lang="cs-CZ" sz="7200" dirty="0" err="1">
                <a:solidFill>
                  <a:schemeClr val="bg1"/>
                </a:solidFill>
              </a:rPr>
              <a:t>of</a:t>
            </a:r>
            <a:r>
              <a:rPr lang="cs-CZ" sz="7200" dirty="0">
                <a:solidFill>
                  <a:schemeClr val="bg1"/>
                </a:solidFill>
              </a:rPr>
              <a:t> c</a:t>
            </a:r>
            <a:r>
              <a:rPr lang="en-US" sz="7200" dirty="0" err="1">
                <a:solidFill>
                  <a:schemeClr val="bg1"/>
                </a:solidFill>
              </a:rPr>
              <a:t>hanges</a:t>
            </a:r>
            <a:r>
              <a:rPr lang="en-US" sz="7200" dirty="0">
                <a:solidFill>
                  <a:schemeClr val="bg1"/>
                </a:solidFill>
              </a:rPr>
              <a:t> in general recognition practice</a:t>
            </a:r>
          </a:p>
        </p:txBody>
      </p:sp>
    </p:spTree>
    <p:extLst>
      <p:ext uri="{BB962C8B-B14F-4D97-AF65-F5344CB8AC3E}">
        <p14:creationId xmlns:p14="http://schemas.microsoft.com/office/powerpoint/2010/main" val="3030902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525294" y="3193840"/>
            <a:ext cx="19578806" cy="7897290"/>
          </a:xfrm>
          <a:noFill/>
        </p:spPr>
        <p:txBody>
          <a:bodyPr/>
          <a:lstStyle/>
          <a:p>
            <a:r>
              <a:rPr lang="en-GB" dirty="0"/>
              <a:t>The possibility of assessment was generally set out by amendment to HEA 2016</a:t>
            </a:r>
            <a:endParaRPr lang="cs-CZ" dirty="0"/>
          </a:p>
          <a:p>
            <a:endParaRPr lang="en-GB" dirty="0"/>
          </a:p>
          <a:p>
            <a:r>
              <a:rPr lang="en-GB" dirty="0"/>
              <a:t>HEA gives this possibility to Charles University based on the  institutional accreditation gained 2018</a:t>
            </a:r>
            <a:endParaRPr lang="cs-CZ" dirty="0"/>
          </a:p>
          <a:p>
            <a:endParaRPr lang="en-GB" dirty="0"/>
          </a:p>
          <a:p>
            <a:r>
              <a:rPr lang="en-GB" dirty="0"/>
              <a:t>At Charles University since admission process related to academic year 2018/2019</a:t>
            </a:r>
            <a:endParaRPr lang="cs-CZ" dirty="0"/>
          </a:p>
          <a:p>
            <a:endParaRPr lang="en-GB" dirty="0"/>
          </a:p>
          <a:p>
            <a:r>
              <a:rPr lang="en-GB" dirty="0"/>
              <a:t>Modifications of the system – for applicants, for faculties</a:t>
            </a:r>
            <a:endParaRPr lang="cs-CZ" dirty="0"/>
          </a:p>
          <a:p>
            <a:endParaRPr lang="en-GB" dirty="0"/>
          </a:p>
          <a:p>
            <a:r>
              <a:rPr lang="en-GB" dirty="0"/>
              <a:t>Support to faculties – consultations, trainings, methodology</a:t>
            </a:r>
          </a:p>
        </p:txBody>
      </p:sp>
      <p:sp>
        <p:nvSpPr>
          <p:cNvPr id="7" name="TextovéPole 6"/>
          <p:cNvSpPr txBox="1">
            <a:spLocks noChangeAspect="1"/>
          </p:cNvSpPr>
          <p:nvPr/>
        </p:nvSpPr>
        <p:spPr>
          <a:xfrm>
            <a:off x="0" y="0"/>
            <a:ext cx="20104100" cy="2308324"/>
          </a:xfrm>
          <a:prstGeom prst="rect">
            <a:avLst/>
          </a:prstGeom>
          <a:solidFill>
            <a:srgbClr val="D22D4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</a:rPr>
              <a:t>Assessment of foreign secondary and higher education for the purpose of admission process</a:t>
            </a:r>
          </a:p>
        </p:txBody>
      </p:sp>
    </p:spTree>
    <p:extLst>
      <p:ext uri="{BB962C8B-B14F-4D97-AF65-F5344CB8AC3E}">
        <p14:creationId xmlns:p14="http://schemas.microsoft.com/office/powerpoint/2010/main" val="403068750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Vlastní 1">
      <a:dk1>
        <a:srgbClr val="171616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bout UK_prezentace">
      <a:majorFont>
        <a:latin typeface="Gill Sans"/>
        <a:ea typeface=""/>
        <a:cs typeface=""/>
      </a:majorFont>
      <a:minorFont>
        <a:latin typeface="Gill Sans MT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8FAFAA9-7A0A-45B5-B503-C82087B6CA4C}">
  <we:reference id="wa104178141" version="3.10.0.7" store="cs-CZ" storeType="OMEX"/>
  <we:alternateReferences>
    <we:reference id="WA104178141" version="3.10.0.7" store="WA104178141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3673</TotalTime>
  <Words>1136</Words>
  <Application>Microsoft Office PowerPoint</Application>
  <PresentationFormat>Vlastní</PresentationFormat>
  <Paragraphs>191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4" baseType="lpstr">
      <vt:lpstr>ＭＳ Ｐゴシック</vt:lpstr>
      <vt:lpstr>Arial</vt:lpstr>
      <vt:lpstr>Calibri</vt:lpstr>
      <vt:lpstr>Gill Sans</vt:lpstr>
      <vt:lpstr>Gill Sans MT</vt:lpstr>
      <vt:lpstr>Wingdings</vt:lpstr>
      <vt:lpstr>Motiv Office</vt:lpstr>
      <vt:lpstr>Prezentace aplikace PowerPoint</vt:lpstr>
      <vt:lpstr>Prezentace aplikace PowerPoint</vt:lpstr>
      <vt:lpstr>Charles University</vt:lpstr>
      <vt:lpstr>Prezentace aplikace PowerPoint</vt:lpstr>
      <vt:lpstr>General recognition in the past and nowadays</vt:lpstr>
      <vt:lpstr>Reasons leading to changes  in general recognition practice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Support for higher education institutions (HEI)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Petr Podzimek</dc:creator>
  <cp:lastModifiedBy>Škrábalová Lenka, PhDr., Ph.D.</cp:lastModifiedBy>
  <cp:revision>328</cp:revision>
  <cp:lastPrinted>2017-12-01T09:41:49Z</cp:lastPrinted>
  <dcterms:created xsi:type="dcterms:W3CDTF">2017-06-20T08:09:59Z</dcterms:created>
  <dcterms:modified xsi:type="dcterms:W3CDTF">2021-03-16T13:50:59Z</dcterms:modified>
</cp:coreProperties>
</file>