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256" r:id="rId2"/>
    <p:sldId id="319" r:id="rId3"/>
    <p:sldId id="320" r:id="rId4"/>
    <p:sldId id="323" r:id="rId5"/>
    <p:sldId id="324" r:id="rId6"/>
    <p:sldId id="326" r:id="rId7"/>
    <p:sldId id="322" r:id="rId8"/>
    <p:sldId id="259" r:id="rId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907" userDrawn="1">
          <p15:clr>
            <a:srgbClr val="A4A3A4"/>
          </p15:clr>
        </p15:guide>
        <p15:guide id="3" pos="2132" userDrawn="1">
          <p15:clr>
            <a:srgbClr val="A4A3A4"/>
          </p15:clr>
        </p15:guide>
        <p15:guide id="4" pos="3379" userDrawn="1">
          <p15:clr>
            <a:srgbClr val="A4A3A4"/>
          </p15:clr>
        </p15:guide>
        <p15:guide id="5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reza Vintrová" initials="TV" lastIdx="8" clrIdx="0">
    <p:extLst>
      <p:ext uri="{19B8F6BF-5375-455C-9EA6-DF929625EA0E}">
        <p15:presenceInfo xmlns:p15="http://schemas.microsoft.com/office/powerpoint/2012/main" userId="S::Tereza.Vintrova@odienevents.com::5bf52b53-3900-4334-b42e-6da5837752f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05" autoAdjust="0"/>
    <p:restoredTop sz="83860" autoAdjust="0"/>
  </p:normalViewPr>
  <p:slideViewPr>
    <p:cSldViewPr snapToGrid="0" showGuides="1">
      <p:cViewPr varScale="1">
        <p:scale>
          <a:sx n="68" d="100"/>
          <a:sy n="68" d="100"/>
        </p:scale>
        <p:origin x="988" y="48"/>
      </p:cViewPr>
      <p:guideLst>
        <p:guide orient="horz" pos="3657"/>
        <p:guide pos="907"/>
        <p:guide pos="2132"/>
        <p:guide pos="3379"/>
        <p:guide pos="46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6128-E6F4-4423-8FD5-3E79F44F0350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1EE1-A014-4F2F-96E8-7CB9DB533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47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C28F8-2A4C-4B5C-AD71-7E3F3501D1BF}" type="datetimeFigureOut">
              <a:rPr lang="cs-CZ" smtClean="0"/>
              <a:t>12.04.2021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27D2-B476-4B72-8499-807986377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64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205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436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16964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8048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3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71507400"/>
              </p:ext>
            </p:extLst>
          </p:nvPr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427551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9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1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60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65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07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8" r:id="rId5"/>
    <p:sldLayoutId id="2147483679" r:id="rId6"/>
    <p:sldLayoutId id="214748367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pos="5534" userDrawn="1">
          <p15:clr>
            <a:srgbClr val="F26B43"/>
          </p15:clr>
        </p15:guide>
        <p15:guide id="3" orient="horz" pos="595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inhea.org/" TargetMode="External"/><Relationship Id="rId13" Type="http://schemas.openxmlformats.org/officeDocument/2006/relationships/hyperlink" Target="https://www.eqar.eu/qa-results/deqar-project/" TargetMode="External"/><Relationship Id="rId3" Type="http://schemas.openxmlformats.org/officeDocument/2006/relationships/hyperlink" Target="https://www.enic-naric.net/latin-america-and-the-caribbean.aspx" TargetMode="External"/><Relationship Id="rId7" Type="http://schemas.openxmlformats.org/officeDocument/2006/relationships/hyperlink" Target="http://www.sarua.org/" TargetMode="External"/><Relationship Id="rId12" Type="http://schemas.openxmlformats.org/officeDocument/2006/relationships/hyperlink" Target="http://anabin.kmk.org/" TargetMode="External"/><Relationship Id="rId17" Type="http://schemas.openxmlformats.org/officeDocument/2006/relationships/hyperlink" Target="https://www.iau-aiu.net/" TargetMode="External"/><Relationship Id="rId2" Type="http://schemas.openxmlformats.org/officeDocument/2006/relationships/hyperlink" Target="http://www.enic-naric.net/" TargetMode="External"/><Relationship Id="rId16" Type="http://schemas.openxmlformats.org/officeDocument/2006/relationships/hyperlink" Target="https://www.scholaro.com/pr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au.org/" TargetMode="External"/><Relationship Id="rId11" Type="http://schemas.openxmlformats.org/officeDocument/2006/relationships/hyperlink" Target="https://eacea.ec.europa.eu/national-policies/eurydice/" TargetMode="External"/><Relationship Id="rId5" Type="http://schemas.openxmlformats.org/officeDocument/2006/relationships/hyperlink" Target="http://aaru.edu.jo/Home.aspx" TargetMode="External"/><Relationship Id="rId15" Type="http://schemas.openxmlformats.org/officeDocument/2006/relationships/hyperlink" Target="https://www.q-entry.eu/" TargetMode="External"/><Relationship Id="rId10" Type="http://schemas.openxmlformats.org/officeDocument/2006/relationships/hyperlink" Target="http://whed.net/home.php" TargetMode="External"/><Relationship Id="rId4" Type="http://schemas.openxmlformats.org/officeDocument/2006/relationships/hyperlink" Target="http://www.taicep.org/" TargetMode="External"/><Relationship Id="rId9" Type="http://schemas.openxmlformats.org/officeDocument/2006/relationships/hyperlink" Target="https://www.nuffic.nl/en/subjects/education-systems-worldwide/" TargetMode="External"/><Relationship Id="rId14" Type="http://schemas.openxmlformats.org/officeDocument/2006/relationships/hyperlink" Target="https://ec.europa.eu/education/european-tertiary-education-register_en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ic.lv/portal/content/files/AURBELL_report_EN.pdf" TargetMode="External"/><Relationship Id="rId3" Type="http://schemas.openxmlformats.org/officeDocument/2006/relationships/hyperlink" Target="http://www.enic-naric.net/ear-manual-standards-and-guidelines-on-recognition.aspx" TargetMode="External"/><Relationship Id="rId7" Type="http://schemas.openxmlformats.org/officeDocument/2006/relationships/hyperlink" Target="https://scand.cimea.it/" TargetMode="External"/><Relationship Id="rId12" Type="http://schemas.openxmlformats.org/officeDocument/2006/relationships/hyperlink" Target="https://eur01.safelinks.protection.outlook.com/?url=https://qsearch.qqi.ie/WebPart/Search?searchtype%3Drecognitions&amp;data=04|01|jlokhoff@nuffic.nl|0a92c45470214f9f61b108d8a34abe13|0b88356939c04403a6a9ed60f81be9e5|0|0|637438888717295881|Unknown|TWFpbGZsb3d8eyJWIjoiMC4wLjAwMDAiLCJQIjoiV2luMzIiLCJBTiI6Ik1haWwiLCJXVCI6Mn0%3D|1000&amp;sdata=yfPEac0NSOihMVziHQDaVetuwBwafe/r6PyOy7SX0/4%3D&amp;reserved=0" TargetMode="External"/><Relationship Id="rId2" Type="http://schemas.openxmlformats.org/officeDocument/2006/relationships/hyperlink" Target="http://ear.enic-naric.net/emanual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awa.gov.pl/en/recognition/system-kwalifikator" TargetMode="External"/><Relationship Id="rId11" Type="http://schemas.openxmlformats.org/officeDocument/2006/relationships/hyperlink" Target="https://www.asem-education.org/news/item/248-the-asem-compendium-for-higher-education-is-online" TargetMode="External"/><Relationship Id="rId5" Type="http://schemas.openxmlformats.org/officeDocument/2006/relationships/hyperlink" Target="https://academicrecognition.eu/" TargetMode="External"/><Relationship Id="rId10" Type="http://schemas.openxmlformats.org/officeDocument/2006/relationships/hyperlink" Target="https://www.nuffic.nl/en/subjects/recognition-projects/fair-concluded" TargetMode="External"/><Relationship Id="rId4" Type="http://schemas.openxmlformats.org/officeDocument/2006/relationships/hyperlink" Target="http://archive.org/web/web.php" TargetMode="External"/><Relationship Id="rId9" Type="http://schemas.openxmlformats.org/officeDocument/2006/relationships/hyperlink" Target="https://www.nuffic.nl/en/publications/triangle-automatic-recognition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portal.unesco.org/en/ev.php-URL_ID=49557&amp;URL_DO=DO_TOPIC&amp;URL_SECTION=201.html" TargetMode="External"/><Relationship Id="rId3" Type="http://schemas.openxmlformats.org/officeDocument/2006/relationships/hyperlink" Target="https://eacea.ec.europa.eu/national-policies/eurydice/content/united-kingdom-england_en" TargetMode="External"/><Relationship Id="rId7" Type="http://schemas.openxmlformats.org/officeDocument/2006/relationships/hyperlink" Target="https://eacea.ec.europa.eu/national-policies/eurydice/content/european-higher-education-area-2020-bologna-process-implementation-report_en" TargetMode="External"/><Relationship Id="rId2" Type="http://schemas.openxmlformats.org/officeDocument/2006/relationships/hyperlink" Target="https://europa.eu/europass/en/compare-qualificatio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is.unesco.org/sites/default/files/documents/isced-2011-operational-manual-guidelines-for-classifying-national-education-programmes-and-related-qualifications-2015-en_1.pdf" TargetMode="External"/><Relationship Id="rId11" Type="http://schemas.openxmlformats.org/officeDocument/2006/relationships/hyperlink" Target="https://wb-qualifications.org/recognition-of-academic-qualifications/databasis-of-qualifications.php" TargetMode="External"/><Relationship Id="rId5" Type="http://schemas.openxmlformats.org/officeDocument/2006/relationships/hyperlink" Target="https://www.msmt.cz/vzdelavani/vysoke-skolstvi/prirucka-pro-vyuzivani-vysledku-uceni-na-vysokych-skolach?lang=1" TargetMode="External"/><Relationship Id="rId10" Type="http://schemas.openxmlformats.org/officeDocument/2006/relationships/hyperlink" Target="https://wwwcdn.dges.gov.pt/sites/default/files/quadros_deliberacoes_-_2019en.pdf" TargetMode="External"/><Relationship Id="rId4" Type="http://schemas.openxmlformats.org/officeDocument/2006/relationships/hyperlink" Target="https://op.europa.eu/en/publication-detail/-/publication/da7467e6-8450-11e5-b8b7-01aa75ed71a1" TargetMode="External"/><Relationship Id="rId9" Type="http://schemas.openxmlformats.org/officeDocument/2006/relationships/hyperlink" Target="https://www.gov.uk/check-university-award-degree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enic.org.uk/Universities%20And%20Colleges/Membership%20Packages.aspx" TargetMode="External"/><Relationship Id="rId13" Type="http://schemas.openxmlformats.org/officeDocument/2006/relationships/hyperlink" Target="https://norric.org/nordbalt/overview" TargetMode="External"/><Relationship Id="rId3" Type="http://schemas.openxmlformats.org/officeDocument/2006/relationships/hyperlink" Target="https://www.uhr.se/naricportal/utbildningsbeskrivningar/" TargetMode="External"/><Relationship Id="rId7" Type="http://schemas.openxmlformats.org/officeDocument/2006/relationships/hyperlink" Target="https://www.ecctis.com/Agencies/Online%20Databases/Default.aspx" TargetMode="External"/><Relationship Id="rId12" Type="http://schemas.openxmlformats.org/officeDocument/2006/relationships/hyperlink" Target="https://www.dges.gov.pt/en/pagina/degree-and-diploma-recognition" TargetMode="External"/><Relationship Id="rId2" Type="http://schemas.openxmlformats.org/officeDocument/2006/relationships/hyperlink" Target="https://internationaleducation.gov.au/cep/Pages/default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es.org/ca/" TargetMode="External"/><Relationship Id="rId11" Type="http://schemas.openxmlformats.org/officeDocument/2006/relationships/hyperlink" Target="https://eur-lex.europa.eu/legal-content/EN/TXT/?uri=celex:32018H1210(01)" TargetMode="External"/><Relationship Id="rId5" Type="http://schemas.openxmlformats.org/officeDocument/2006/relationships/hyperlink" Target="https://www.nokut.no/en/surveys-and-databases/nokuts-country-database/nokuts-country-database/" TargetMode="External"/><Relationship Id="rId10" Type="http://schemas.openxmlformats.org/officeDocument/2006/relationships/hyperlink" Target="https://www.teqsa.gov.au/national-register" TargetMode="External"/><Relationship Id="rId4" Type="http://schemas.openxmlformats.org/officeDocument/2006/relationships/hyperlink" Target="https://ufm.dk/en/education/recognition-and-transparency/find-assessments/general-assessments-for-specific-countries" TargetMode="External"/><Relationship Id="rId9" Type="http://schemas.openxmlformats.org/officeDocument/2006/relationships/hyperlink" Target="mailto:members@enic.org.uk" TargetMode="External"/><Relationship Id="rId14" Type="http://schemas.openxmlformats.org/officeDocument/2006/relationships/hyperlink" Target="https://norric.org/nordbalt/nordbalt-about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tudyinturkey.gov.tr/StudyInTurkey/Universities" TargetMode="External"/><Relationship Id="rId3" Type="http://schemas.openxmlformats.org/officeDocument/2006/relationships/hyperlink" Target="https://documentcloud.adobe.com/link/track?uri=urn:aaid:scds:US:b7b56928-2d92-4654-8c40-0b8e2d4027cf#pageNum=1v" TargetMode="External"/><Relationship Id="rId7" Type="http://schemas.openxmlformats.org/officeDocument/2006/relationships/hyperlink" Target="https://app.powerbi.com/view?r=eyJrIjoiY2ZlMTAwMjAtYjY1NS00MDE1LWE5MTAtNDIxZGI4NTAwMmEyIiwidCI6IjExOTA0ZjIzLWYwZGItNGNkYy05NmY3LTM5MGJkNTVmY2VlOCIsImMiOjh9" TargetMode="External"/><Relationship Id="rId2" Type="http://schemas.openxmlformats.org/officeDocument/2006/relationships/hyperlink" Target="https://apnnic.ne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2.cao.ie/downloads/documents/Guidelines-EU-EFTA.pdf" TargetMode="External"/><Relationship Id="rId11" Type="http://schemas.openxmlformats.org/officeDocument/2006/relationships/hyperlink" Target="https://karic.kr/index.do?lang=eng" TargetMode="External"/><Relationship Id="rId5" Type="http://schemas.openxmlformats.org/officeDocument/2006/relationships/hyperlink" Target="https://www.uhr.se/en/start/recognition-of-foreign-qualifications/qualifications-assessment-tool/" TargetMode="External"/><Relationship Id="rId10" Type="http://schemas.openxmlformats.org/officeDocument/2006/relationships/hyperlink" Target="https://nic.gov.ru/en/inrussia/eduinfo/levels" TargetMode="External"/><Relationship Id="rId4" Type="http://schemas.openxmlformats.org/officeDocument/2006/relationships/hyperlink" Target="https://www.dzs.cz/en/article/czech-higher-education-brochure-gateway-czech-higher-education-system-not-only-foreign" TargetMode="External"/><Relationship Id="rId9" Type="http://schemas.openxmlformats.org/officeDocument/2006/relationships/hyperlink" Target="https://www.studyinturkey.gov.tr/StudySearch/List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gmarker.com/european-university-associat3/Smooth-recognition-of-academic-qualifications-The-role-of-quality-assurance?show_live_page=tru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www.google.cz/maps/place/Karmelitsk%C3%A1+529/5,+118+00+Praha+1-Mal%C3%A1+Strana/@50.0852785,14.401439,17z/data=!3m1!4b1!4m5!3m4!1s0x470b94e3028a6d63:0xc245e5c6bd645e50!8m2!3d50.0852785!4d14.403627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7970" y="-1"/>
            <a:ext cx="6176030" cy="3242821"/>
          </a:xfrm>
        </p:spPr>
        <p:txBody>
          <a:bodyPr/>
          <a:lstStyle/>
          <a:p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en-US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b="1" dirty="0"/>
              <a:t>The </a:t>
            </a:r>
            <a:r>
              <a:rPr lang="cs-CZ" b="1" dirty="0" err="1"/>
              <a:t>SeARcH</a:t>
            </a:r>
            <a:r>
              <a:rPr lang="cs-CZ" b="1" dirty="0"/>
              <a:t> ENGINE Project – </a:t>
            </a:r>
            <a:r>
              <a:rPr lang="cs-CZ" b="1" dirty="0" err="1"/>
              <a:t>Information</a:t>
            </a:r>
            <a:r>
              <a:rPr lang="cs-CZ" b="1" dirty="0"/>
              <a:t> </a:t>
            </a:r>
            <a:r>
              <a:rPr lang="cs-CZ" b="1" dirty="0" err="1"/>
              <a:t>resources</a:t>
            </a:r>
            <a:r>
              <a:rPr lang="cs-CZ" b="1" dirty="0"/>
              <a:t> and </a:t>
            </a:r>
            <a:r>
              <a:rPr lang="cs-CZ" b="1" dirty="0" err="1"/>
              <a:t>databases</a:t>
            </a:r>
            <a:r>
              <a:rPr lang="cs-CZ" b="1" dirty="0"/>
              <a:t> </a:t>
            </a:r>
            <a:br>
              <a:rPr lang="cs-CZ" sz="2800" b="1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17689" y="5801360"/>
            <a:ext cx="8523111" cy="1127760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/>
              <a:t>29th of </a:t>
            </a:r>
            <a:r>
              <a:rPr lang="cs-CZ" sz="2800" b="1" dirty="0" err="1"/>
              <a:t>March</a:t>
            </a:r>
            <a:r>
              <a:rPr lang="cs-CZ" sz="2800" b="1" dirty="0"/>
              <a:t> 2021 </a:t>
            </a:r>
          </a:p>
          <a:p>
            <a:pPr algn="ctr"/>
            <a:endParaRPr lang="cs-CZ" sz="1800" b="1" dirty="0"/>
          </a:p>
          <a:p>
            <a:pPr algn="ctr"/>
            <a:endParaRPr lang="cs-CZ" sz="2800" b="1" dirty="0"/>
          </a:p>
          <a:p>
            <a:pPr algn="ctr"/>
            <a:endParaRPr lang="cs-CZ" sz="2800" b="1" dirty="0"/>
          </a:p>
          <a:p>
            <a:pPr algn="ctr"/>
            <a:endParaRPr lang="en-GB" sz="2800" b="1" dirty="0"/>
          </a:p>
        </p:txBody>
      </p:sp>
      <p:pic>
        <p:nvPicPr>
          <p:cNvPr id="4" name="obrázek 1" descr="logo AJ">
            <a:extLst>
              <a:ext uri="{FF2B5EF4-FFF2-40B4-BE49-F238E27FC236}">
                <a16:creationId xmlns:a16="http://schemas.microsoft.com/office/drawing/2014/main" id="{DBC3D43C-046D-4F96-9EDE-782FA162687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0" y="2250440"/>
            <a:ext cx="5499100" cy="1127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6162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52611C-BA50-41BD-B642-A171F260B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942" y="266330"/>
            <a:ext cx="8851037" cy="6169982"/>
          </a:xfrm>
        </p:spPr>
        <p:txBody>
          <a:bodyPr/>
          <a:lstStyle/>
          <a:p>
            <a:pPr hangingPunct="0"/>
            <a:r>
              <a:rPr lang="en-US" sz="1600" u="sng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ENIC-NARIC Networks</a:t>
            </a:r>
            <a:r>
              <a:rPr lang="cs-CZ" sz="1600" u="sng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n-US" sz="1600" u="sng" dirty="0">
                <a:solidFill>
                  <a:srgbClr val="0000FF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www</a:t>
            </a: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.enic-naric.net</a:t>
            </a:r>
            <a:endParaRPr lang="cs-CZ" sz="1600" u="sng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hangingPunct="0"/>
            <a:r>
              <a:rPr lang="nl-NL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cs-CZ" sz="1600" u="sng" dirty="0" err="1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verview</a:t>
            </a:r>
            <a:r>
              <a:rPr lang="cs-CZ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Latin America - </a:t>
            </a:r>
            <a:r>
              <a:rPr lang="nl-NL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ENIC-NARIC website</a:t>
            </a:r>
            <a:r>
              <a:rPr lang="cs-CZ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-</a:t>
            </a:r>
            <a:r>
              <a:rPr lang="nl-NL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https://www.enic-naric.net/latin-america-and-the-caribbean.aspx</a:t>
            </a:r>
            <a:r>
              <a:rPr lang="nl-NL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cs-CZ" sz="1600" u="sng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hangingPunct="0"/>
            <a:r>
              <a:rPr lang="en-GB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TAICEP, The Association for International Credential Evaluation Professionals: </a:t>
            </a:r>
            <a:br>
              <a:rPr lang="en-GB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 (</a:t>
            </a: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http://www.taicep.org</a:t>
            </a:r>
            <a:r>
              <a:rPr lang="en-GB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cs-CZ" sz="1600" u="sng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hangingPunct="0"/>
            <a:r>
              <a:rPr lang="en-GB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Association of Arab Universities (in Arabic only): </a:t>
            </a: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5"/>
              </a:rPr>
              <a:t>http://aaru.edu.jo/Home.aspx</a:t>
            </a:r>
            <a:endParaRPr lang="cs-CZ" sz="1600" u="sng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hangingPunct="0"/>
            <a:r>
              <a:rPr lang="en-GB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Association of African Universities: </a:t>
            </a: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6"/>
              </a:rPr>
              <a:t>http://aau.org</a:t>
            </a:r>
            <a:endParaRPr lang="cs-CZ" sz="1600" u="sng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hangingPunct="0"/>
            <a:r>
              <a:rPr lang="en-GB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Southern African Regional Universities Association (SARUA): </a:t>
            </a: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7"/>
              </a:rPr>
              <a:t>http://www.sarua.org/</a:t>
            </a:r>
            <a:endParaRPr lang="cs-CZ" sz="1600" u="sng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hangingPunct="0"/>
            <a:r>
              <a:rPr lang="en-GB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8"/>
              </a:rPr>
              <a:t>News and information on higher education in Africa</a:t>
            </a:r>
            <a:r>
              <a:rPr lang="en-GB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cs-CZ" sz="1600" u="sng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hangingPunct="0"/>
            <a:r>
              <a:rPr lang="en-GB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9"/>
              </a:rPr>
              <a:t>Descriptions of the education systems</a:t>
            </a:r>
            <a:r>
              <a:rPr lang="en-GB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en-GB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600" u="sng" dirty="0" err="1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Nuffic’s</a:t>
            </a:r>
            <a:r>
              <a:rPr lang="en-GB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Team International Recognition</a:t>
            </a:r>
            <a:endParaRPr lang="cs-CZ" sz="1600" u="sng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hangingPunct="0"/>
            <a:r>
              <a:rPr lang="cs-CZ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0"/>
              </a:rPr>
              <a:t>WHED - </a:t>
            </a:r>
            <a:r>
              <a:rPr lang="en-US" sz="1600" u="sng" dirty="0" err="1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0"/>
              </a:rPr>
              <a:t>nternational</a:t>
            </a: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0"/>
              </a:rPr>
              <a:t> Association of Universities' Worldwide Database </a:t>
            </a:r>
            <a:r>
              <a:rPr lang="cs-CZ" sz="1600" u="sng" dirty="0" err="1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cs-CZ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600" u="sng" dirty="0" err="1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Higher</a:t>
            </a:r>
            <a:r>
              <a:rPr lang="cs-CZ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600" u="sng" dirty="0" err="1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Education</a:t>
            </a:r>
            <a:r>
              <a:rPr lang="cs-CZ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600" u="sng" dirty="0" err="1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Institutions</a:t>
            </a:r>
            <a:r>
              <a:rPr lang="cs-CZ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, Systems and </a:t>
            </a:r>
            <a:r>
              <a:rPr lang="cs-CZ" sz="1600" u="sng" dirty="0" err="1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Credentials</a:t>
            </a:r>
            <a:r>
              <a:rPr lang="cs-CZ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hangingPunct="0"/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1"/>
              </a:rPr>
              <a:t>Descriptions of National Education Systems</a:t>
            </a:r>
            <a:r>
              <a:rPr lang="en-US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published by Eurydice</a:t>
            </a:r>
            <a:endParaRPr lang="cs-CZ" sz="1600" u="sng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hangingPunct="0"/>
            <a:r>
              <a:rPr lang="cs-CZ" sz="1600" u="sng" dirty="0">
                <a:solidFill>
                  <a:srgbClr val="0000FF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2"/>
              </a:rPr>
              <a:t>ANABIN - </a:t>
            </a: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2"/>
              </a:rPr>
              <a:t>Das </a:t>
            </a:r>
            <a:r>
              <a:rPr lang="en-US" sz="1600" u="sng" dirty="0" err="1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2"/>
              </a:rPr>
              <a:t>Infoportal</a:t>
            </a: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2"/>
              </a:rPr>
              <a:t> </a:t>
            </a:r>
            <a:r>
              <a:rPr lang="en-US" sz="1600" u="sng" dirty="0" err="1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2"/>
              </a:rPr>
              <a:t>zu</a:t>
            </a: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2"/>
              </a:rPr>
              <a:t> </a:t>
            </a:r>
            <a:r>
              <a:rPr lang="en-US" sz="1600" u="sng" dirty="0" err="1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2"/>
              </a:rPr>
              <a:t>ausländischen</a:t>
            </a: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2"/>
              </a:rPr>
              <a:t> </a:t>
            </a:r>
            <a:r>
              <a:rPr lang="en-US" sz="1600" u="sng" dirty="0" err="1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2"/>
              </a:rPr>
              <a:t>Bildungsabschlüssen</a:t>
            </a: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12"/>
              </a:rPr>
              <a:t>)</a:t>
            </a:r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en-US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600" u="sng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(in German only)</a:t>
            </a:r>
            <a:endParaRPr lang="cs-CZ" sz="1600" u="sng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hangingPunct="0"/>
            <a:r>
              <a:rPr lang="cs-CZ" sz="1600" b="0" i="0" u="sng" dirty="0">
                <a:solidFill>
                  <a:srgbClr val="206875"/>
                </a:solidFill>
                <a:effectLst/>
                <a:latin typeface="+mn-lt"/>
                <a:hlinkClick r:id="rId13"/>
              </a:rPr>
              <a:t>DEQAR - Database </a:t>
            </a:r>
            <a:r>
              <a:rPr lang="cs-CZ" sz="1600" b="0" i="0" u="sng" dirty="0" err="1">
                <a:solidFill>
                  <a:srgbClr val="206875"/>
                </a:solidFill>
                <a:effectLst/>
                <a:latin typeface="+mn-lt"/>
                <a:hlinkClick r:id="rId13"/>
              </a:rPr>
              <a:t>of</a:t>
            </a:r>
            <a:r>
              <a:rPr lang="cs-CZ" sz="1600" b="0" i="0" u="sng" dirty="0">
                <a:solidFill>
                  <a:srgbClr val="206875"/>
                </a:solidFill>
                <a:effectLst/>
                <a:latin typeface="+mn-lt"/>
                <a:hlinkClick r:id="rId13"/>
              </a:rPr>
              <a:t> </a:t>
            </a:r>
            <a:r>
              <a:rPr lang="cs-CZ" sz="1600" b="0" i="0" u="sng" dirty="0" err="1">
                <a:solidFill>
                  <a:srgbClr val="206875"/>
                </a:solidFill>
                <a:effectLst/>
                <a:latin typeface="+mn-lt"/>
                <a:hlinkClick r:id="rId13"/>
              </a:rPr>
              <a:t>External</a:t>
            </a:r>
            <a:r>
              <a:rPr lang="cs-CZ" sz="1600" b="0" i="0" u="sng" dirty="0">
                <a:solidFill>
                  <a:srgbClr val="206875"/>
                </a:solidFill>
                <a:effectLst/>
                <a:latin typeface="+mn-lt"/>
                <a:hlinkClick r:id="rId13"/>
              </a:rPr>
              <a:t> </a:t>
            </a:r>
            <a:r>
              <a:rPr lang="cs-CZ" sz="1600" b="0" i="0" u="sng" dirty="0" err="1">
                <a:solidFill>
                  <a:srgbClr val="206875"/>
                </a:solidFill>
                <a:effectLst/>
                <a:latin typeface="+mn-lt"/>
                <a:hlinkClick r:id="rId13"/>
              </a:rPr>
              <a:t>Quality</a:t>
            </a:r>
            <a:r>
              <a:rPr lang="cs-CZ" sz="1600" b="0" i="0" u="sng" dirty="0">
                <a:solidFill>
                  <a:srgbClr val="206875"/>
                </a:solidFill>
                <a:effectLst/>
                <a:latin typeface="+mn-lt"/>
                <a:hlinkClick r:id="rId13"/>
              </a:rPr>
              <a:t> </a:t>
            </a:r>
            <a:r>
              <a:rPr lang="cs-CZ" sz="1600" b="0" i="0" u="sng" dirty="0" err="1">
                <a:solidFill>
                  <a:srgbClr val="206875"/>
                </a:solidFill>
                <a:effectLst/>
                <a:latin typeface="+mn-lt"/>
                <a:hlinkClick r:id="rId13"/>
              </a:rPr>
              <a:t>Assurance</a:t>
            </a:r>
            <a:r>
              <a:rPr lang="cs-CZ" sz="1600" b="0" i="0" u="sng" dirty="0">
                <a:solidFill>
                  <a:srgbClr val="206875"/>
                </a:solidFill>
                <a:effectLst/>
                <a:latin typeface="+mn-lt"/>
                <a:hlinkClick r:id="rId13"/>
              </a:rPr>
              <a:t> </a:t>
            </a:r>
            <a:r>
              <a:rPr lang="cs-CZ" sz="1600" b="0" i="0" u="sng" dirty="0" err="1">
                <a:solidFill>
                  <a:srgbClr val="206875"/>
                </a:solidFill>
                <a:effectLst/>
                <a:latin typeface="+mn-lt"/>
                <a:hlinkClick r:id="rId13"/>
              </a:rPr>
              <a:t>Results</a:t>
            </a:r>
            <a:endParaRPr lang="cs-CZ" sz="1600" b="0" i="0" u="sng" dirty="0">
              <a:solidFill>
                <a:srgbClr val="206875"/>
              </a:solidFill>
              <a:effectLst/>
              <a:latin typeface="+mn-lt"/>
            </a:endParaRPr>
          </a:p>
          <a:p>
            <a:pPr hangingPunct="0"/>
            <a:r>
              <a:rPr lang="cs-CZ" sz="1600" b="0" i="0" u="sng" dirty="0" err="1">
                <a:solidFill>
                  <a:srgbClr val="206875"/>
                </a:solidFill>
                <a:effectLst/>
                <a:latin typeface="+mn-lt"/>
                <a:hlinkClick r:id="rId14"/>
              </a:rPr>
              <a:t>European</a:t>
            </a:r>
            <a:r>
              <a:rPr lang="cs-CZ" sz="1600" b="0" i="0" u="sng" dirty="0">
                <a:solidFill>
                  <a:srgbClr val="206875"/>
                </a:solidFill>
                <a:effectLst/>
                <a:latin typeface="+mn-lt"/>
                <a:hlinkClick r:id="rId14"/>
              </a:rPr>
              <a:t> </a:t>
            </a:r>
            <a:r>
              <a:rPr lang="cs-CZ" sz="1600" b="0" i="0" u="sng" dirty="0" err="1">
                <a:solidFill>
                  <a:srgbClr val="206875"/>
                </a:solidFill>
                <a:effectLst/>
                <a:latin typeface="+mn-lt"/>
                <a:hlinkClick r:id="rId14"/>
              </a:rPr>
              <a:t>Tertiary</a:t>
            </a:r>
            <a:r>
              <a:rPr lang="cs-CZ" sz="1600" b="0" i="0" u="sng" dirty="0">
                <a:solidFill>
                  <a:srgbClr val="206875"/>
                </a:solidFill>
                <a:effectLst/>
                <a:latin typeface="+mn-lt"/>
                <a:hlinkClick r:id="rId14"/>
              </a:rPr>
              <a:t> </a:t>
            </a:r>
            <a:r>
              <a:rPr lang="cs-CZ" sz="1600" b="0" i="0" u="sng" dirty="0" err="1">
                <a:solidFill>
                  <a:srgbClr val="206875"/>
                </a:solidFill>
                <a:effectLst/>
                <a:latin typeface="+mn-lt"/>
                <a:hlinkClick r:id="rId14"/>
              </a:rPr>
              <a:t>Education</a:t>
            </a:r>
            <a:r>
              <a:rPr lang="cs-CZ" sz="1600" b="0" i="0" u="sng" dirty="0">
                <a:solidFill>
                  <a:srgbClr val="206875"/>
                </a:solidFill>
                <a:effectLst/>
                <a:latin typeface="+mn-lt"/>
                <a:hlinkClick r:id="rId14"/>
              </a:rPr>
              <a:t> </a:t>
            </a:r>
            <a:r>
              <a:rPr lang="cs-CZ" sz="1600" b="0" i="0" u="sng" dirty="0" err="1">
                <a:solidFill>
                  <a:srgbClr val="206875"/>
                </a:solidFill>
                <a:effectLst/>
                <a:latin typeface="+mn-lt"/>
                <a:hlinkClick r:id="rId14"/>
              </a:rPr>
              <a:t>Register</a:t>
            </a:r>
            <a:r>
              <a:rPr lang="cs-CZ" sz="1600" b="0" i="0" u="sng" dirty="0">
                <a:solidFill>
                  <a:srgbClr val="206875"/>
                </a:solidFill>
                <a:effectLst/>
                <a:latin typeface="+mn-lt"/>
                <a:hlinkClick r:id="rId14"/>
              </a:rPr>
              <a:t> (ETER)</a:t>
            </a:r>
            <a:endParaRPr lang="cs-CZ" sz="1600" b="0" i="0" u="sng" dirty="0">
              <a:solidFill>
                <a:srgbClr val="206875"/>
              </a:solidFill>
              <a:effectLst/>
              <a:latin typeface="+mn-lt"/>
            </a:endParaRPr>
          </a:p>
          <a:p>
            <a:pPr hangingPunct="0"/>
            <a:r>
              <a:rPr lang="en-US" sz="1600" b="1" u="sng" dirty="0">
                <a:solidFill>
                  <a:srgbClr val="0070C0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Q-ENTRY – International Database on Higher Education Entry Qualifications (q-entry.eu)</a:t>
            </a:r>
            <a:endParaRPr lang="cs-CZ" sz="1600" b="1" u="sng" dirty="0">
              <a:solidFill>
                <a:srgbClr val="0070C0"/>
              </a:solidFill>
            </a:endParaRPr>
          </a:p>
          <a:p>
            <a:pPr hangingPunct="0"/>
            <a:r>
              <a:rPr lang="cs-CZ" sz="1600" u="sng" dirty="0" err="1">
                <a:solidFill>
                  <a:srgbClr val="206875"/>
                </a:solidFill>
                <a:latin typeface="+mn-lt"/>
                <a:hlinkClick r:id="rId16"/>
              </a:rPr>
              <a:t>Scholaro</a:t>
            </a:r>
            <a:endParaRPr lang="cs-CZ" sz="1600" u="sng" dirty="0">
              <a:solidFill>
                <a:srgbClr val="206875"/>
              </a:solidFill>
              <a:latin typeface="+mn-lt"/>
            </a:endParaRPr>
          </a:p>
          <a:p>
            <a:pPr hangingPunct="0"/>
            <a:r>
              <a:rPr lang="cs-CZ" sz="1600" u="sng" dirty="0">
                <a:solidFill>
                  <a:srgbClr val="206875"/>
                </a:solidFill>
                <a:latin typeface="+mn-lt"/>
                <a:hlinkClick r:id="rId17"/>
              </a:rPr>
              <a:t>IAU</a:t>
            </a:r>
            <a:endParaRPr lang="cs-CZ" sz="1200" u="sng" dirty="0">
              <a:solidFill>
                <a:srgbClr val="206875"/>
              </a:solidFill>
              <a:latin typeface="+mn-lt"/>
            </a:endParaRPr>
          </a:p>
          <a:p>
            <a:pPr marL="108000" indent="0" hangingPunct="0">
              <a:buNone/>
            </a:pPr>
            <a:br>
              <a:rPr lang="cs-CZ" sz="1400" dirty="0"/>
            </a:br>
            <a:br>
              <a:rPr lang="cs-CZ" sz="1400" dirty="0"/>
            </a:b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786E06D-9B9C-44AB-A7A7-1E0482CB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1860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3EA0AD-F8E4-4A61-8DCB-DFBF365D2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87" y="204186"/>
            <a:ext cx="8735628" cy="6391924"/>
          </a:xfrm>
        </p:spPr>
        <p:txBody>
          <a:bodyPr/>
          <a:lstStyle/>
          <a:p>
            <a:pPr hangingPunct="0"/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European Area of Recognition Manual</a:t>
            </a:r>
            <a:endParaRPr lang="cs-CZ" sz="16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hangingPunct="0"/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  <a:hlinkClick r:id="rId3"/>
              </a:rPr>
              <a:t>EAR-HEI manual</a:t>
            </a:r>
            <a:endParaRPr lang="cs-CZ" sz="1600" u="sng" dirty="0">
              <a:solidFill>
                <a:srgbClr val="0000FF"/>
              </a:solidFill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hangingPunct="0"/>
            <a:r>
              <a:rPr lang="en-US" sz="1600" u="sng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Standards and Guidelines for Quality Assurance in the European Higher Education Area” (ESG)</a:t>
            </a:r>
            <a:endParaRPr lang="cs-CZ" sz="1600" u="sng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hangingPunct="0"/>
            <a:r>
              <a:rPr lang="en-US" sz="1600" u="sng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Spotlight on recognition” project: new Academic Recognition Hub, webinar and training platform (eua.eu)</a:t>
            </a:r>
            <a:endParaRPr lang="cs-CZ" sz="1600" u="sng" dirty="0">
              <a:solidFill>
                <a:srgbClr val="0070C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hangingPunct="0"/>
            <a:r>
              <a:rPr lang="en-US" sz="1600" u="sng" dirty="0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The Internet Archive </a:t>
            </a:r>
            <a:r>
              <a:rPr lang="en-US" sz="1600" u="sng" dirty="0" err="1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WaybackMachine</a:t>
            </a:r>
            <a:endParaRPr lang="cs-CZ" sz="1600" u="sng" dirty="0">
              <a:solidFill>
                <a:srgbClr val="0000FF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hangingPunct="0"/>
            <a:r>
              <a:rPr lang="en-GB" sz="1600" u="sng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  <a:hlinkClick r:id="rId5"/>
              </a:rPr>
              <a:t>Academic Recognition Hub</a:t>
            </a:r>
            <a:endParaRPr lang="cs-CZ" sz="1600" u="sng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hangingPunct="0"/>
            <a:r>
              <a:rPr lang="cs-CZ" sz="1600" dirty="0" err="1">
                <a:latin typeface="+mn-lt"/>
                <a:hlinkClick r:id="rId6"/>
              </a:rPr>
              <a:t>System</a:t>
            </a:r>
            <a:r>
              <a:rPr lang="cs-CZ" sz="1600" dirty="0">
                <a:latin typeface="+mn-lt"/>
                <a:hlinkClick r:id="rId6"/>
              </a:rPr>
              <a:t> KWALIFIKATOR – NAWA</a:t>
            </a:r>
            <a:endParaRPr lang="cs-CZ" sz="1600" dirty="0">
              <a:latin typeface="+mn-lt"/>
            </a:endParaRPr>
          </a:p>
          <a:p>
            <a:pPr hangingPunct="0"/>
            <a:r>
              <a:rPr lang="en-US" sz="1600" dirty="0">
                <a:effectLst/>
                <a:latin typeface="+mn-lt"/>
                <a:ea typeface="Times New Roman" panose="02020603050405020304" pitchFamily="18" charset="0"/>
                <a:hlinkClick r:id="rId7"/>
              </a:rPr>
              <a:t>CIMEA - Projects recognition of qualifications - SQUARE </a:t>
            </a:r>
            <a:r>
              <a:rPr lang="cs-CZ" sz="16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hangingPunct="0"/>
            <a:r>
              <a:rPr lang="lv-LV" sz="1600" b="1" dirty="0">
                <a:solidFill>
                  <a:srgbClr val="0070C0"/>
                </a:solidFill>
                <a:hlinkClick r:id="rId8"/>
              </a:rPr>
              <a:t>AURBELL report - Latvian NARIC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endParaRPr lang="cs-CZ" sz="1600" b="1" dirty="0">
              <a:solidFill>
                <a:srgbClr val="0070C0"/>
              </a:solidFill>
            </a:endParaRPr>
          </a:p>
          <a:p>
            <a:pPr hangingPunct="0"/>
            <a:r>
              <a:rPr lang="en-US" sz="1600" b="1" dirty="0">
                <a:solidFill>
                  <a:srgbClr val="0563C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Triangle of Automatic Recognition | </a:t>
            </a:r>
            <a:r>
              <a:rPr lang="en-US" sz="1600" b="1" dirty="0" err="1">
                <a:solidFill>
                  <a:srgbClr val="0070C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Nuffic</a:t>
            </a:r>
            <a:endParaRPr lang="cs-CZ" sz="1600" b="1" dirty="0">
              <a:solidFill>
                <a:srgbClr val="0070C0"/>
              </a:solidFill>
            </a:endParaRPr>
          </a:p>
          <a:p>
            <a:pPr hangingPunct="0"/>
            <a:r>
              <a:rPr lang="en-US" sz="1600" b="1" dirty="0">
                <a:solidFill>
                  <a:srgbClr val="0070C0"/>
                </a:solidFill>
                <a:hlinkClick r:id="rId10"/>
              </a:rPr>
              <a:t>Fair project recognition - nuffic.nl</a:t>
            </a:r>
            <a:endParaRPr lang="cs-CZ" sz="1600" b="1" dirty="0">
              <a:solidFill>
                <a:srgbClr val="0070C0"/>
              </a:solidFill>
            </a:endParaRPr>
          </a:p>
          <a:p>
            <a:pPr hangingPunct="0"/>
            <a:r>
              <a:rPr lang="en-US" sz="1600" b="1" u="sng" dirty="0">
                <a:solidFill>
                  <a:srgbClr val="0070C0"/>
                </a:solidFill>
              </a:rPr>
              <a:t>a-short-path-to-automatic-recognition-4-models (nuffic.nl)</a:t>
            </a:r>
            <a:r>
              <a:rPr lang="cs-CZ" sz="1600" b="1" u="sng" dirty="0">
                <a:solidFill>
                  <a:srgbClr val="0070C0"/>
                </a:solidFill>
              </a:rPr>
              <a:t> </a:t>
            </a:r>
          </a:p>
          <a:p>
            <a:pPr hangingPunct="0"/>
            <a:r>
              <a:rPr lang="en-US" sz="1600" b="1" u="sng" dirty="0">
                <a:solidFill>
                  <a:srgbClr val="0070C0"/>
                </a:solidFill>
              </a:rPr>
              <a:t>Sign Up for STREAM - STREAM (ning.com)</a:t>
            </a:r>
            <a:r>
              <a:rPr lang="cs-CZ" sz="1600" b="1" u="sng" dirty="0">
                <a:solidFill>
                  <a:srgbClr val="0070C0"/>
                </a:solidFill>
              </a:rPr>
              <a:t> </a:t>
            </a:r>
          </a:p>
          <a:p>
            <a:pPr hangingPunct="0"/>
            <a:r>
              <a:rPr lang="en-US" sz="1600" b="1" dirty="0">
                <a:hlinkClick r:id="rId11"/>
              </a:rPr>
              <a:t>The ASEM </a:t>
            </a:r>
            <a:r>
              <a:rPr lang="en-US" sz="1600" b="1" u="sng" dirty="0">
                <a:hlinkClick r:id="rId11"/>
              </a:rPr>
              <a:t>Compendium for Higher Education is Online | Asia-Europe Meeting (asem-education.org)</a:t>
            </a:r>
            <a:r>
              <a:rPr lang="cs-CZ" sz="1600" b="1" u="sng" dirty="0">
                <a:solidFill>
                  <a:srgbClr val="0070C0"/>
                </a:solidFill>
              </a:rPr>
              <a:t> </a:t>
            </a:r>
          </a:p>
          <a:p>
            <a:pPr hangingPunct="0"/>
            <a:r>
              <a:rPr lang="en-US" sz="1600" b="0" i="0" u="sng" dirty="0">
                <a:effectLst/>
                <a:latin typeface="+mn-lt"/>
              </a:rPr>
              <a:t>Useful Irish database of qualification/education </a:t>
            </a:r>
            <a:r>
              <a:rPr lang="en-US" sz="1600" b="1" i="0" u="sng" dirty="0">
                <a:solidFill>
                  <a:schemeClr val="accent5"/>
                </a:solidFill>
                <a:effectLst/>
                <a:latin typeface="+mn-lt"/>
              </a:rPr>
              <a:t>-</a:t>
            </a:r>
            <a:r>
              <a:rPr lang="cs-CZ" sz="1600" b="1" i="0" u="sng" dirty="0">
                <a:solidFill>
                  <a:schemeClr val="accent5"/>
                </a:solidFill>
                <a:effectLst/>
                <a:latin typeface="+mn-lt"/>
              </a:rPr>
              <a:t> </a:t>
            </a:r>
            <a:r>
              <a:rPr lang="en-GB" sz="1600" b="1" u="sng" dirty="0">
                <a:solidFill>
                  <a:schemeClr val="accent5"/>
                </a:solidFill>
                <a:hlinkClick r:id="rId12" tooltip="Originele URL: https://qsearch.qqi.ie/WebPart/Search?searchtype=recognitions. Klik of tik als u deze koppeling vertrouwt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NARIC Ireland foreign qualifications database</a:t>
            </a:r>
            <a:r>
              <a:rPr lang="en-GB" sz="1600" b="1" u="sng" dirty="0">
                <a:solidFill>
                  <a:schemeClr val="accent5"/>
                </a:solidFill>
              </a:rPr>
              <a:t> </a:t>
            </a:r>
            <a:endParaRPr lang="cs-CZ" sz="1600" b="1" u="sng" dirty="0">
              <a:solidFill>
                <a:schemeClr val="accent5"/>
              </a:solidFill>
            </a:endParaRPr>
          </a:p>
          <a:p>
            <a:pPr hangingPunct="0"/>
            <a:endParaRPr lang="cs-CZ" sz="1600" b="1" u="sng" dirty="0">
              <a:solidFill>
                <a:srgbClr val="0070C0"/>
              </a:solidFill>
            </a:endParaRPr>
          </a:p>
          <a:p>
            <a:pPr hangingPunct="0"/>
            <a:endParaRPr lang="en-US" sz="1800" b="1" u="sng" dirty="0">
              <a:solidFill>
                <a:srgbClr val="0070C0"/>
              </a:solidFill>
            </a:endParaRPr>
          </a:p>
          <a:p>
            <a:pPr hangingPunct="0"/>
            <a:endParaRPr lang="en-US" sz="1800" b="1" dirty="0">
              <a:solidFill>
                <a:srgbClr val="0070C0"/>
              </a:solidFill>
            </a:endParaRPr>
          </a:p>
          <a:p>
            <a:pPr hangingPunct="0"/>
            <a:endParaRPr lang="en-US" sz="1800" b="1" dirty="0">
              <a:solidFill>
                <a:srgbClr val="0070C0"/>
              </a:solidFill>
            </a:endParaRPr>
          </a:p>
          <a:p>
            <a:pPr hangingPunct="0"/>
            <a:endParaRPr lang="cs-CZ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hangingPunct="0"/>
            <a:endParaRPr lang="cs-CZ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hangingPunct="0"/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hangingPunct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8621F6-A526-4501-BF6D-F2A5AA4F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1476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3EA0AD-F8E4-4A61-8DCB-DFBF365D2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87" y="204186"/>
            <a:ext cx="8735628" cy="639192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u="sng" dirty="0" err="1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Find</a:t>
            </a:r>
            <a:r>
              <a:rPr lang="cs-CZ" sz="16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and </a:t>
            </a:r>
            <a:r>
              <a:rPr lang="cs-CZ" sz="1600" u="sng" dirty="0" err="1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Compare</a:t>
            </a:r>
            <a:r>
              <a:rPr lang="cs-CZ" sz="16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cs-CZ" sz="1600" u="sng" dirty="0" err="1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Qualifications</a:t>
            </a:r>
            <a:r>
              <a:rPr lang="cs-CZ" sz="16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cs-CZ" sz="1600" u="sng" dirty="0" err="1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Frameworks</a:t>
            </a:r>
            <a:r>
              <a:rPr lang="cs-CZ" sz="16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| </a:t>
            </a:r>
            <a:r>
              <a:rPr lang="cs-CZ" sz="1600" u="sng" dirty="0" err="1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Europass</a:t>
            </a:r>
            <a:endParaRPr lang="cs-CZ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United </a:t>
            </a:r>
            <a:r>
              <a:rPr lang="cs-CZ" sz="1600" u="sng" dirty="0" err="1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Kingdom</a:t>
            </a:r>
            <a:r>
              <a:rPr lang="cs-CZ" sz="16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- </a:t>
            </a:r>
            <a:r>
              <a:rPr lang="cs-CZ" sz="1600" u="sng" dirty="0" err="1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England</a:t>
            </a:r>
            <a:r>
              <a:rPr lang="cs-CZ" sz="16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| Eurydice (europa.eu)</a:t>
            </a:r>
            <a:endParaRPr lang="cs-CZ" sz="1600" u="sng" dirty="0">
              <a:solidFill>
                <a:srgbClr val="0000FF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ECTS´Users´Guide</a:t>
            </a:r>
            <a:r>
              <a:rPr lang="cs-CZ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cs-CZ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https://op.europa.eu/en/publication-detail/-/publication/da7467e6-8450-11e5-b8b7-01aa75ed71a1</a:t>
            </a:r>
            <a:r>
              <a:rPr lang="cs-CZ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hangingPunct="0"/>
            <a:r>
              <a:rPr lang="cs-CZ" sz="1600" dirty="0">
                <a:solidFill>
                  <a:srgbClr val="0070C0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Příručka pro využívání výsledků učení na vysokých školách, MŠMT ČR (msmt.cz)</a:t>
            </a:r>
            <a:endParaRPr lang="cs-CZ" sz="1600" dirty="0">
              <a:solidFill>
                <a:srgbClr val="0070C0"/>
              </a:solidFill>
              <a:latin typeface="+mn-lt"/>
            </a:endParaRPr>
          </a:p>
          <a:p>
            <a:pPr hangingPunct="0"/>
            <a:r>
              <a:rPr lang="en-US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ISCED 2011 Operational Manual</a:t>
            </a:r>
            <a:r>
              <a:rPr lang="cs-CZ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Guidelines for classifying</a:t>
            </a:r>
            <a:r>
              <a:rPr lang="cs-CZ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education </a:t>
            </a:r>
            <a:r>
              <a:rPr lang="en-US" sz="16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</a:t>
            </a:r>
            <a:r>
              <a:rPr lang="cs-CZ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</a:t>
            </a:r>
            <a:r>
              <a:rPr lang="en-US" sz="16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mes</a:t>
            </a:r>
            <a:r>
              <a:rPr lang="cs-CZ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 related qualifications</a:t>
            </a:r>
            <a:r>
              <a:rPr lang="cs-CZ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600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 </a:t>
            </a:r>
            <a:r>
              <a:rPr lang="cs-CZ" sz="1600" u="sng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http://uis.unesco.org/sites/default/files/documents/isced-2011-operational-manual-guidelines-for-classifying-national-education-programmes-and-related-qualifications-2015-en_1.pdf</a:t>
            </a:r>
            <a:r>
              <a:rPr lang="cs-CZ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hangingPunct="0"/>
            <a:r>
              <a:rPr lang="en-US" sz="1600" u="sng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European Higher Education Area in 2020: Bologna Process Implementation Report</a:t>
            </a:r>
            <a:r>
              <a:rPr lang="cs-CZ" sz="1600" u="sng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</a:t>
            </a:r>
            <a:r>
              <a:rPr lang="cs-CZ" sz="1600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https://eacea.ec.europa.eu/national-policies/eurydice/content/european-higher-education-area-2020-bologna-process-implementation-report_en</a:t>
            </a:r>
            <a:endParaRPr lang="cs-CZ" sz="1600" dirty="0">
              <a:solidFill>
                <a:srgbClr val="0563C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hangingPunct="0"/>
            <a:r>
              <a:rPr lang="cs-CZ" sz="1600" u="sng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Global</a:t>
            </a:r>
            <a:r>
              <a:rPr lang="cs-CZ" sz="1600" u="sng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Recognition </a:t>
            </a:r>
            <a:r>
              <a:rPr lang="cs-CZ" sz="1600" u="sng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Convention</a:t>
            </a:r>
            <a:r>
              <a:rPr lang="cs-CZ" sz="1600" u="sng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</a:t>
            </a:r>
            <a:r>
              <a:rPr lang="cs-CZ" sz="1600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http://portal.unesco.org/en/ev.php-URL_ID=49557&amp;URL_DO=DO_TOPIC&amp;URL_SECTION=201.html</a:t>
            </a:r>
            <a:r>
              <a:rPr lang="cs-CZ" sz="1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hangingPunct="0"/>
            <a:r>
              <a:rPr lang="cs-CZ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United </a:t>
            </a:r>
            <a:r>
              <a:rPr lang="cs-CZ" sz="16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Kingdom</a:t>
            </a:r>
            <a:r>
              <a:rPr lang="cs-CZ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</a:t>
            </a:r>
            <a:r>
              <a:rPr lang="en-US" sz="1600" dirty="0">
                <a:solidFill>
                  <a:schemeClr val="accent5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Check UK University Award Degree </a:t>
            </a:r>
            <a:endParaRPr lang="cs-CZ" sz="1600" dirty="0">
              <a:solidFill>
                <a:schemeClr val="accent5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600" u="sng" dirty="0">
                <a:latin typeface="+mn-lt"/>
                <a:hlinkClick r:id="rId10"/>
              </a:rPr>
              <a:t>Portugal - list - BASED ON THE DECISIONS OF THE COMMISSION FOR THE RECOGNITION OF FOREIGN DEGREES AND DIPLOMAS </a:t>
            </a:r>
            <a:endParaRPr lang="cs-CZ" sz="1600" u="sng" dirty="0">
              <a:latin typeface="+mn-lt"/>
            </a:endParaRPr>
          </a:p>
          <a:p>
            <a:r>
              <a:rPr lang="en-US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Recognition of academic qualifications in Western Balkans - database of qualifications</a:t>
            </a:r>
            <a:r>
              <a:rPr lang="cs-CZ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hangingPunct="0"/>
            <a:endParaRPr lang="cs-CZ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hangingPunct="0"/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hangingPunct="0"/>
            <a:endParaRPr lang="cs-CZ" sz="1600" b="1" dirty="0">
              <a:solidFill>
                <a:srgbClr val="0070C0"/>
              </a:solidFill>
            </a:endParaRPr>
          </a:p>
          <a:p>
            <a:pPr hangingPunct="0"/>
            <a:endParaRPr lang="cs-CZ" sz="1600" b="1" dirty="0">
              <a:solidFill>
                <a:srgbClr val="0070C0"/>
              </a:solidFill>
            </a:endParaRPr>
          </a:p>
          <a:p>
            <a:pPr hangingPunct="0"/>
            <a:endParaRPr lang="cs-CZ" sz="1600" b="1" u="sng" dirty="0">
              <a:solidFill>
                <a:srgbClr val="0070C0"/>
              </a:solidFill>
            </a:endParaRPr>
          </a:p>
          <a:p>
            <a:pPr hangingPunct="0"/>
            <a:endParaRPr lang="en-US" sz="1800" b="1" u="sng" dirty="0">
              <a:solidFill>
                <a:srgbClr val="0070C0"/>
              </a:solidFill>
            </a:endParaRPr>
          </a:p>
          <a:p>
            <a:pPr hangingPunct="0"/>
            <a:endParaRPr lang="en-US" sz="1800" b="1" dirty="0">
              <a:solidFill>
                <a:srgbClr val="0070C0"/>
              </a:solidFill>
            </a:endParaRPr>
          </a:p>
          <a:p>
            <a:pPr hangingPunct="0"/>
            <a:endParaRPr lang="en-US" sz="1800" b="1" dirty="0">
              <a:solidFill>
                <a:srgbClr val="0070C0"/>
              </a:solidFill>
            </a:endParaRPr>
          </a:p>
          <a:p>
            <a:pPr hangingPunct="0"/>
            <a:endParaRPr lang="cs-CZ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hangingPunct="0"/>
            <a:endParaRPr lang="cs-CZ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hangingPunct="0"/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hangingPunct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8621F6-A526-4501-BF6D-F2A5AA4F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09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3EA0AD-F8E4-4A61-8DCB-DFBF365D2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87" y="204186"/>
            <a:ext cx="8735628" cy="6391924"/>
          </a:xfrm>
        </p:spPr>
        <p:txBody>
          <a:bodyPr/>
          <a:lstStyle/>
          <a:p>
            <a:pPr lvl="0"/>
            <a:r>
              <a:rPr lang="en-GB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Australian Government's database for Country Education Profiles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GB" sz="1600" u="sng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https://internationaleducation.gov.au/cep/Pages/default.aspx</a:t>
            </a:r>
            <a:endParaRPr lang="cs-CZ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nl-NL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Sweden´s database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nl-NL" sz="1600" u="sng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Utbildningsbeskrivningar</a:t>
            </a:r>
            <a:endParaRPr lang="cs-CZ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GB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Denmark Assessment database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General assessments for specific countries</a:t>
            </a:r>
            <a:endParaRPr lang="cs-CZ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GB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Norway´s country database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country database/</a:t>
            </a:r>
            <a:r>
              <a:rPr lang="en-US" sz="1600" u="sng" dirty="0" err="1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landdatabase</a:t>
            </a:r>
            <a:endParaRPr lang="cs-CZ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GB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WES (Canadian Database)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. 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https://www.wes.org/ca/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https://www.ecctis.com/Agencies/Online%20Databases/Default.aspx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https://www.ecctis.com/Agencies/Online%20Databases/Default.aspx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Online </a:t>
            </a:r>
            <a:r>
              <a:rPr lang="cs-CZ" sz="1600" u="sng" dirty="0" err="1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information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 </a:t>
            </a:r>
            <a:r>
              <a:rPr lang="cs-CZ" sz="1600" u="sng" dirty="0" err="1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databases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 – International </a:t>
            </a:r>
            <a:r>
              <a:rPr lang="cs-CZ" sz="1600" u="sng" dirty="0" err="1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Comparisons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 - UK ENIC - </a:t>
            </a:r>
            <a:r>
              <a:rPr lang="cs-CZ" sz="1600" u="sng" dirty="0" err="1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paid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 </a:t>
            </a:r>
            <a:endParaRPr lang="cs-CZ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1600" u="sng" dirty="0" err="1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Membership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 </a:t>
            </a:r>
            <a:r>
              <a:rPr lang="cs-CZ" sz="1600" u="sng" dirty="0" err="1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Packages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 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UK ENIC – on-line </a:t>
            </a:r>
            <a:r>
              <a:rPr lang="cs-CZ" sz="16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databases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- c</a:t>
            </a:r>
            <a:r>
              <a:rPr lang="en-US" sz="16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ontact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Membership Services Team for more information - email 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9"/>
              </a:rPr>
              <a:t>members@enic.org.uk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10"/>
              </a:rPr>
              <a:t>Australia - TEQSA - Tertiary Education Quality and Standards Agency</a:t>
            </a:r>
            <a:endParaRPr lang="cs-CZ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11"/>
              </a:rPr>
              <a:t>Council Recommendation of 26 November 2018 on promoting automatic mutual recognition of higher education and upper secondary education and training qualifications and the outcomes of learning periods abroad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12"/>
              </a:rPr>
              <a:t>The recognition in Portugal of higher education degrees and diplomas awarded by foreign higher education institutions is regulated, since January 1st 2019, by Decree-Law no. 66/2018 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Nordic/Baltic manual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13"/>
              </a:rPr>
              <a:t>https://norric.org/nordbalt/overview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  <a:hlinkClick r:id="rId14"/>
              </a:rPr>
              <a:t>https://norric.org/nordbalt/nordbalt-about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/>
            <a:endParaRPr lang="cs-CZ" sz="1600" dirty="0"/>
          </a:p>
          <a:p>
            <a:pPr hangingPunct="0"/>
            <a:endParaRPr lang="cs-CZ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hangingPunct="0"/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hangingPunct="0"/>
            <a:endParaRPr lang="cs-CZ" sz="1600" b="1" dirty="0">
              <a:solidFill>
                <a:srgbClr val="0070C0"/>
              </a:solidFill>
            </a:endParaRPr>
          </a:p>
          <a:p>
            <a:pPr hangingPunct="0"/>
            <a:endParaRPr lang="cs-CZ" sz="1600" b="1" dirty="0">
              <a:solidFill>
                <a:srgbClr val="0070C0"/>
              </a:solidFill>
            </a:endParaRPr>
          </a:p>
          <a:p>
            <a:pPr hangingPunct="0"/>
            <a:endParaRPr lang="cs-CZ" sz="1600" b="1" u="sng" dirty="0">
              <a:solidFill>
                <a:srgbClr val="0070C0"/>
              </a:solidFill>
            </a:endParaRPr>
          </a:p>
          <a:p>
            <a:pPr hangingPunct="0"/>
            <a:endParaRPr lang="en-US" sz="1800" b="1" u="sng" dirty="0">
              <a:solidFill>
                <a:srgbClr val="0070C0"/>
              </a:solidFill>
            </a:endParaRPr>
          </a:p>
          <a:p>
            <a:pPr hangingPunct="0"/>
            <a:endParaRPr lang="en-US" sz="1800" b="1" dirty="0">
              <a:solidFill>
                <a:srgbClr val="0070C0"/>
              </a:solidFill>
            </a:endParaRPr>
          </a:p>
          <a:p>
            <a:pPr hangingPunct="0"/>
            <a:endParaRPr lang="en-US" sz="1800" b="1" dirty="0">
              <a:solidFill>
                <a:srgbClr val="0070C0"/>
              </a:solidFill>
            </a:endParaRPr>
          </a:p>
          <a:p>
            <a:pPr hangingPunct="0"/>
            <a:endParaRPr lang="cs-CZ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hangingPunct="0"/>
            <a:endParaRPr lang="cs-CZ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hangingPunct="0"/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hangingPunct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8621F6-A526-4501-BF6D-F2A5AA4F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904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3EA0AD-F8E4-4A61-8DCB-DFBF365D2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87" y="204186"/>
            <a:ext cx="8735628" cy="6391924"/>
          </a:xfrm>
        </p:spPr>
        <p:txBody>
          <a:bodyPr/>
          <a:lstStyle/>
          <a:p>
            <a:r>
              <a:rPr lang="cs-CZ" sz="1600" b="1" u="sng" dirty="0">
                <a:latin typeface="Calibri" panose="020F0502020204030204" pitchFamily="34" charset="0"/>
                <a:cs typeface="Calibri" panose="020F0502020204030204" pitchFamily="34" charset="0"/>
              </a:rPr>
              <a:t>APNNIC - 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Asia-Pacific Network of National Information </a:t>
            </a:r>
            <a:r>
              <a:rPr lang="en-US" sz="16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Centres</a:t>
            </a:r>
            <a:r>
              <a:rPr lang="en-US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(APNNIC)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https://apnnic.net/</a:t>
            </a:r>
            <a:endParaRPr lang="cs-CZ" sz="1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0"/>
            <a:r>
              <a:rPr lang="en-US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Substantial Agreement - Academic Credential Assessment in Canada: Implementation of the Lisbon Recognition Convention and Preparation for the UNESCO Global Convention </a:t>
            </a:r>
            <a:r>
              <a:rPr lang="cs-CZ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hangingPunct="0"/>
            <a:r>
              <a:rPr lang="cs-CZ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Czech </a:t>
            </a:r>
            <a:r>
              <a:rPr lang="cs-CZ" sz="16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Higher</a:t>
            </a:r>
            <a:r>
              <a:rPr lang="cs-CZ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cs-CZ" sz="16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Education</a:t>
            </a:r>
            <a:r>
              <a:rPr lang="cs-CZ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hangingPunct="0"/>
            <a:r>
              <a:rPr lang="en-US" sz="1600" u="sng" dirty="0">
                <a:latin typeface="+mn-lt"/>
                <a:hlinkClick r:id="rId5"/>
              </a:rPr>
              <a:t>Sweden - Recognition of foreign qualifications</a:t>
            </a:r>
            <a:r>
              <a:rPr lang="cs-CZ" sz="1600" u="sng" dirty="0">
                <a:latin typeface="+mn-lt"/>
              </a:rPr>
              <a:t> </a:t>
            </a:r>
          </a:p>
          <a:p>
            <a:pPr hangingPunct="0"/>
            <a:r>
              <a:rPr lang="en-US" sz="1600" u="sng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Ireland: Guidelines Entry requirements criteria for EU-EFTA Applicants</a:t>
            </a:r>
            <a:endParaRPr lang="cs-CZ" sz="1600" u="sng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0"/>
            <a:r>
              <a:rPr lang="cs-CZ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CRP Projekt Dobudování systému zajišťování a posilování kvality vysokých škol v podmínkách institucionální akreditace - Ověřování podmínky přijetí ke studiu na základě dokladu o přijetí ke studiu   </a:t>
            </a:r>
            <a:r>
              <a:rPr lang="en-US" sz="1600" u="sng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https://app.powerbi.com/view?r=eyJrIjoiY2ZlMTAwMjAtYjY1NS00MDE1LWE5MTAtNDIxZGI4NTAwMmEyIiwidCI6IjExOTA0ZjIzLWYwZGItNGNkYy05NmY3LTM5MGJkNTVmY2VlOCIsImMiOjh9</a:t>
            </a:r>
            <a:endParaRPr lang="cs-CZ" sz="1600" u="sng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0"/>
            <a:r>
              <a:rPr lang="tr-TR" sz="1600" u="sng" dirty="0">
                <a:latin typeface="+mn-lt"/>
              </a:rPr>
              <a:t>List of universities </a:t>
            </a:r>
            <a:r>
              <a:rPr lang="tr-TR" sz="1600" u="sng" dirty="0">
                <a:latin typeface="+mn-lt"/>
                <a:hlinkClick r:id="rId8"/>
              </a:rPr>
              <a:t>https://www.studyinturkey.gov.tr/StudyInTurkey/Universities</a:t>
            </a:r>
            <a:r>
              <a:rPr lang="tr-TR" sz="1600" u="sng" dirty="0">
                <a:latin typeface="+mn-lt"/>
              </a:rPr>
              <a:t> and list of programmes </a:t>
            </a:r>
            <a:r>
              <a:rPr lang="tr-TR" sz="1600" u="sng" dirty="0">
                <a:latin typeface="+mn-lt"/>
                <a:hlinkClick r:id="rId9"/>
              </a:rPr>
              <a:t>https://www.studyinturkey.gov.tr/StudySearch/List</a:t>
            </a:r>
            <a:endParaRPr lang="cs-CZ" sz="1600" u="sng" dirty="0">
              <a:latin typeface="+mn-lt"/>
            </a:endParaRPr>
          </a:p>
          <a:p>
            <a:pPr hangingPunct="0"/>
            <a:r>
              <a:rPr lang="en-US" sz="1600" u="sng" dirty="0">
                <a:solidFill>
                  <a:schemeClr val="accent5"/>
                </a:solidFill>
                <a:latin typeface="+mn-lt"/>
                <a:cs typeface="Calibri" panose="020F0502020204030204" pitchFamily="34" charset="0"/>
                <a:hlinkClick r:id="rId10"/>
              </a:rPr>
              <a:t>Diagram of Russian Education System</a:t>
            </a:r>
            <a:endParaRPr lang="cs-CZ" sz="1600" u="sng" dirty="0">
              <a:solidFill>
                <a:schemeClr val="accent5"/>
              </a:solidFill>
              <a:latin typeface="+mn-lt"/>
              <a:cs typeface="Calibri" panose="020F0502020204030204" pitchFamily="34" charset="0"/>
            </a:endParaRPr>
          </a:p>
          <a:p>
            <a:pPr hangingPunct="0"/>
            <a:r>
              <a:rPr lang="cs-CZ" sz="1600" u="sng" dirty="0" err="1">
                <a:latin typeface="+mn-lt"/>
                <a:cs typeface="Calibri" panose="020F0502020204030204" pitchFamily="34" charset="0"/>
              </a:rPr>
              <a:t>Korean</a:t>
            </a:r>
            <a:r>
              <a:rPr lang="cs-CZ" sz="1600" u="sng" dirty="0">
                <a:latin typeface="+mn-lt"/>
                <a:cs typeface="Calibri" panose="020F0502020204030204" pitchFamily="34" charset="0"/>
              </a:rPr>
              <a:t> </a:t>
            </a:r>
            <a:r>
              <a:rPr lang="cs-CZ" sz="1600" u="sng" dirty="0" err="1">
                <a:latin typeface="+mn-lt"/>
                <a:cs typeface="Calibri" panose="020F0502020204030204" pitchFamily="34" charset="0"/>
              </a:rPr>
              <a:t>Academic</a:t>
            </a:r>
            <a:r>
              <a:rPr lang="cs-CZ" sz="1600" u="sng" dirty="0">
                <a:latin typeface="+mn-lt"/>
                <a:cs typeface="Calibri" panose="020F0502020204030204" pitchFamily="34" charset="0"/>
              </a:rPr>
              <a:t> Recognition </a:t>
            </a:r>
            <a:r>
              <a:rPr lang="cs-CZ" sz="1600" u="sng" dirty="0" err="1">
                <a:latin typeface="+mn-lt"/>
                <a:cs typeface="Calibri" panose="020F0502020204030204" pitchFamily="34" charset="0"/>
              </a:rPr>
              <a:t>Information</a:t>
            </a:r>
            <a:r>
              <a:rPr lang="cs-CZ" sz="1600" u="sng" dirty="0">
                <a:latin typeface="+mn-lt"/>
                <a:cs typeface="Calibri" panose="020F0502020204030204" pitchFamily="34" charset="0"/>
              </a:rPr>
              <a:t> Center - </a:t>
            </a:r>
            <a:r>
              <a:rPr lang="cs-CZ" sz="1600" u="sng" dirty="0">
                <a:solidFill>
                  <a:schemeClr val="accent5"/>
                </a:solidFill>
                <a:latin typeface="+mn-lt"/>
                <a:cs typeface="Calibri" panose="020F0502020204030204" pitchFamily="34" charset="0"/>
                <a:hlinkClick r:id="rId11"/>
              </a:rPr>
              <a:t>https://karic.kr/index.do?lang=eng</a:t>
            </a:r>
            <a:endParaRPr lang="cs-CZ" sz="1600" u="sng" dirty="0">
              <a:solidFill>
                <a:schemeClr val="accent5"/>
              </a:solidFill>
              <a:latin typeface="+mn-lt"/>
              <a:cs typeface="Calibri" panose="020F0502020204030204" pitchFamily="34" charset="0"/>
            </a:endParaRPr>
          </a:p>
          <a:p>
            <a:pPr hangingPunct="0"/>
            <a:endParaRPr lang="cs-CZ" sz="1600" u="sng" dirty="0">
              <a:solidFill>
                <a:schemeClr val="accent5"/>
              </a:solidFill>
              <a:latin typeface="+mn-lt"/>
              <a:cs typeface="Calibri" panose="020F0502020204030204" pitchFamily="34" charset="0"/>
            </a:endParaRPr>
          </a:p>
          <a:p>
            <a:pPr hangingPunct="0"/>
            <a:endParaRPr lang="cs-CZ" sz="1600" u="sng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0"/>
            <a:endParaRPr lang="cs-CZ" sz="1600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0"/>
            <a:endParaRPr lang="cs-CZ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hangingPunct="0"/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hangingPunct="0"/>
            <a:endParaRPr lang="cs-CZ" sz="1600" b="1" dirty="0">
              <a:solidFill>
                <a:srgbClr val="0070C0"/>
              </a:solidFill>
            </a:endParaRPr>
          </a:p>
          <a:p>
            <a:pPr hangingPunct="0"/>
            <a:endParaRPr lang="cs-CZ" sz="1600" b="1" dirty="0">
              <a:solidFill>
                <a:srgbClr val="0070C0"/>
              </a:solidFill>
            </a:endParaRPr>
          </a:p>
          <a:p>
            <a:pPr hangingPunct="0"/>
            <a:endParaRPr lang="cs-CZ" sz="1600" b="1" u="sng" dirty="0">
              <a:solidFill>
                <a:srgbClr val="0070C0"/>
              </a:solidFill>
            </a:endParaRPr>
          </a:p>
          <a:p>
            <a:pPr hangingPunct="0"/>
            <a:endParaRPr lang="en-US" sz="1800" b="1" u="sng" dirty="0">
              <a:solidFill>
                <a:srgbClr val="0070C0"/>
              </a:solidFill>
            </a:endParaRPr>
          </a:p>
          <a:p>
            <a:pPr hangingPunct="0"/>
            <a:endParaRPr lang="en-US" sz="1800" b="1" dirty="0">
              <a:solidFill>
                <a:srgbClr val="0070C0"/>
              </a:solidFill>
            </a:endParaRPr>
          </a:p>
          <a:p>
            <a:pPr hangingPunct="0"/>
            <a:endParaRPr lang="en-US" sz="1800" b="1" dirty="0">
              <a:solidFill>
                <a:srgbClr val="0070C0"/>
              </a:solidFill>
            </a:endParaRPr>
          </a:p>
          <a:p>
            <a:pPr hangingPunct="0"/>
            <a:endParaRPr lang="cs-CZ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hangingPunct="0"/>
            <a:endParaRPr lang="cs-CZ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hangingPunct="0"/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hangingPunct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8621F6-A526-4501-BF6D-F2A5AA4F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5546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3EA0AD-F8E4-4A61-8DCB-DFBF365D2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697" y="363984"/>
            <a:ext cx="8620218" cy="6232125"/>
          </a:xfrm>
        </p:spPr>
        <p:txBody>
          <a:bodyPr/>
          <a:lstStyle/>
          <a:p>
            <a:pPr marL="0" marR="0" lvl="1" indent="-187200" algn="l" defTabSz="685800" rtl="0" eaLnBrk="1" fontAlgn="auto" latinLnBrk="0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cs-CZ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1" indent="-187200" algn="ctr" defTabSz="685800" rtl="0" eaLnBrk="1" fontAlgn="auto" latinLnBrk="0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cs-CZ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INVITATION: </a:t>
            </a:r>
          </a:p>
          <a:p>
            <a:pPr marL="0" marR="0" lvl="1" indent="-187200" algn="ctr" defTabSz="685800" rtl="0" eaLnBrk="1" fontAlgn="auto" latinLnBrk="0" hangingPunct="1">
              <a:lnSpc>
                <a:spcPct val="100000"/>
              </a:lnSpc>
              <a:spcBef>
                <a:spcPts val="432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Spotlight webinar, 29 April, 14.00-15.00 CET: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b="1" dirty="0">
                <a:hlinkClick r:id="rId2"/>
              </a:rPr>
              <a:t>Webinar: Smooth recognition of academic qualifications: The role of quality assurance by European University Association (bigmarker.com)</a:t>
            </a:r>
            <a:r>
              <a:rPr lang="cs-CZ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hangingPunct="0"/>
            <a:endParaRPr lang="en-US" sz="2000" b="1" dirty="0">
              <a:solidFill>
                <a:srgbClr val="0070C0"/>
              </a:solidFill>
            </a:endParaRPr>
          </a:p>
          <a:p>
            <a:pPr hangingPunct="0"/>
            <a:endParaRPr lang="en-US" sz="1800" b="1" dirty="0">
              <a:solidFill>
                <a:srgbClr val="0070C0"/>
              </a:solidFill>
            </a:endParaRPr>
          </a:p>
          <a:p>
            <a:pPr hangingPunct="0"/>
            <a:endParaRPr lang="cs-CZ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hangingPunct="0"/>
            <a:endParaRPr lang="cs-CZ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hangingPunct="0"/>
            <a:endParaRPr lang="cs-CZ" sz="20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hangingPunct="0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8621F6-A526-4501-BF6D-F2A5AA4F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9888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3" y="5429351"/>
            <a:ext cx="373569" cy="37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39831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1652</TotalTime>
  <Words>767</Words>
  <Application>Microsoft Office PowerPoint</Application>
  <PresentationFormat>Předvádění na obrazovce (4:3)</PresentationFormat>
  <Paragraphs>123</Paragraphs>
  <Slides>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Vlastní návrh</vt:lpstr>
      <vt:lpstr>        The SeARcH ENGINE Project – Information resources and databases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Ministerstvo školství, mládeže a tělovýchovy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Kuchařová Veronika</dc:creator>
  <cp:lastModifiedBy>Škrábalová Lenka, PhDr., Ph.D.</cp:lastModifiedBy>
  <cp:revision>190</cp:revision>
  <cp:lastPrinted>2020-11-25T16:27:00Z</cp:lastPrinted>
  <dcterms:created xsi:type="dcterms:W3CDTF">2018-05-30T11:05:07Z</dcterms:created>
  <dcterms:modified xsi:type="dcterms:W3CDTF">2021-04-12T07:33:33Z</dcterms:modified>
</cp:coreProperties>
</file>