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9" r:id="rId4"/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chemeClr val="bg1"/>
                </a:solidFill>
              </a:rPr>
              <a:t>Vize řízení Národního akreditačního úřadu pro terciární vzdělávání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406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z="3200" b="1" u="sng" dirty="0" smtClean="0">
                <a:solidFill>
                  <a:schemeClr val="bg1"/>
                </a:solidFill>
              </a:rPr>
              <a:t>Motivace</a:t>
            </a:r>
          </a:p>
          <a:p>
            <a:pPr>
              <a:buFontTx/>
              <a:buChar char="-"/>
            </a:pPr>
            <a:r>
              <a:rPr lang="cs-CZ" sz="2800" b="1" dirty="0" smtClean="0">
                <a:solidFill>
                  <a:srgbClr val="C00000"/>
                </a:solidFill>
              </a:rPr>
              <a:t>Modernizace hodnocení kvality jako součást komplexní reformy vzdělávacího systému v ČR</a:t>
            </a:r>
          </a:p>
          <a:p>
            <a:pPr>
              <a:buFontTx/>
              <a:buChar char="-"/>
            </a:pPr>
            <a:r>
              <a:rPr lang="cs-CZ" sz="2800" b="1" dirty="0" smtClean="0">
                <a:solidFill>
                  <a:srgbClr val="C00000"/>
                </a:solidFill>
              </a:rPr>
              <a:t>Harmonizace s převažující evropskou praxí v oblasti hodnocení kvality a akreditací. Příprava na vznik evropského vzdělávacího prostoru</a:t>
            </a:r>
          </a:p>
          <a:p>
            <a:pPr>
              <a:buFontTx/>
              <a:buChar char="-"/>
            </a:pPr>
            <a:r>
              <a:rPr lang="cs-CZ" sz="2800" b="1" dirty="0" smtClean="0">
                <a:solidFill>
                  <a:srgbClr val="C00000"/>
                </a:solidFill>
              </a:rPr>
              <a:t>Integrace Novely VŠ zákona do činnosti NAÚ</a:t>
            </a:r>
            <a:endParaRPr lang="cs-CZ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953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sz="3200" b="1" u="sng" dirty="0" smtClean="0">
                <a:solidFill>
                  <a:schemeClr val="bg1"/>
                </a:solidFill>
              </a:rPr>
              <a:t>Kompetence k řízení úřadu (výběr)</a:t>
            </a:r>
          </a:p>
          <a:p>
            <a:pPr>
              <a:buFontTx/>
              <a:buChar char="-"/>
            </a:pPr>
            <a:r>
              <a:rPr lang="cs-CZ" sz="2400" b="1" dirty="0" smtClean="0">
                <a:solidFill>
                  <a:srgbClr val="C00000"/>
                </a:solidFill>
              </a:rPr>
              <a:t>Zkušenost s řízením a zajišťováním kvality ve veřejném i soukromém vysokém školství</a:t>
            </a:r>
          </a:p>
          <a:p>
            <a:pPr>
              <a:buFontTx/>
              <a:buChar char="-"/>
            </a:pPr>
            <a:r>
              <a:rPr lang="cs-CZ" sz="2400" b="1" dirty="0" smtClean="0">
                <a:solidFill>
                  <a:srgbClr val="C00000"/>
                </a:solidFill>
              </a:rPr>
              <a:t>Znalost systémů terciárního vzdělávání a hodnocení kvality v USA, Austrálii, Německu, Velké Británii, Maďarsku, Kanadě, Malajsii</a:t>
            </a:r>
          </a:p>
          <a:p>
            <a:pPr>
              <a:buFontTx/>
              <a:buChar char="-"/>
            </a:pPr>
            <a:r>
              <a:rPr lang="cs-CZ" sz="2400" b="1" dirty="0" smtClean="0">
                <a:solidFill>
                  <a:srgbClr val="C00000"/>
                </a:solidFill>
              </a:rPr>
              <a:t>Zkušenost s přípravou mezinárodních akreditací studijních programů </a:t>
            </a:r>
          </a:p>
          <a:p>
            <a:pPr>
              <a:buFontTx/>
              <a:buChar char="-"/>
            </a:pPr>
            <a:r>
              <a:rPr lang="cs-CZ" sz="2400" b="1" dirty="0" smtClean="0">
                <a:solidFill>
                  <a:srgbClr val="C00000"/>
                </a:solidFill>
              </a:rPr>
              <a:t>Zkušenost s procesem harmonizace hodnocení a zajišťování kvality v kontextu Evropské univerzitní aliance Aurora</a:t>
            </a:r>
          </a:p>
          <a:p>
            <a:pPr>
              <a:buFontTx/>
              <a:buChar char="-"/>
            </a:pPr>
            <a:r>
              <a:rPr lang="cs-CZ" sz="2400" b="1" dirty="0" smtClean="0">
                <a:solidFill>
                  <a:srgbClr val="C00000"/>
                </a:solidFill>
              </a:rPr>
              <a:t>Komunikace s NAÚ a MŠMT ve funkci místopředsedy ČKR pro vzdělávání (institucionální akreditace, standardy školitele atd.)</a:t>
            </a:r>
          </a:p>
          <a:p>
            <a:pPr>
              <a:buFontTx/>
              <a:buChar char="-"/>
            </a:pPr>
            <a:r>
              <a:rPr lang="cs-CZ" sz="2400" b="1" dirty="0" smtClean="0">
                <a:solidFill>
                  <a:srgbClr val="C00000"/>
                </a:solidFill>
              </a:rPr>
              <a:t>Plynulá znalost AJ, NJ, RJ</a:t>
            </a:r>
          </a:p>
          <a:p>
            <a:pPr marL="0" indent="0">
              <a:buNone/>
            </a:pPr>
            <a:endParaRPr lang="cs-CZ" sz="3200" b="1" u="sng" dirty="0"/>
          </a:p>
        </p:txBody>
      </p:sp>
    </p:spTree>
    <p:extLst>
      <p:ext uri="{BB962C8B-B14F-4D97-AF65-F5344CB8AC3E}">
        <p14:creationId xmlns:p14="http://schemas.microsoft.com/office/powerpoint/2010/main" val="2589297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3615267"/>
          </a:xfrm>
        </p:spPr>
        <p:txBody>
          <a:bodyPr>
            <a:normAutofit fontScale="92500" lnSpcReduction="20000"/>
          </a:bodyPr>
          <a:lstStyle/>
          <a:p>
            <a:r>
              <a:rPr lang="cs-CZ" sz="3200" b="1" u="sng" dirty="0" smtClean="0">
                <a:solidFill>
                  <a:schemeClr val="bg1"/>
                </a:solidFill>
              </a:rPr>
              <a:t>Strategické cíle</a:t>
            </a:r>
          </a:p>
          <a:p>
            <a:r>
              <a:rPr lang="cs-CZ" sz="2800" b="1" dirty="0" smtClean="0">
                <a:solidFill>
                  <a:srgbClr val="C00000"/>
                </a:solidFill>
              </a:rPr>
              <a:t>1. Internacionalizace</a:t>
            </a:r>
          </a:p>
          <a:p>
            <a:r>
              <a:rPr lang="cs-CZ" sz="2800" b="1" dirty="0" smtClean="0">
                <a:solidFill>
                  <a:srgbClr val="C00000"/>
                </a:solidFill>
              </a:rPr>
              <a:t>2. Digitalizace</a:t>
            </a:r>
          </a:p>
          <a:p>
            <a:r>
              <a:rPr lang="cs-CZ" sz="2800" b="1" dirty="0" smtClean="0">
                <a:solidFill>
                  <a:srgbClr val="C00000"/>
                </a:solidFill>
              </a:rPr>
              <a:t>3. Prostupnost vzdělávacího systému</a:t>
            </a:r>
          </a:p>
          <a:p>
            <a:r>
              <a:rPr lang="cs-CZ" sz="2800" b="1" dirty="0" smtClean="0">
                <a:solidFill>
                  <a:srgbClr val="C00000"/>
                </a:solidFill>
              </a:rPr>
              <a:t>4. Komplexní hodnocení</a:t>
            </a:r>
          </a:p>
          <a:p>
            <a:r>
              <a:rPr lang="cs-CZ" sz="2800" b="1" dirty="0" smtClean="0">
                <a:solidFill>
                  <a:srgbClr val="C00000"/>
                </a:solidFill>
              </a:rPr>
              <a:t>5. Adaptace na nové trendy ve vzdělávání</a:t>
            </a:r>
          </a:p>
          <a:p>
            <a:r>
              <a:rPr lang="cs-CZ" sz="2800" b="1" dirty="0" smtClean="0">
                <a:solidFill>
                  <a:srgbClr val="C00000"/>
                </a:solidFill>
              </a:rPr>
              <a:t>6. Zjednodušení akreditačních procesů a procesů hodnocení kvality</a:t>
            </a:r>
            <a:endParaRPr lang="cs-CZ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138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sz="3300" b="1" u="sng" dirty="0" smtClean="0">
                <a:solidFill>
                  <a:schemeClr val="bg1"/>
                </a:solidFill>
              </a:rPr>
              <a:t>Hlavní Výzvy</a:t>
            </a:r>
          </a:p>
          <a:p>
            <a:r>
              <a:rPr lang="cs-CZ" sz="2800" b="1" dirty="0" smtClean="0">
                <a:solidFill>
                  <a:srgbClr val="C00000"/>
                </a:solidFill>
              </a:rPr>
              <a:t>1. Zvýšená finanční náročnost</a:t>
            </a:r>
          </a:p>
          <a:p>
            <a:r>
              <a:rPr lang="cs-CZ" sz="2800" b="1" dirty="0" smtClean="0">
                <a:solidFill>
                  <a:srgbClr val="C00000"/>
                </a:solidFill>
              </a:rPr>
              <a:t>2. Řízení v anglickém jazyce</a:t>
            </a:r>
          </a:p>
          <a:p>
            <a:r>
              <a:rPr lang="cs-CZ" sz="2800" b="1" dirty="0" smtClean="0">
                <a:solidFill>
                  <a:srgbClr val="C00000"/>
                </a:solidFill>
              </a:rPr>
              <a:t>2. </a:t>
            </a:r>
            <a:r>
              <a:rPr lang="cs-CZ" sz="2800" b="1" dirty="0">
                <a:solidFill>
                  <a:srgbClr val="C00000"/>
                </a:solidFill>
              </a:rPr>
              <a:t>Standardy VOŠ a profesních studijních programů </a:t>
            </a:r>
            <a:endParaRPr lang="cs-CZ" sz="2800" b="1" dirty="0" smtClean="0">
              <a:solidFill>
                <a:srgbClr val="C00000"/>
              </a:solidFill>
            </a:endParaRPr>
          </a:p>
          <a:p>
            <a:r>
              <a:rPr lang="cs-CZ" sz="2800" b="1" dirty="0" smtClean="0">
                <a:solidFill>
                  <a:srgbClr val="C00000"/>
                </a:solidFill>
              </a:rPr>
              <a:t>3</a:t>
            </a:r>
            <a:r>
              <a:rPr lang="cs-CZ" sz="2800" b="1" dirty="0" smtClean="0">
                <a:solidFill>
                  <a:srgbClr val="C00000"/>
                </a:solidFill>
              </a:rPr>
              <a:t>. Komplexní hodnocení v procesu posuzování kvality institucí</a:t>
            </a:r>
          </a:p>
          <a:p>
            <a:pPr lvl="0">
              <a:buClr>
                <a:prstClr val="white"/>
              </a:buClr>
            </a:pPr>
            <a:r>
              <a:rPr lang="cs-CZ" sz="2800" b="1" dirty="0" smtClean="0">
                <a:solidFill>
                  <a:srgbClr val="C00000"/>
                </a:solidFill>
              </a:rPr>
              <a:t>4. </a:t>
            </a:r>
            <a:r>
              <a:rPr lang="cs-CZ" sz="2800" b="1" dirty="0">
                <a:solidFill>
                  <a:srgbClr val="C00000"/>
                </a:solidFill>
              </a:rPr>
              <a:t>Souběh starého a nového akreditačního řízení </a:t>
            </a:r>
            <a:endParaRPr lang="cs-CZ" sz="2800" b="1" dirty="0" smtClean="0">
              <a:solidFill>
                <a:srgbClr val="C00000"/>
              </a:solidFill>
            </a:endParaRPr>
          </a:p>
          <a:p>
            <a:r>
              <a:rPr lang="cs-CZ" sz="2800" b="1" dirty="0" smtClean="0">
                <a:solidFill>
                  <a:srgbClr val="C00000"/>
                </a:solidFill>
              </a:rPr>
              <a:t>5. Zjednodušení procesu hodnocení kvality studijních programů</a:t>
            </a:r>
          </a:p>
          <a:p>
            <a:endParaRPr lang="cs-CZ" sz="28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3200" b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731792"/>
      </p:ext>
    </p:extLst>
  </p:cSld>
  <p:clrMapOvr>
    <a:masterClrMapping/>
  </p:clrMapOvr>
</p:sld>
</file>

<file path=ppt/theme/theme1.xml><?xml version="1.0" encoding="utf-8"?>
<a:theme xmlns:a="http://schemas.openxmlformats.org/drawingml/2006/main" name="Řez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363</TotalTime>
  <Words>213</Words>
  <Application>Microsoft Office PowerPoint</Application>
  <PresentationFormat>Širokoúhlá obrazovka</PresentationFormat>
  <Paragraphs>26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8" baseType="lpstr">
      <vt:lpstr>Century Gothic</vt:lpstr>
      <vt:lpstr>Wingdings 3</vt:lpstr>
      <vt:lpstr>Řez</vt:lpstr>
      <vt:lpstr>Vize řízení Národního akreditačního úřadu pro terciární vzdělávání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Vize řízení Národního akreditačního úřadu pro terciární vzdělávání</dc:title>
  <dc:creator>Jan  Miller</dc:creator>
  <cp:lastModifiedBy>Jan  Miller</cp:lastModifiedBy>
  <cp:revision>11</cp:revision>
  <dcterms:created xsi:type="dcterms:W3CDTF">2025-04-13T15:11:50Z</dcterms:created>
  <dcterms:modified xsi:type="dcterms:W3CDTF">2025-04-25T17:25:30Z</dcterms:modified>
</cp:coreProperties>
</file>