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06_FA5EEFA4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1"/>
  </p:notesMasterIdLst>
  <p:handoutMasterIdLst>
    <p:handoutMasterId r:id="rId32"/>
  </p:handoutMasterIdLst>
  <p:sldIdLst>
    <p:sldId id="256" r:id="rId2"/>
    <p:sldId id="2423" r:id="rId3"/>
    <p:sldId id="2404" r:id="rId4"/>
    <p:sldId id="2399" r:id="rId5"/>
    <p:sldId id="2416" r:id="rId6"/>
    <p:sldId id="2401" r:id="rId7"/>
    <p:sldId id="2403" r:id="rId8"/>
    <p:sldId id="2407" r:id="rId9"/>
    <p:sldId id="2410" r:id="rId10"/>
    <p:sldId id="2408" r:id="rId11"/>
    <p:sldId id="2409" r:id="rId12"/>
    <p:sldId id="2417" r:id="rId13"/>
    <p:sldId id="2418" r:id="rId14"/>
    <p:sldId id="2419" r:id="rId15"/>
    <p:sldId id="2420" r:id="rId16"/>
    <p:sldId id="2421" r:id="rId17"/>
    <p:sldId id="2412" r:id="rId18"/>
    <p:sldId id="2402" r:id="rId19"/>
    <p:sldId id="2405" r:id="rId20"/>
    <p:sldId id="2422" r:id="rId21"/>
    <p:sldId id="2406" r:id="rId22"/>
    <p:sldId id="2413" r:id="rId23"/>
    <p:sldId id="2400" r:id="rId24"/>
    <p:sldId id="2414" r:id="rId25"/>
    <p:sldId id="257" r:id="rId26"/>
    <p:sldId id="263" r:id="rId27"/>
    <p:sldId id="262" r:id="rId28"/>
    <p:sldId id="2415" r:id="rId29"/>
    <p:sldId id="258" r:id="rId30"/>
  </p:sldIdLst>
  <p:sldSz cx="12192000" cy="6858000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0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71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44" userDrawn="1">
          <p15:clr>
            <a:srgbClr val="A4A3A4"/>
          </p15:clr>
        </p15:guide>
        <p15:guide id="6" pos="428" userDrawn="1">
          <p15:clr>
            <a:srgbClr val="A4A3A4"/>
          </p15:clr>
        </p15:guide>
        <p15:guide id="7" pos="7224" userDrawn="1">
          <p15:clr>
            <a:srgbClr val="A4A3A4"/>
          </p15:clr>
        </p15:guide>
        <p15:guide id="8" pos="909" userDrawn="1">
          <p15:clr>
            <a:srgbClr val="A4A3A4"/>
          </p15:clr>
        </p15:guide>
        <p15:guide id="9" pos="3688" userDrawn="1">
          <p15:clr>
            <a:srgbClr val="A4A3A4"/>
          </p15:clr>
        </p15:guide>
        <p15:guide id="10" pos="3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A0F243C-70AB-6FC4-ED54-5CC7CC64D9CE}" name="Jiří Nováček" initials="JN" userId="S::151132@muni.cz::80deb141-724d-43a1-831b-5fd4792965d8" providerId="AD"/>
  <p188:author id="{4807D24B-DCB6-A55B-7D22-434E6AE5B2E4}" name="Alice Valterová" initials="AV" userId="S::144180@muni.cz::32e88204-6f30-40bc-8502-bdef7b16a82c" providerId="AD"/>
  <p188:author id="{BA7F355A-A325-D1FD-8118-373413B29869}" name="Ondřej Hradil" initials="OH" userId="S::104120@muni.cz::652f2787-f531-4d18-98fc-cbcd329dfe30" providerId="AD"/>
  <p188:author id="{023F08AF-4209-2759-44B5-B9228BCA8906}" name="Adéla Šafaříková" initials="AŠ" userId="S::496942@muni.cz::8d247d95-635e-4305-a6cd-beb71bd6872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dislav Čoček" initials="LČ" lastIdx="4" clrIdx="0">
    <p:extLst>
      <p:ext uri="{19B8F6BF-5375-455C-9EA6-DF929625EA0E}">
        <p15:presenceInfo xmlns:p15="http://schemas.microsoft.com/office/powerpoint/2012/main" userId="Ladislav Čoček" providerId="None"/>
      </p:ext>
    </p:extLst>
  </p:cmAuthor>
  <p:cmAuthor id="2" name="Ida" initials="I" lastIdx="2" clrIdx="1">
    <p:extLst>
      <p:ext uri="{19B8F6BF-5375-455C-9EA6-DF929625EA0E}">
        <p15:presenceInfo xmlns:p15="http://schemas.microsoft.com/office/powerpoint/2012/main" userId="I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C"/>
    <a:srgbClr val="F01928"/>
    <a:srgbClr val="9100DC"/>
    <a:srgbClr val="5AC8AF"/>
    <a:srgbClr val="00287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C488F1-144D-4FB2-9242-2A7B8DF9F132}" v="60" dt="2025-09-11T12:35:32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22" autoAdjust="0"/>
    <p:restoredTop sz="96807" autoAdjust="0"/>
  </p:normalViewPr>
  <p:slideViewPr>
    <p:cSldViewPr snapToGrid="0">
      <p:cViewPr varScale="1">
        <p:scale>
          <a:sx n="63" d="100"/>
          <a:sy n="63" d="100"/>
        </p:scale>
        <p:origin x="636" y="56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06_FA5EEFA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0F54658-49E9-4FE4-A52F-C8664621BA44}" authorId="{023F08AF-4209-2759-44B5-B9228BCA8906}" created="2025-08-19T12:35:00.21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00525732" sldId="262"/>
      <ac:picMk id="20" creationId="{7E12ACF4-C51E-B5D3-EE83-446AF2656589}"/>
    </ac:deMkLst>
    <p188:txBody>
      <a:bodyPr/>
      <a:lstStyle/>
      <a:p>
        <a:r>
          <a:rPr lang="cs-CZ"/>
          <a:t>Brno jinou barvou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313" y="0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3879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313" y="9443879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737" y="0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4638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9" y="4721940"/>
            <a:ext cx="5447030" cy="44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154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737" y="9442154"/>
            <a:ext cx="2950475" cy="49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52851-DA0B-4345-8683-DF0458F2856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noProof="0" smtClean="0"/>
              <a:pPr/>
              <a:t>‹#›</a:t>
            </a:fld>
            <a:endParaRPr lang="cs-CZ" altLang="cs-CZ" noProof="0"/>
          </a:p>
        </p:txBody>
      </p:sp>
      <p:pic>
        <p:nvPicPr>
          <p:cNvPr id="9" name="Grafický objekt 5">
            <a:extLst>
              <a:ext uri="{FF2B5EF4-FFF2-40B4-BE49-F238E27FC236}">
                <a16:creationId xmlns:a16="http://schemas.microsoft.com/office/drawing/2014/main" id="{AF779770-418A-4951-B4DA-AE7CCD747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000" y="414000"/>
            <a:ext cx="2350800" cy="671411"/>
          </a:xfrm>
          <a:prstGeom prst="rect">
            <a:avLst/>
          </a:prstGeom>
        </p:spPr>
      </p:pic>
      <p:sp>
        <p:nvSpPr>
          <p:cNvPr id="13" name="Nadpis 6">
            <a:extLst>
              <a:ext uri="{FF2B5EF4-FFF2-40B4-BE49-F238E27FC236}">
                <a16:creationId xmlns:a16="http://schemas.microsoft.com/office/drawing/2014/main" id="{FEAA0553-DE03-4B58-8C39-E96D0668D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 noProof="0"/>
              <a:t>Kliknutím lze upravit styl.</a:t>
            </a:r>
          </a:p>
        </p:txBody>
      </p:sp>
      <p:sp>
        <p:nvSpPr>
          <p:cNvPr id="14" name="Podnadpis 2">
            <a:extLst>
              <a:ext uri="{FF2B5EF4-FFF2-40B4-BE49-F238E27FC236}">
                <a16:creationId xmlns:a16="http://schemas.microsoft.com/office/drawing/2014/main" id="{596D0529-F65F-4601-AF6C-B0362D1AB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noProof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935384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, text –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19997" y="718712"/>
            <a:ext cx="5220001" cy="3204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/>
              <a:t>Kliknutím vložíte text.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 algn="l">
              <a:lnSpc>
                <a:spcPts val="1100"/>
              </a:lnSpc>
              <a:defRPr sz="1100" b="1"/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 algn="l">
              <a:lnSpc>
                <a:spcPts val="1100"/>
              </a:lnSpc>
              <a:defRPr sz="1100" b="1"/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51278" y="718712"/>
            <a:ext cx="5220001" cy="3204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/>
              <a:t>Kliknutím vložíte text.</a:t>
            </a:r>
          </a:p>
        </p:txBody>
      </p:sp>
      <p:pic>
        <p:nvPicPr>
          <p:cNvPr id="14" name="Grafický objekt 15">
            <a:extLst>
              <a:ext uri="{FF2B5EF4-FFF2-40B4-BE49-F238E27FC236}">
                <a16:creationId xmlns:a16="http://schemas.microsoft.com/office/drawing/2014/main" id="{4AA47537-5221-47E8-BCB7-3D400128A6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pic>
        <p:nvPicPr>
          <p:cNvPr id="6" name="Grafický objekt 15">
            <a:extLst>
              <a:ext uri="{FF2B5EF4-FFF2-40B4-BE49-F238E27FC236}">
                <a16:creationId xmlns:a16="http://schemas.microsoft.com/office/drawing/2014/main" id="{E819598E-E8BD-4C6B-9FFF-0CD1F67A8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90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zdělovník (alternativní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noProof="0" smtClean="0"/>
              <a:pPr/>
              <a:t>‹#›</a:t>
            </a:fld>
            <a:endParaRPr lang="cs-CZ" altLang="cs-CZ" noProof="0"/>
          </a:p>
        </p:txBody>
      </p:sp>
      <p:sp>
        <p:nvSpPr>
          <p:cNvPr id="11" name="Nadpis 6">
            <a:extLst>
              <a:ext uri="{FF2B5EF4-FFF2-40B4-BE49-F238E27FC236}">
                <a16:creationId xmlns:a16="http://schemas.microsoft.com/office/drawing/2014/main" id="{210CF170-3CE8-4094-B136-F821606CD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5246518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rgbClr val="0000DC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F805DFF4-9876-466D-A663-D549EEF81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5246518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rgbClr val="0000D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noProof="0"/>
              <a:t>Kliknutím můžete upravit styl předlohy.</a:t>
            </a:r>
          </a:p>
        </p:txBody>
      </p:sp>
      <p:sp>
        <p:nvSpPr>
          <p:cNvPr id="9" name="Zástupný symbol pro obrázek 7">
            <a:extLst>
              <a:ext uri="{FF2B5EF4-FFF2-40B4-BE49-F238E27FC236}">
                <a16:creationId xmlns:a16="http://schemas.microsoft.com/office/drawing/2014/main" id="{80C21443-92BF-4BF1-9C61-FDB664DC796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7999"/>
          </a:xfrm>
        </p:spPr>
        <p:txBody>
          <a:bodyPr anchor="ctr"/>
          <a:lstStyle>
            <a:lvl1pPr algn="ctr">
              <a:defRPr>
                <a:solidFill>
                  <a:srgbClr val="0000DC"/>
                </a:solidFill>
              </a:defRPr>
            </a:lvl1pPr>
          </a:lstStyle>
          <a:p>
            <a:r>
              <a:rPr lang="cs-CZ"/>
              <a:t>Kliknutím na ikonu vložíte obrázek.</a:t>
            </a:r>
          </a:p>
        </p:txBody>
      </p:sp>
      <p:pic>
        <p:nvPicPr>
          <p:cNvPr id="7" name="Grafický objekt 5">
            <a:extLst>
              <a:ext uri="{FF2B5EF4-FFF2-40B4-BE49-F238E27FC236}">
                <a16:creationId xmlns:a16="http://schemas.microsoft.com/office/drawing/2014/main" id="{66A1A515-6EE9-475D-9C62-C5C08B0052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000" y="414000"/>
            <a:ext cx="2350800" cy="6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27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000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6FB5EA9-F874-4F06-97A8-C555AC1A0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5" y="6127200"/>
            <a:ext cx="1134417" cy="324000"/>
          </a:xfrm>
          <a:prstGeom prst="rect">
            <a:avLst/>
          </a:prstGeom>
        </p:spPr>
      </p:pic>
      <p:sp>
        <p:nvSpPr>
          <p:cNvPr id="7" name="Rectangle 17">
            <a:extLst>
              <a:ext uri="{FF2B5EF4-FFF2-40B4-BE49-F238E27FC236}">
                <a16:creationId xmlns:a16="http://schemas.microsoft.com/office/drawing/2014/main" id="{2C6CCD2F-B2B8-4713-A851-F271928448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altLang="cs-CZ" sz="120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/>
              <a:t>Zápatí</a:t>
            </a:r>
          </a:p>
        </p:txBody>
      </p:sp>
    </p:spTree>
    <p:extLst>
      <p:ext uri="{BB962C8B-B14F-4D97-AF65-F5344CB8AC3E}">
        <p14:creationId xmlns:p14="http://schemas.microsoft.com/office/powerpoint/2010/main" val="1761298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NI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BA6D60B3-EBE5-447C-98EE-21091185E0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6488" y="1489837"/>
            <a:ext cx="763902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14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arykova univerzita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4DCCB8A-E23F-49B6-A0BE-D9E395C4E7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56" y="2298933"/>
            <a:ext cx="8725020" cy="226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90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altLang="cs-CZ"/>
              <a:t>e-Setkání proděkanů pro VaV a PhD, 21. 5. 2021</a:t>
            </a:r>
            <a:endParaRPr lang="cs-CZ" altLang="cs-CZ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1" name="Grafický objekt 15">
            <a:extLst>
              <a:ext uri="{FF2B5EF4-FFF2-40B4-BE49-F238E27FC236}">
                <a16:creationId xmlns:a16="http://schemas.microsoft.com/office/drawing/2014/main" id="{EBDD9A6B-1CC0-44DF-805E-A1D9C3008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7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Úvodní snímek – inverzní">
    <p:bg>
      <p:bgPr>
        <a:solidFill>
          <a:srgbClr val="000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OV RMU - Setkání projektové podpory na MU, 10.12.2020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10" name="Grafický objekt 5">
            <a:extLst>
              <a:ext uri="{FF2B5EF4-FFF2-40B4-BE49-F238E27FC236}">
                <a16:creationId xmlns:a16="http://schemas.microsoft.com/office/drawing/2014/main" id="{D6FB5EA9-F874-4F06-97A8-C555AC1A0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000" y="414000"/>
            <a:ext cx="2350800" cy="67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11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3 sloup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0F45A-D230-EA78-1F90-702304B61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47039"/>
            <a:ext cx="11274954" cy="616374"/>
          </a:xfrm>
        </p:spPr>
        <p:txBody>
          <a:bodyPr anchor="t" anchorCtr="0">
            <a:normAutofit/>
          </a:bodyPr>
          <a:lstStyle>
            <a:lvl1pPr>
              <a:defRPr sz="3200" b="1" i="0" baseline="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791E6E06-62F1-13F2-220E-4E5CD097CA2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42913" y="1225406"/>
            <a:ext cx="3614316" cy="477169"/>
          </a:xfrm>
        </p:spPr>
        <p:txBody>
          <a:bodyPr anchor="t" anchorCtr="0"/>
          <a:lstStyle>
            <a:lvl1pPr marL="0" indent="0">
              <a:buNone/>
              <a:defRPr sz="22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cs-CZ" dirty="0"/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20F7019B-97EB-7AC9-876F-7E18AA35F01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88843" y="1225405"/>
            <a:ext cx="3614316" cy="477169"/>
          </a:xfrm>
        </p:spPr>
        <p:txBody>
          <a:bodyPr anchor="t" anchorCtr="0"/>
          <a:lstStyle>
            <a:lvl1pPr marL="0" indent="0">
              <a:buNone/>
              <a:defRPr sz="22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cs-CZ" dirty="0"/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BE125D70-C890-8528-18D4-A6339073AEF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34771" y="1225404"/>
            <a:ext cx="3614316" cy="477169"/>
          </a:xfrm>
        </p:spPr>
        <p:txBody>
          <a:bodyPr anchor="t" anchorCtr="0"/>
          <a:lstStyle>
            <a:lvl1pPr marL="0" indent="0">
              <a:buNone/>
              <a:defRPr sz="22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cs-CZ" dirty="0"/>
          </a:p>
        </p:txBody>
      </p:sp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A7E57B7A-879A-682E-E6C9-2A1CB0782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3" y="1916113"/>
            <a:ext cx="3614737" cy="4141787"/>
          </a:xfrm>
        </p:spPr>
        <p:txBody>
          <a:bodyPr>
            <a:normAutofit/>
          </a:bodyPr>
          <a:lstStyle>
            <a:lvl1pPr marL="228600" indent="-228600"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baseline="0"/>
            </a:lvl1pPr>
          </a:lstStyle>
          <a:p>
            <a:r>
              <a:rPr lang="cs-CZ"/>
              <a:t>Lorem ipsum dolor sit amet, consectetur adipiscing elit.</a:t>
            </a:r>
          </a:p>
          <a:p>
            <a:r>
              <a:rPr lang="cs-CZ"/>
              <a:t>Morbi convallis lorem sed ante hendrerit, eu tincidunt nunc facilisis.</a:t>
            </a:r>
          </a:p>
          <a:p>
            <a:r>
              <a:rPr lang="cs-CZ"/>
              <a:t>Ut vestibulum ante eget felis maximus, in dignissim erat luctus.</a:t>
            </a:r>
          </a:p>
          <a:p>
            <a:r>
              <a:rPr lang="cs-CZ"/>
              <a:t>Ut pretium nec ex vel interdum.</a:t>
            </a:r>
          </a:p>
          <a:p>
            <a:r>
              <a:rPr lang="cs-CZ"/>
              <a:t>Etiam ac auctor mi. Pellentesque habitant morbi tristique senectus et netus et malesuada fames ac turpis egestas.</a:t>
            </a:r>
            <a:endParaRPr lang="en-GB" dirty="0"/>
          </a:p>
        </p:txBody>
      </p:sp>
      <p:sp>
        <p:nvSpPr>
          <p:cNvPr id="18" name="Zástupný text 16">
            <a:extLst>
              <a:ext uri="{FF2B5EF4-FFF2-40B4-BE49-F238E27FC236}">
                <a16:creationId xmlns:a16="http://schemas.microsoft.com/office/drawing/2014/main" id="{1AFF4F5D-CF02-3E63-0F0A-8937FD9C73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88843" y="1916112"/>
            <a:ext cx="3614737" cy="4141787"/>
          </a:xfrm>
        </p:spPr>
        <p:txBody>
          <a:bodyPr>
            <a:normAutofit/>
          </a:bodyPr>
          <a:lstStyle>
            <a:lvl1pPr marL="228600" indent="-228600"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baseline="0"/>
            </a:lvl1pPr>
          </a:lstStyle>
          <a:p>
            <a:r>
              <a:rPr lang="cs-CZ"/>
              <a:t>Lorem ipsum dolor sit amet, consectetur adipiscing elit.</a:t>
            </a:r>
          </a:p>
          <a:p>
            <a:r>
              <a:rPr lang="cs-CZ"/>
              <a:t>Morbi convallis lorem sed ante hendrerit, eu tincidunt nunc facilisis.</a:t>
            </a:r>
          </a:p>
          <a:p>
            <a:r>
              <a:rPr lang="cs-CZ"/>
              <a:t>Ut vestibulum ante eget felis maximus, in dignissim erat luctus.</a:t>
            </a:r>
          </a:p>
          <a:p>
            <a:r>
              <a:rPr lang="cs-CZ"/>
              <a:t>Ut pretium nec ex vel interdum.</a:t>
            </a:r>
          </a:p>
          <a:p>
            <a:r>
              <a:rPr lang="cs-CZ"/>
              <a:t>Etiam ac auctor mi. Pellentesque habitant morbi tristique senectus et netus et malesuada fames ac turpis egestas.</a:t>
            </a:r>
            <a:endParaRPr lang="en-GB" dirty="0"/>
          </a:p>
        </p:txBody>
      </p:sp>
      <p:sp>
        <p:nvSpPr>
          <p:cNvPr id="19" name="Zástupný text 16">
            <a:extLst>
              <a:ext uri="{FF2B5EF4-FFF2-40B4-BE49-F238E27FC236}">
                <a16:creationId xmlns:a16="http://schemas.microsoft.com/office/drawing/2014/main" id="{A41EE940-2462-FC52-5217-B2296A167B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4560" y="1916111"/>
            <a:ext cx="3614737" cy="4141787"/>
          </a:xfrm>
        </p:spPr>
        <p:txBody>
          <a:bodyPr>
            <a:normAutofit/>
          </a:bodyPr>
          <a:lstStyle>
            <a:lvl1pPr marL="228600" indent="-228600"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baseline="0"/>
            </a:lvl1pPr>
          </a:lstStyle>
          <a:p>
            <a:r>
              <a:rPr lang="cs-CZ"/>
              <a:t>Lorem ipsum dolor sit amet, consectetur adipiscing elit.</a:t>
            </a:r>
          </a:p>
          <a:p>
            <a:r>
              <a:rPr lang="cs-CZ"/>
              <a:t>Morbi convallis lorem sed ante hendrerit, eu tincidunt nunc facilisis.</a:t>
            </a:r>
          </a:p>
          <a:p>
            <a:r>
              <a:rPr lang="cs-CZ"/>
              <a:t>Ut vestibulum ante eget felis maximus, in dignissim erat luctus.</a:t>
            </a:r>
          </a:p>
          <a:p>
            <a:r>
              <a:rPr lang="cs-CZ"/>
              <a:t>Ut pretium nec ex vel interdum.</a:t>
            </a:r>
          </a:p>
          <a:p>
            <a:r>
              <a:rPr lang="cs-CZ"/>
              <a:t>Etiam ac auctor mi. Pellentesque habitant morbi tristique senectus et netus et malesuada fames ac turpis egestas.</a:t>
            </a:r>
            <a:endParaRPr lang="en-GB" dirty="0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8008A98B-E793-4F07-D781-DE8C59A59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0587" y="6363651"/>
            <a:ext cx="48633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cs-CZ"/>
              <a:t>Research Infrastructures for the Future of Ukraine</a:t>
            </a:r>
            <a:endParaRPr lang="en-GB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6DD4B325-DA70-BF6E-DB43-3592C57B6036}"/>
              </a:ext>
            </a:extLst>
          </p:cNvPr>
          <p:cNvSpPr txBox="1">
            <a:spLocks/>
          </p:cNvSpPr>
          <p:nvPr userDrawn="1"/>
        </p:nvSpPr>
        <p:spPr>
          <a:xfrm>
            <a:off x="11135360" y="6363651"/>
            <a:ext cx="613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EB7F7E6-2C79-474F-A42D-FA173AA12435}" type="slidenum">
              <a:rPr lang="cs-CZ" smtClean="0"/>
              <a:pPr algn="r"/>
              <a:t>‹#›</a:t>
            </a:fld>
            <a:endParaRPr lang="en-GB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437E5DEE-0562-1CCA-D6C6-138D636D91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01582" y="6443769"/>
            <a:ext cx="207646" cy="20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56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drážky a obrázek menší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9">
            <a:extLst>
              <a:ext uri="{FF2B5EF4-FFF2-40B4-BE49-F238E27FC236}">
                <a16:creationId xmlns:a16="http://schemas.microsoft.com/office/drawing/2014/main" id="{96A462E4-1DB1-771D-6FC1-2F3CF36C3A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0666" y="447038"/>
            <a:ext cx="4298421" cy="5610862"/>
          </a:xfrm>
        </p:spPr>
        <p:txBody>
          <a:bodyPr/>
          <a:lstStyle/>
          <a:p>
            <a:endParaRPr lang="en-GB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0F45A-D230-EA78-1F90-702304B61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47039"/>
            <a:ext cx="6425246" cy="1137922"/>
          </a:xfrm>
        </p:spPr>
        <p:txBody>
          <a:bodyPr anchor="t" anchorCtr="0">
            <a:normAutofit/>
          </a:bodyPr>
          <a:lstStyle>
            <a:lvl1pPr>
              <a:defRPr sz="3200" b="1" i="0" baseline="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511E4AF6-3AAE-EA45-EE95-6699E5BD23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4" y="2147146"/>
            <a:ext cx="6425246" cy="2821285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baseline="0">
                <a:solidFill>
                  <a:schemeClr val="tx1"/>
                </a:solidFill>
              </a:defRPr>
            </a:lvl1pPr>
            <a:lvl2pPr marL="685800" indent="-228600">
              <a:buClr>
                <a:schemeClr val="bg2"/>
              </a:buClr>
              <a:buFont typeface="Wingdings" panose="05000000000000000000" pitchFamily="2" charset="2"/>
              <a:buChar char="§"/>
              <a:defRPr sz="1600"/>
            </a:lvl2pPr>
          </a:lstStyle>
          <a:p>
            <a:r>
              <a:rPr lang="cs-CZ"/>
              <a:t>Lorem ipsum dolor sit amet, consectetur adipiscing elit.</a:t>
            </a:r>
          </a:p>
          <a:p>
            <a:pPr lvl="1"/>
            <a:r>
              <a:rPr lang="cs-CZ"/>
              <a:t>Morbi convallis lorem sed ante hendrerit, eu tincidunt nunc facilisis.</a:t>
            </a:r>
          </a:p>
          <a:p>
            <a:r>
              <a:rPr lang="cs-CZ"/>
              <a:t>Ut vestibulum ante eget felis maximus, in dignissim erat luctus.</a:t>
            </a:r>
          </a:p>
          <a:p>
            <a:r>
              <a:rPr lang="cs-CZ"/>
              <a:t>Ut pretium nec ex vel interdum.</a:t>
            </a:r>
          </a:p>
          <a:p>
            <a:r>
              <a:rPr lang="cs-CZ"/>
              <a:t>Etiam ac auctor mi. Pellentesque habitant morbi tristique senectus et netus et malesuada fames ac turpis egestas.</a:t>
            </a:r>
            <a:endParaRPr lang="en-GB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52BE004-4A20-1A28-B09D-2AE809EEAA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60587" y="6363651"/>
            <a:ext cx="48633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cs-CZ"/>
              <a:t>Research Infrastructures for the Future of Ukraine</a:t>
            </a:r>
            <a:endParaRPr lang="en-GB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A4360C34-4553-6F68-0B9E-B98EEF3F7206}"/>
              </a:ext>
            </a:extLst>
          </p:cNvPr>
          <p:cNvSpPr txBox="1">
            <a:spLocks/>
          </p:cNvSpPr>
          <p:nvPr userDrawn="1"/>
        </p:nvSpPr>
        <p:spPr>
          <a:xfrm>
            <a:off x="11135360" y="6363651"/>
            <a:ext cx="613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500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EB7F7E6-2C79-474F-A42D-FA173AA12435}" type="slidenum">
              <a:rPr lang="cs-CZ" smtClean="0"/>
              <a:pPr algn="r"/>
              <a:t>‹#›</a:t>
            </a:fld>
            <a:endParaRPr lang="en-GB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FDFFEBB2-295D-D96A-94E4-1987969C04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01582" y="6443769"/>
            <a:ext cx="207646" cy="20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390E4E2C-8A81-45F0-A5ED-59F1EE588A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  <p:pic>
        <p:nvPicPr>
          <p:cNvPr id="7" name="Grafický objekt 15">
            <a:extLst>
              <a:ext uri="{FF2B5EF4-FFF2-40B4-BE49-F238E27FC236}">
                <a16:creationId xmlns:a16="http://schemas.microsoft.com/office/drawing/2014/main" id="{1E3ED06E-5FA5-4E13-940B-39F637A55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29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.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Kliknutím vložíte podnadpis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5CA9AC87-D3DE-408C-9471-D419F47483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  <p:pic>
        <p:nvPicPr>
          <p:cNvPr id="9" name="Grafický objekt 15">
            <a:extLst>
              <a:ext uri="{FF2B5EF4-FFF2-40B4-BE49-F238E27FC236}">
                <a16:creationId xmlns:a16="http://schemas.microsoft.com/office/drawing/2014/main" id="{940B4B20-7968-48AA-9009-86CD3D1C24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1D440DD4-5185-4C05-8E91-80CB3DC67394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20000" y="1693622"/>
            <a:ext cx="5219998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91531ABC-E456-4507-A022-87C2E3C7A2A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51280" y="1693622"/>
            <a:ext cx="5219998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  <p:pic>
        <p:nvPicPr>
          <p:cNvPr id="12" name="Grafický objekt 15">
            <a:extLst>
              <a:ext uri="{FF2B5EF4-FFF2-40B4-BE49-F238E27FC236}">
                <a16:creationId xmlns:a16="http://schemas.microsoft.com/office/drawing/2014/main" id="{614DBFF3-01D6-486D-8702-87B652AE6A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39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72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Kliknutím vložíte podnadpis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Kliknutím vložíte podnadpis</a:t>
            </a:r>
          </a:p>
        </p:txBody>
      </p:sp>
      <p:pic>
        <p:nvPicPr>
          <p:cNvPr id="12" name="Grafický objekt 15">
            <a:extLst>
              <a:ext uri="{FF2B5EF4-FFF2-40B4-BE49-F238E27FC236}">
                <a16:creationId xmlns:a16="http://schemas.microsoft.com/office/drawing/2014/main" id="{FDDF5073-5D1A-46E6-B2B7-D7B0E53768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E025F331-95E8-45A8-A611-AF24104CB3F8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20000" y="1693622"/>
            <a:ext cx="5219998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F0E1FE6A-5292-460A-9BA4-61D5A81ABAAA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6251280" y="1693622"/>
            <a:ext cx="5219998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  <a:p>
            <a:pPr lvl="1"/>
            <a:r>
              <a:rPr lang="cs-CZ" noProof="0"/>
              <a:t>Druhá úroveň</a:t>
            </a:r>
            <a:endParaRPr lang="en-GB" noProof="0"/>
          </a:p>
          <a:p>
            <a:pPr lvl="2"/>
            <a:r>
              <a:rPr lang="cs-CZ" noProof="0"/>
              <a:t>Třetí úroveň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17168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8DF9A9-CF6E-49C8-A8BC-74FDF24B8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vložíte nadpis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E1D20B9-1A33-484F-AB08-D95E85A9CB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Zápatí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A2EACA-93F7-4696-A84F-C07E4801CB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5EA606A-B012-497D-A062-93B4C5E7BD3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47735" y="2596845"/>
            <a:ext cx="4125465" cy="3208441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endParaRPr lang="en-GB" noProof="0"/>
          </a:p>
        </p:txBody>
      </p:sp>
      <p:sp>
        <p:nvSpPr>
          <p:cNvPr id="8" name="Zástupný symbol pro obrázek 7">
            <a:extLst>
              <a:ext uri="{FF2B5EF4-FFF2-40B4-BE49-F238E27FC236}">
                <a16:creationId xmlns:a16="http://schemas.microsoft.com/office/drawing/2014/main" id="{55454331-9726-47EA-9406-7071E2CA3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9509" y="1665288"/>
            <a:ext cx="6207791" cy="4139998"/>
          </a:xfrm>
        </p:spPr>
        <p:txBody>
          <a:bodyPr anchor="ctr"/>
          <a:lstStyle>
            <a:lvl1pPr algn="ctr">
              <a:defRPr>
                <a:solidFill>
                  <a:srgbClr val="0000DC"/>
                </a:solidFill>
              </a:defRPr>
            </a:lvl1pPr>
          </a:lstStyle>
          <a:p>
            <a:r>
              <a:rPr lang="cs-CZ"/>
              <a:t>Kliknutím na ikonu vložíte obrázek.</a:t>
            </a:r>
          </a:p>
        </p:txBody>
      </p:sp>
      <p:sp>
        <p:nvSpPr>
          <p:cNvPr id="11" name="Zástupný symbol pro text 7">
            <a:extLst>
              <a:ext uri="{FF2B5EF4-FFF2-40B4-BE49-F238E27FC236}">
                <a16:creationId xmlns:a16="http://schemas.microsoft.com/office/drawing/2014/main" id="{B0741B4D-1AE5-4AB1-8AD2-5E6FAC7F6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Kliknutím vložíte podnadpis</a:t>
            </a:r>
          </a:p>
        </p:txBody>
      </p:sp>
      <p:pic>
        <p:nvPicPr>
          <p:cNvPr id="12" name="Grafický objekt 15">
            <a:extLst>
              <a:ext uri="{FF2B5EF4-FFF2-40B4-BE49-F238E27FC236}">
                <a16:creationId xmlns:a16="http://schemas.microsoft.com/office/drawing/2014/main" id="{7A6289AB-4424-4AD6-AC38-A485A5B7A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3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440000" y="1692002"/>
            <a:ext cx="3311525" cy="22307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/>
              <a:t>Kliknutím vložíte text.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19999" y="1692002"/>
            <a:ext cx="3311525" cy="22307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/>
              <a:t>Kliknutím vložíte text.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160001" y="1692002"/>
            <a:ext cx="3311525" cy="22307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/>
              <a:t>Kliknutím vložíte text.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7" name="Grafický objekt 15">
            <a:extLst>
              <a:ext uri="{FF2B5EF4-FFF2-40B4-BE49-F238E27FC236}">
                <a16:creationId xmlns:a16="http://schemas.microsoft.com/office/drawing/2014/main" id="{3F17BBF4-46AA-4E75-B117-CDF353868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51439ED6-907B-45D9-8FCC-98AE21B3C06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ts val="36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lnSpc>
                <a:spcPct val="100000"/>
              </a:lnSpc>
              <a:buNone/>
              <a:defRPr sz="1600"/>
            </a:lvl3pPr>
          </a:lstStyle>
          <a:p>
            <a:pPr lvl="0"/>
            <a:r>
              <a:rPr lang="cs-CZ" noProof="0"/>
              <a:t>Kliknutím vložíte text</a:t>
            </a:r>
            <a:r>
              <a:rPr lang="en-GB" noProof="0"/>
              <a:t>.</a:t>
            </a:r>
          </a:p>
        </p:txBody>
      </p:sp>
      <p:pic>
        <p:nvPicPr>
          <p:cNvPr id="7" name="Grafický objekt 15">
            <a:extLst>
              <a:ext uri="{FF2B5EF4-FFF2-40B4-BE49-F238E27FC236}">
                <a16:creationId xmlns:a16="http://schemas.microsoft.com/office/drawing/2014/main" id="{ADD86DEB-4C24-489A-A9F2-DEC76EB6C2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5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Nadpis 12">
            <a:extLst>
              <a:ext uri="{FF2B5EF4-FFF2-40B4-BE49-F238E27FC236}">
                <a16:creationId xmlns:a16="http://schemas.microsoft.com/office/drawing/2014/main" id="{C80D1D37-E5CA-42AD-BE6B-219FAFB54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Grafický objekt 15">
            <a:extLst>
              <a:ext uri="{FF2B5EF4-FFF2-40B4-BE49-F238E27FC236}">
                <a16:creationId xmlns:a16="http://schemas.microsoft.com/office/drawing/2014/main" id="{264B86F8-0395-430E-845F-606E7AB0C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43584" y="6127425"/>
            <a:ext cx="1134416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4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altLang="cs-CZ" sz="1200" dirty="0" smtClean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cs-CZ"/>
              <a:t>Zápatí</a:t>
            </a:r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cs-CZ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5" r:id="rId3"/>
    <p:sldLayoutId id="2147483674" r:id="rId4"/>
    <p:sldLayoutId id="2147483688" r:id="rId5"/>
    <p:sldLayoutId id="2147483698" r:id="rId6"/>
    <p:sldLayoutId id="2147483673" r:id="rId7"/>
    <p:sldLayoutId id="2147483675" r:id="rId8"/>
    <p:sldLayoutId id="2147483695" r:id="rId9"/>
    <p:sldLayoutId id="2147483677" r:id="rId10"/>
    <p:sldLayoutId id="2147483686" r:id="rId11"/>
    <p:sldLayoutId id="2147483697" r:id="rId12"/>
    <p:sldLayoutId id="2147483699" r:id="rId13"/>
    <p:sldLayoutId id="2147483693" r:id="rId14"/>
    <p:sldLayoutId id="2147483700" r:id="rId15"/>
    <p:sldLayoutId id="2147483702" r:id="rId16"/>
    <p:sldLayoutId id="2147483704" r:id="rId17"/>
    <p:sldLayoutId id="2147483705" r:id="rId18"/>
    <p:sldLayoutId id="2147483706" r:id="rId19"/>
  </p:sldLayoutIdLst>
  <p:hf hd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14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21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5" userDrawn="1">
          <p15:clr>
            <a:srgbClr val="F26B43"/>
          </p15:clr>
        </p15:guide>
        <p15:guide id="2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rti-summit2025.dk/" TargetMode="Externa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ritifi.eu/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op.europa.eu/en/publication-detail/-/publication/652f4cea-7565-11ef-a8ba-01aa75ed71a1/language-en" TargetMode="Externa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6_FA5EEFA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op.europa.eu/en/publication-detail/-/publication/0db26dae-ea82-11ef-b5e9-01aa75ed71a1/language-en" TargetMode="External"/><Relationship Id="rId4" Type="http://schemas.openxmlformats.org/officeDocument/2006/relationships/hyperlink" Target="https://op.europa.eu/en/publication-detail/-/publication/ebbad86c-ea87-11ef-b5e9-01aa75ed71a1/language-e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B7B3D94-ECCD-4439-AE44-44FBE60EDE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noProof="0" smtClean="0"/>
              <a:pPr/>
              <a:t>1</a:t>
            </a:fld>
            <a:endParaRPr lang="cs-CZ" altLang="cs-CZ" noProof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8BF8F3B-AC21-4C02-BCA0-51E03B00B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9107807" cy="1171580"/>
          </a:xfrm>
        </p:spPr>
        <p:txBody>
          <a:bodyPr/>
          <a:lstStyle/>
          <a:p>
            <a:pPr>
              <a:lnSpc>
                <a:spcPts val="5000"/>
              </a:lnSpc>
            </a:pPr>
            <a:r>
              <a:rPr lang="cs-CZ" dirty="0"/>
              <a:t>Technologické infrastruktury (TI) v ERA a ČR</a:t>
            </a:r>
            <a:br>
              <a:rPr lang="cs-CZ" dirty="0"/>
            </a:b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B4A789FC-6F2E-4F80-BA07-811DD484E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200" y="4368402"/>
            <a:ext cx="11361600" cy="1508021"/>
          </a:xfrm>
        </p:spPr>
        <p:txBody>
          <a:bodyPr/>
          <a:lstStyle/>
          <a:p>
            <a:r>
              <a:rPr lang="cs-CZ" dirty="0"/>
              <a:t>Ondřej Hradil, vedoucí oddělení výzkumných infrastruktur, rektorát, Masarykova univerzita</a:t>
            </a:r>
          </a:p>
          <a:p>
            <a:endParaRPr lang="cs-CZ" dirty="0"/>
          </a:p>
          <a:p>
            <a:r>
              <a:rPr lang="cs-CZ" i="1" dirty="0"/>
              <a:t>11. 9. 2025</a:t>
            </a:r>
          </a:p>
          <a:p>
            <a:r>
              <a:rPr lang="cs-CZ" i="1" dirty="0"/>
              <a:t>Dny výzkumu, vývoje a inovací, Brno </a:t>
            </a:r>
          </a:p>
        </p:txBody>
      </p:sp>
    </p:spTree>
    <p:extLst>
      <p:ext uri="{BB962C8B-B14F-4D97-AF65-F5344CB8AC3E}">
        <p14:creationId xmlns:p14="http://schemas.microsoft.com/office/powerpoint/2010/main" val="564950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2D65C-1D32-09EC-4424-BFBCCA94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4497B5C-77E5-B967-4264-CF2D5EE7E3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10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3579CBB-FF96-2168-1180-9F9DA579F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Charakteristiky 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1FB06F8-CFDE-5830-7A0C-5DFA9B46B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73" y="2617090"/>
            <a:ext cx="11840096" cy="363408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B0D0B31-0E4A-05F3-6ADA-BC2329F60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73" y="1636589"/>
            <a:ext cx="11840096" cy="78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4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1681B-39F0-8F7F-AA32-290A5BF88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5036B6C-5564-208B-3B1A-0831DCF48C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11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134E219-B8B6-BA66-03E7-6FC9DD451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Charakteristiky 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1A0C616-9F70-3345-E344-568EC3B4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" y="2493703"/>
            <a:ext cx="11275836" cy="281384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D9335D6-DB97-63E7-41D0-BF3DD5A32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49" y="1630496"/>
            <a:ext cx="11425787" cy="7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9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44685-AD64-EE79-CA45-7E2FAFB0B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22D858E-D605-4C5A-7D60-71C295953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12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AB6F4AE-DB5B-DAE8-017C-A12D9C503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19999"/>
            <a:ext cx="10753200" cy="651601"/>
          </a:xfrm>
        </p:spPr>
        <p:txBody>
          <a:bodyPr/>
          <a:lstStyle/>
          <a:p>
            <a:r>
              <a:rPr lang="cs-CZ" dirty="0"/>
              <a:t>5 hlavních doporučení (</a:t>
            </a:r>
            <a:r>
              <a:rPr lang="cs-CZ" dirty="0" err="1"/>
              <a:t>Recommendations</a:t>
            </a:r>
            <a:r>
              <a:rPr lang="cs-CZ" dirty="0"/>
              <a:t>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8665262-2A05-1F91-F679-3788D34F2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pPr marL="529200" indent="-457200">
              <a:buFont typeface="+mj-lt"/>
              <a:buAutoNum type="arabicPeriod"/>
            </a:pPr>
            <a:r>
              <a:rPr lang="en-US" sz="2400" dirty="0" err="1"/>
              <a:t>Formalise</a:t>
            </a:r>
            <a:r>
              <a:rPr lang="en-US" sz="2400" dirty="0"/>
              <a:t> the definition of Techology Infrastructures</a:t>
            </a:r>
            <a:endParaRPr lang="cs-CZ" sz="2400" dirty="0"/>
          </a:p>
          <a:p>
            <a:pPr marL="529200" indent="-457200">
              <a:buFont typeface="+mj-lt"/>
              <a:buAutoNum type="arabicPeriod"/>
            </a:pPr>
            <a:r>
              <a:rPr lang="cs-CZ" sz="2400" dirty="0" err="1"/>
              <a:t>Improve</a:t>
            </a:r>
            <a:r>
              <a:rPr lang="cs-CZ" sz="2400" dirty="0"/>
              <a:t> </a:t>
            </a:r>
            <a:r>
              <a:rPr lang="cs-CZ" sz="2400" dirty="0" err="1"/>
              <a:t>access</a:t>
            </a:r>
            <a:r>
              <a:rPr lang="cs-CZ" sz="2400" dirty="0"/>
              <a:t> to Technology </a:t>
            </a:r>
            <a:r>
              <a:rPr lang="cs-CZ" sz="2400" dirty="0" err="1"/>
              <a:t>Infrastructures</a:t>
            </a:r>
            <a:endParaRPr lang="cs-CZ" sz="2400" dirty="0"/>
          </a:p>
          <a:p>
            <a:pPr marL="529200" indent="-457200">
              <a:buFont typeface="+mj-lt"/>
              <a:buAutoNum type="arabicPeriod"/>
            </a:pPr>
            <a:r>
              <a:rPr lang="cs-CZ" sz="2400" dirty="0" err="1"/>
              <a:t>Develop</a:t>
            </a:r>
            <a:r>
              <a:rPr lang="cs-CZ" sz="2400" dirty="0"/>
              <a:t>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effective</a:t>
            </a:r>
            <a:r>
              <a:rPr lang="cs-CZ" sz="2400" dirty="0"/>
              <a:t> </a:t>
            </a:r>
            <a:r>
              <a:rPr lang="cs-CZ" sz="2400" dirty="0" err="1"/>
              <a:t>investment</a:t>
            </a:r>
            <a:r>
              <a:rPr lang="cs-CZ" sz="2400" dirty="0"/>
              <a:t> </a:t>
            </a:r>
            <a:r>
              <a:rPr lang="cs-CZ" sz="2400" dirty="0" err="1"/>
              <a:t>prioritisation</a:t>
            </a:r>
            <a:r>
              <a:rPr lang="cs-CZ" sz="2400" dirty="0"/>
              <a:t> </a:t>
            </a:r>
            <a:r>
              <a:rPr lang="cs-CZ" sz="2400" dirty="0" err="1"/>
              <a:t>mechanism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European</a:t>
            </a:r>
            <a:r>
              <a:rPr lang="cs-CZ" sz="2400" dirty="0"/>
              <a:t> Technology </a:t>
            </a:r>
            <a:r>
              <a:rPr lang="cs-CZ" sz="2400" dirty="0" err="1"/>
              <a:t>Infrastructures</a:t>
            </a:r>
            <a:endParaRPr lang="cs-CZ" sz="2400" dirty="0"/>
          </a:p>
          <a:p>
            <a:pPr marL="529200" indent="-457200">
              <a:buFont typeface="+mj-lt"/>
              <a:buAutoNum type="arabicPeriod"/>
            </a:pPr>
            <a:r>
              <a:rPr lang="en-US" sz="2400" dirty="0"/>
              <a:t>Establish at EU level a robust governance framework for Technology Infrastructures</a:t>
            </a:r>
            <a:endParaRPr lang="cs-CZ" sz="2400" dirty="0"/>
          </a:p>
          <a:p>
            <a:pPr marL="529200" indent="-457200">
              <a:buFont typeface="+mj-lt"/>
              <a:buAutoNum type="arabicPeriod"/>
            </a:pPr>
            <a:r>
              <a:rPr lang="en-US" sz="2400" dirty="0"/>
              <a:t>Establish funding </a:t>
            </a:r>
            <a:r>
              <a:rPr lang="en-US" sz="2400" dirty="0" err="1"/>
              <a:t>programmes</a:t>
            </a:r>
            <a:r>
              <a:rPr lang="en-US" sz="2400" dirty="0"/>
              <a:t> dedicated to Technology Infrastructures at European and national levels</a:t>
            </a: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850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D9FD6-E0A2-FAA1-FF79-89D303BD4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87D3319-0735-1A1F-A62D-A102C4011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13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0A7330F-62CD-A07F-B676-F161F3C7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19999"/>
            <a:ext cx="10753200" cy="651601"/>
          </a:xfrm>
        </p:spPr>
        <p:txBody>
          <a:bodyPr/>
          <a:lstStyle/>
          <a:p>
            <a:r>
              <a:rPr lang="cs-CZ" dirty="0"/>
              <a:t>R2: </a:t>
            </a:r>
            <a:r>
              <a:rPr lang="en-US" dirty="0"/>
              <a:t>Improve access to </a:t>
            </a:r>
            <a:r>
              <a:rPr lang="cs-CZ" dirty="0" err="1"/>
              <a:t>TIs</a:t>
            </a: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78BB27A-52C2-A72A-58F5-C0FBABD5D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cs-CZ" sz="2400" b="1" dirty="0"/>
              <a:t>K</a:t>
            </a:r>
            <a:r>
              <a:rPr lang="en-US" sz="2400" b="1" dirty="0" err="1"/>
              <a:t>ey</a:t>
            </a:r>
            <a:r>
              <a:rPr lang="en-US" sz="2400" b="1" dirty="0"/>
              <a:t> challenges: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Limited financial and human resources to engage with TIs.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Lack of visibility and information about available TIs.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Access conditions to TIs can be discouraging due to legal, financial, and administrative frameworks, complex collaboration models, etc. 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Barriers to cross-regional and transnational access.</a:t>
            </a:r>
          </a:p>
          <a:p>
            <a:pPr marL="72000" indent="0">
              <a:lnSpc>
                <a:spcPct val="100000"/>
              </a:lnSpc>
              <a:buNone/>
            </a:pPr>
            <a:endParaRPr lang="cs-CZ" sz="2400" b="1" dirty="0"/>
          </a:p>
          <a:p>
            <a:pPr marL="72000" indent="0">
              <a:lnSpc>
                <a:spcPct val="100000"/>
              </a:lnSpc>
              <a:buNone/>
            </a:pPr>
            <a:r>
              <a:rPr lang="en-US" sz="2400" b="1" dirty="0"/>
              <a:t>EGTI recommends: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development of a European Charter for Access to TIs, providing guidelines on streamlined, simple and transparent access procedures.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To develop support measures to improve the visibility of TIs and the services they can offer across the EU.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To increase the opportunities and support for companies to access the infrastructures, including those located in other regions or countries.</a:t>
            </a:r>
          </a:p>
        </p:txBody>
      </p:sp>
    </p:spTree>
    <p:extLst>
      <p:ext uri="{BB962C8B-B14F-4D97-AF65-F5344CB8AC3E}">
        <p14:creationId xmlns:p14="http://schemas.microsoft.com/office/powerpoint/2010/main" val="1439981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E4FE7-E46E-BB7F-E0D3-0C16045A9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2A0CAF4-BC46-3876-89B4-F672FC91A6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14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20508C3-E08A-0579-A816-AC949133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19999"/>
            <a:ext cx="10753200" cy="651601"/>
          </a:xfrm>
        </p:spPr>
        <p:txBody>
          <a:bodyPr/>
          <a:lstStyle/>
          <a:p>
            <a:r>
              <a:rPr lang="cs-CZ" dirty="0"/>
              <a:t>R3: I</a:t>
            </a:r>
            <a:r>
              <a:rPr lang="en-US" dirty="0" err="1"/>
              <a:t>nvestment</a:t>
            </a:r>
            <a:r>
              <a:rPr lang="en-US" dirty="0"/>
              <a:t> </a:t>
            </a:r>
            <a:r>
              <a:rPr lang="en-US" dirty="0" err="1"/>
              <a:t>prioritisation</a:t>
            </a:r>
            <a:r>
              <a:rPr lang="en-US" dirty="0"/>
              <a:t> mechanism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TIs</a:t>
            </a:r>
            <a:endParaRPr lang="en-US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81D9BF8-720C-C212-4A28-47B988D6D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949570"/>
            <a:ext cx="10964000" cy="3441940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en-US" sz="2000" b="1" dirty="0"/>
              <a:t>Key challenges: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There is no investment </a:t>
            </a:r>
            <a:r>
              <a:rPr lang="en-US" sz="2000" dirty="0" err="1"/>
              <a:t>prioritisation</a:t>
            </a:r>
            <a:r>
              <a:rPr lang="en-US" sz="2000" dirty="0"/>
              <a:t> mechanism at EU level and it is also rare at national levels.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Insufficient collaboration among users, TI operators and funders, and between Research Infrastructures (RIs) and TIs on building up infrastructure capacities.</a:t>
            </a:r>
          </a:p>
          <a:p>
            <a:pPr marL="72000" indent="0">
              <a:lnSpc>
                <a:spcPct val="100000"/>
              </a:lnSpc>
              <a:buNone/>
            </a:pPr>
            <a:r>
              <a:rPr lang="en-US" sz="2000" b="1" dirty="0"/>
              <a:t>EGTI recommends: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Establishing an EU level investment prioritization mechanism aligned with industrial needs and EU policy priorities.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Priorities should be guided by a robust set of criteria including strategic relevance, feasibility and impact, industrial ecosystem development, addressing service and facility gaps, and financial viability.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Building interconnected networks of RIs and TIs that span sectors and regions, enhancing synergies and creating more integrated and efficient innovation ecosystems across the EU.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Implementing a limited set of pilot actions designed to test a European approach to TIs. The implementation of such pilots could be facilitated by the EU under Horizon Europe, as well as other relevant </a:t>
            </a:r>
            <a:r>
              <a:rPr lang="en-US" sz="2000" dirty="0" err="1"/>
              <a:t>programmes</a:t>
            </a:r>
            <a:r>
              <a:rPr lang="en-US" sz="2000" dirty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7452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72984-3B51-24C3-D11E-4844B5DC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087D4BB-7B29-3DF1-07F6-C61B12D66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15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0738229-CA25-1BC1-FC39-11E624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19999"/>
            <a:ext cx="10753200" cy="651601"/>
          </a:xfrm>
        </p:spPr>
        <p:txBody>
          <a:bodyPr/>
          <a:lstStyle/>
          <a:p>
            <a:r>
              <a:rPr lang="cs-CZ" dirty="0"/>
              <a:t>R4: G</a:t>
            </a:r>
            <a:r>
              <a:rPr lang="en-US" dirty="0" err="1"/>
              <a:t>overnance</a:t>
            </a:r>
            <a:r>
              <a:rPr lang="en-US" dirty="0"/>
              <a:t> framework for </a:t>
            </a:r>
            <a:r>
              <a:rPr lang="cs-CZ" dirty="0" err="1"/>
              <a:t>TIs</a:t>
            </a: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8D111826-5153-2BA4-92AD-221935022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00" y="1272976"/>
            <a:ext cx="10964000" cy="4856399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en-US" sz="2400" b="1" dirty="0"/>
              <a:t>Key challenges: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At EU level: Limited, fragmented and uncoordinated actions, lack of common vision and priorities.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At Member States level: lack of national TI strategies and funding </a:t>
            </a:r>
            <a:r>
              <a:rPr lang="en-US" sz="2400" dirty="0" err="1"/>
              <a:t>programmes</a:t>
            </a:r>
            <a:r>
              <a:rPr lang="en-US" sz="2400" dirty="0"/>
              <a:t> in many countries.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Lack of a dedicated ‘discussion space’ on TIs at EU level, incl. exchange of views and experiences, identifying priorities, challenges, etc.</a:t>
            </a:r>
          </a:p>
          <a:p>
            <a:pPr marL="72000" indent="0">
              <a:lnSpc>
                <a:spcPct val="100000"/>
              </a:lnSpc>
              <a:buNone/>
            </a:pPr>
            <a:endParaRPr lang="cs-CZ" sz="2400" b="1" dirty="0"/>
          </a:p>
          <a:p>
            <a:pPr marL="72000" indent="0">
              <a:lnSpc>
                <a:spcPct val="100000"/>
              </a:lnSpc>
              <a:buNone/>
            </a:pPr>
            <a:r>
              <a:rPr lang="en-US" sz="2400" b="1" dirty="0"/>
              <a:t>EGTI recommends</a:t>
            </a:r>
            <a:r>
              <a:rPr lang="cs-CZ" sz="2400" b="1" dirty="0"/>
              <a:t>:</a:t>
            </a:r>
            <a:r>
              <a:rPr lang="en-US" sz="2400" b="1" dirty="0"/>
              <a:t> </a:t>
            </a:r>
            <a:endParaRPr lang="cs-CZ" sz="2400" b="1" dirty="0"/>
          </a:p>
          <a:p>
            <a:pPr>
              <a:lnSpc>
                <a:spcPct val="100000"/>
              </a:lnSpc>
            </a:pPr>
            <a:r>
              <a:rPr lang="cs-CZ" sz="2400" dirty="0"/>
              <a:t>E</a:t>
            </a:r>
            <a:r>
              <a:rPr lang="en-US" sz="2400" dirty="0"/>
              <a:t>stablishing a multi-actor governance framework consisting of two layers:</a:t>
            </a:r>
          </a:p>
          <a:p>
            <a:pPr lvl="1"/>
            <a:r>
              <a:rPr lang="en-US" sz="2200" dirty="0"/>
              <a:t>Horizontal coordination: Strategic planning, investment </a:t>
            </a:r>
            <a:r>
              <a:rPr lang="en-US" sz="2200" dirty="0" err="1"/>
              <a:t>prioritisation</a:t>
            </a:r>
            <a:r>
              <a:rPr lang="en-US" sz="2200" dirty="0"/>
              <a:t>, and mutual learning.</a:t>
            </a:r>
          </a:p>
          <a:p>
            <a:pPr lvl="1"/>
            <a:r>
              <a:rPr lang="en-US" sz="2200" dirty="0"/>
              <a:t>Thematic coordination: Networks of TIs focused on key technology areas and coordination of funding for agreed TI investments.</a:t>
            </a:r>
          </a:p>
          <a:p>
            <a:pPr lvl="1"/>
            <a:r>
              <a:rPr lang="en-US" sz="2200" dirty="0"/>
              <a:t>To be implemented first as a light advisory structure.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74623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8FAA7-ED9B-7E02-3E03-D4E49CC07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92B6980-B89A-0DBD-3F8C-9D2863EE53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16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906EB8F-617D-643A-049C-9EC308EF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49199"/>
            <a:ext cx="10753200" cy="651601"/>
          </a:xfrm>
        </p:spPr>
        <p:txBody>
          <a:bodyPr/>
          <a:lstStyle/>
          <a:p>
            <a:r>
              <a:rPr lang="cs-CZ" dirty="0"/>
              <a:t>R5: </a:t>
            </a:r>
            <a:r>
              <a:rPr lang="cs-CZ" dirty="0" err="1"/>
              <a:t>Fu</a:t>
            </a:r>
            <a:r>
              <a:rPr lang="en-US" dirty="0" err="1"/>
              <a:t>nding</a:t>
            </a:r>
            <a:r>
              <a:rPr lang="en-US" dirty="0"/>
              <a:t> </a:t>
            </a:r>
            <a:r>
              <a:rPr lang="en-US" dirty="0" err="1"/>
              <a:t>programmes</a:t>
            </a:r>
            <a:r>
              <a:rPr lang="en-US" dirty="0"/>
              <a:t> </a:t>
            </a: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4360A73-AD16-6BA6-2058-D0CFCAEED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00" y="1000800"/>
            <a:ext cx="10964000" cy="4856399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en-US" sz="2200" b="1" dirty="0"/>
              <a:t>Key challenges: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Funding opportunities for TIs are currently fragmented and uncoordinated, undermining the development of state-of-the-art facilities and their accessibility across the EU.</a:t>
            </a:r>
            <a:endParaRPr lang="cs-CZ" sz="2200" dirty="0"/>
          </a:p>
          <a:p>
            <a:pPr marL="72000" indent="0">
              <a:lnSpc>
                <a:spcPct val="100000"/>
              </a:lnSpc>
              <a:buNone/>
            </a:pPr>
            <a:endParaRPr lang="cs-CZ" sz="2200" b="1" dirty="0"/>
          </a:p>
          <a:p>
            <a:pPr marL="72000" indent="0">
              <a:lnSpc>
                <a:spcPct val="100000"/>
              </a:lnSpc>
              <a:buNone/>
            </a:pPr>
            <a:r>
              <a:rPr lang="en-US" sz="2200" b="1" dirty="0"/>
              <a:t>EGTI recommends establishing dedicated funding for TIs: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At EU level through </a:t>
            </a:r>
            <a:r>
              <a:rPr lang="en-US" sz="2200" dirty="0" err="1"/>
              <a:t>programmes</a:t>
            </a:r>
            <a:r>
              <a:rPr lang="en-US" sz="2200" dirty="0"/>
              <a:t> supporting R&amp;I and competitiveness and at national/regional levels (including allocating funding from the European Structural and Investment Funds).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With a pooling of public and private funding resources to support large-scale investments in TIs agreed at the EU level.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To facilitate access to TIs for users where funding is an important barrier, such as SMEs, start-ups and scale-ups.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To develop TI services and support upskilling of staff, to strengthen delivery and uptake.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To foster collaboration and networking among TIs, and between TIs and RIs.</a:t>
            </a:r>
            <a:endParaRPr lang="cs-CZ" sz="2200" dirty="0"/>
          </a:p>
          <a:p>
            <a:pPr>
              <a:lnSpc>
                <a:spcPct val="100000"/>
              </a:lnSpc>
            </a:pPr>
            <a:r>
              <a:rPr lang="cs-CZ" sz="2200" b="1" dirty="0" err="1">
                <a:solidFill>
                  <a:srgbClr val="FF0000"/>
                </a:solidFill>
              </a:rPr>
              <a:t>State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  <a:r>
              <a:rPr lang="cs-CZ" sz="2200" b="1" dirty="0" err="1">
                <a:solidFill>
                  <a:srgbClr val="FF0000"/>
                </a:solidFill>
              </a:rPr>
              <a:t>aid</a:t>
            </a:r>
            <a:endParaRPr lang="en-US" sz="22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30489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46943-3053-9AE6-058A-E72C40845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2869E978-1699-5002-0D0E-02DC95B45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90" y="3004457"/>
            <a:ext cx="11437691" cy="661308"/>
          </a:xfrm>
        </p:spPr>
        <p:txBody>
          <a:bodyPr/>
          <a:lstStyle/>
          <a:p>
            <a:r>
              <a:rPr lang="cs-CZ" dirty="0">
                <a:cs typeface="Arial"/>
              </a:rPr>
              <a:t>Co dál na evropské úrovni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740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1D0FD-FB86-EA72-0046-2368D40E7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97AFFDC-2481-2BFD-D368-C97C06F7BA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18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D73319E-7ABE-D1F2-5F8F-0CA75757A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 na evropské úrovni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D98591FC-7CC8-36D1-4516-ABF49EE9F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r>
              <a:rPr lang="cs-CZ" b="1" dirty="0"/>
              <a:t>Strategie</a:t>
            </a:r>
            <a:r>
              <a:rPr lang="cs-CZ" dirty="0"/>
              <a:t> pro výzkumné a technologické infrastruktury Evropské komise – představení v týdnu 15. - 19. 9. 2025</a:t>
            </a:r>
          </a:p>
          <a:p>
            <a:endParaRPr lang="cs-CZ" b="1" dirty="0">
              <a:hlinkClick r:id="rId2"/>
            </a:endParaRPr>
          </a:p>
          <a:p>
            <a:r>
              <a:rPr lang="cs-CZ" b="1" dirty="0">
                <a:hlinkClick r:id="rId2"/>
              </a:rPr>
              <a:t>RTI Summit</a:t>
            </a:r>
            <a:r>
              <a:rPr lang="cs-CZ" dirty="0">
                <a:hlinkClick r:id="rId2"/>
              </a:rPr>
              <a:t>: </a:t>
            </a:r>
            <a:r>
              <a:rPr lang="en-US" i="1" dirty="0">
                <a:hlinkClick r:id="rId2"/>
              </a:rPr>
              <a:t>A Research and Technology Infrastructures Ecosystem for Breakthrough Science and Innovation</a:t>
            </a:r>
            <a:r>
              <a:rPr lang="cs-CZ" dirty="0"/>
              <a:t>, Kodaň, 22. - 23. 10. 2025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F9AAB0F-FD3C-693D-CBC7-FF2D139D1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324" y="4633781"/>
            <a:ext cx="6592676" cy="222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05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FFA04-12C9-2A86-6E1F-50CAEA5C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5801F18-1727-9895-B856-22B548372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19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D8B3E53-A69D-6A60-2A5B-C9A40BEC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 na evropské úrovni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1DA559AA-A4E8-51E9-A0FB-AC82F86EF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r>
              <a:rPr lang="cs-CZ" b="1" dirty="0"/>
              <a:t>Výzvy Horizon </a:t>
            </a:r>
            <a:r>
              <a:rPr lang="cs-CZ" b="1" dirty="0" err="1"/>
              <a:t>Europe</a:t>
            </a:r>
            <a:r>
              <a:rPr lang="cs-CZ" b="1" dirty="0"/>
              <a:t> </a:t>
            </a:r>
            <a:r>
              <a:rPr lang="cs-CZ" dirty="0"/>
              <a:t>- </a:t>
            </a:r>
            <a:r>
              <a:rPr lang="en-GB" dirty="0"/>
              <a:t>HORIZON-CL4-INDUSTRY-2025-01-HUMAN-64: Pilot initiatives on Technology Infrastructures (CSA)</a:t>
            </a:r>
            <a:r>
              <a:rPr lang="cs-CZ" dirty="0"/>
              <a:t> </a:t>
            </a:r>
          </a:p>
          <a:p>
            <a:pPr lvl="1"/>
            <a:r>
              <a:rPr lang="cs-CZ" sz="2400" dirty="0"/>
              <a:t>5 projektů s rozpočtem 0,5-1 mil EUR </a:t>
            </a:r>
          </a:p>
          <a:p>
            <a:pPr lvl="1"/>
            <a:r>
              <a:rPr lang="cs-CZ" sz="2400" dirty="0"/>
              <a:t>Uzávěrka: 23. 9. 2025 </a:t>
            </a:r>
          </a:p>
          <a:p>
            <a:endParaRPr lang="cs-CZ" b="1" dirty="0"/>
          </a:p>
          <a:p>
            <a:r>
              <a:rPr lang="cs-CZ" b="1" dirty="0"/>
              <a:t>Mapování technologických infrastruktur</a:t>
            </a:r>
            <a:r>
              <a:rPr lang="cs-CZ" dirty="0"/>
              <a:t>, různé iniciativy: </a:t>
            </a:r>
          </a:p>
          <a:p>
            <a:pPr lvl="1"/>
            <a:r>
              <a:rPr lang="cs-CZ" dirty="0" err="1"/>
              <a:t>Advanced</a:t>
            </a:r>
            <a:r>
              <a:rPr lang="cs-CZ" dirty="0"/>
              <a:t> </a:t>
            </a:r>
            <a:r>
              <a:rPr lang="cs-CZ" dirty="0" err="1"/>
              <a:t>materials</a:t>
            </a:r>
            <a:r>
              <a:rPr lang="cs-CZ" dirty="0"/>
              <a:t>, </a:t>
            </a:r>
            <a:r>
              <a:rPr lang="cs-CZ" dirty="0" err="1"/>
              <a:t>Biotechnologies</a:t>
            </a:r>
            <a:endParaRPr lang="cs-CZ" dirty="0"/>
          </a:p>
          <a:p>
            <a:pPr lvl="1"/>
            <a:r>
              <a:rPr lang="cs-CZ" dirty="0" err="1"/>
              <a:t>Clean</a:t>
            </a:r>
            <a:r>
              <a:rPr lang="cs-CZ" dirty="0"/>
              <a:t> and </a:t>
            </a:r>
            <a:r>
              <a:rPr lang="cs-CZ" dirty="0" err="1"/>
              <a:t>renewable</a:t>
            </a:r>
            <a:r>
              <a:rPr lang="cs-CZ" dirty="0"/>
              <a:t> </a:t>
            </a:r>
            <a:r>
              <a:rPr lang="cs-CZ" dirty="0" err="1"/>
              <a:t>technologies</a:t>
            </a:r>
            <a:endParaRPr lang="cs-CZ" dirty="0"/>
          </a:p>
          <a:p>
            <a:pPr lvl="1"/>
            <a:r>
              <a:rPr lang="cs-CZ" dirty="0"/>
              <a:t>Report on Open Innovation </a:t>
            </a:r>
            <a:r>
              <a:rPr lang="cs-CZ" dirty="0" err="1"/>
              <a:t>Testbeds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Pilot </a:t>
            </a:r>
            <a:r>
              <a:rPr lang="cs-CZ" dirty="0" err="1"/>
              <a:t>initiative</a:t>
            </a:r>
            <a:r>
              <a:rPr lang="cs-CZ" dirty="0"/>
              <a:t> on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Aviation</a:t>
            </a:r>
            <a:r>
              <a:rPr lang="cs-CZ" dirty="0"/>
              <a:t> </a:t>
            </a:r>
            <a:r>
              <a:rPr lang="cs-CZ" dirty="0" err="1"/>
              <a:t>RTIs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hlinkClick r:id="rId2"/>
              </a:rPr>
              <a:t>RITIFI projekt</a:t>
            </a:r>
            <a:r>
              <a:rPr lang="cs-CZ" dirty="0"/>
              <a:t>: </a:t>
            </a:r>
            <a:r>
              <a:rPr lang="cs-CZ" dirty="0" err="1"/>
              <a:t>biomedical</a:t>
            </a:r>
            <a:r>
              <a:rPr lang="cs-CZ" dirty="0"/>
              <a:t>, </a:t>
            </a:r>
            <a:r>
              <a:rPr lang="cs-CZ" dirty="0" err="1"/>
              <a:t>clean</a:t>
            </a:r>
            <a:r>
              <a:rPr lang="cs-CZ" dirty="0"/>
              <a:t> hydrogen,  </a:t>
            </a:r>
            <a:r>
              <a:rPr lang="cs-CZ" dirty="0" err="1"/>
              <a:t>circular</a:t>
            </a:r>
            <a:r>
              <a:rPr lang="cs-CZ" dirty="0"/>
              <a:t> </a:t>
            </a:r>
            <a:r>
              <a:rPr lang="cs-CZ" dirty="0" err="1"/>
              <a:t>materials</a:t>
            </a:r>
            <a:r>
              <a:rPr lang="cs-CZ" dirty="0"/>
              <a:t>, </a:t>
            </a:r>
            <a:r>
              <a:rPr lang="cs-CZ" dirty="0" err="1"/>
              <a:t>superconducting</a:t>
            </a:r>
            <a:r>
              <a:rPr lang="cs-CZ" dirty="0"/>
              <a:t> </a:t>
            </a:r>
            <a:r>
              <a:rPr lang="cs-CZ" dirty="0" err="1"/>
              <a:t>magnets</a:t>
            </a:r>
            <a:r>
              <a:rPr lang="cs-CZ" dirty="0"/>
              <a:t>, </a:t>
            </a:r>
            <a:r>
              <a:rPr lang="cs-CZ" dirty="0" err="1"/>
              <a:t>microelectronics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28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24D62-B07E-0A13-9611-209713579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4F735C9-D578-EA83-5E77-A6592E0757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2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3A91626-7FB2-2035-C716-90319CACD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Pozadí a kde to začalo?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6DCC4FD-5D46-7BE3-1B6B-C5735A1D7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733909"/>
            <a:ext cx="10964000" cy="485639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600" dirty="0"/>
              <a:t>COMMISSION STAFF WORKING DOCUMENT: </a:t>
            </a:r>
            <a:r>
              <a:rPr lang="en-GB" sz="2600" dirty="0"/>
              <a:t>Technology Infrastructures</a:t>
            </a:r>
            <a:r>
              <a:rPr lang="cs-CZ" sz="2600" dirty="0"/>
              <a:t>, SWD(2019) 158 </a:t>
            </a:r>
            <a:r>
              <a:rPr lang="cs-CZ" sz="2600" dirty="0" err="1"/>
              <a:t>final</a:t>
            </a:r>
            <a:r>
              <a:rPr lang="cs-CZ" sz="2600" dirty="0"/>
              <a:t>, 8.4.2019</a:t>
            </a:r>
          </a:p>
          <a:p>
            <a:pPr>
              <a:lnSpc>
                <a:spcPct val="100000"/>
              </a:lnSpc>
            </a:pPr>
            <a:endParaRPr lang="cs-CZ" sz="2600" dirty="0"/>
          </a:p>
          <a:p>
            <a:r>
              <a:rPr lang="cs-CZ" dirty="0" err="1">
                <a:hlinkClick r:id="rId2"/>
              </a:rPr>
              <a:t>Policy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landscape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supporting</a:t>
            </a:r>
            <a:r>
              <a:rPr lang="cs-CZ" dirty="0">
                <a:hlinkClick r:id="rId2"/>
              </a:rPr>
              <a:t> Technology </a:t>
            </a:r>
            <a:r>
              <a:rPr lang="cs-CZ" dirty="0" err="1">
                <a:hlinkClick r:id="rId2"/>
              </a:rPr>
              <a:t>Infrastructures</a:t>
            </a:r>
            <a:r>
              <a:rPr lang="cs-CZ" dirty="0">
                <a:hlinkClick r:id="rId2"/>
              </a:rPr>
              <a:t> in </a:t>
            </a:r>
            <a:r>
              <a:rPr lang="cs-CZ" dirty="0" err="1">
                <a:hlinkClick r:id="rId2"/>
              </a:rPr>
              <a:t>Europe</a:t>
            </a:r>
            <a:r>
              <a:rPr lang="cs-CZ" dirty="0"/>
              <a:t>, 2024</a:t>
            </a:r>
          </a:p>
          <a:p>
            <a:pPr>
              <a:lnSpc>
                <a:spcPct val="100000"/>
              </a:lnSpc>
            </a:pPr>
            <a:endParaRPr lang="cs-CZ" sz="2600" dirty="0"/>
          </a:p>
          <a:p>
            <a:pPr>
              <a:lnSpc>
                <a:spcPct val="100000"/>
              </a:lnSpc>
            </a:pPr>
            <a:r>
              <a:rPr lang="cs-CZ" sz="2600" dirty="0"/>
              <a:t>Tlak na větší konkurenceschopnost</a:t>
            </a:r>
          </a:p>
          <a:p>
            <a:pPr lvl="1"/>
            <a:r>
              <a:rPr lang="cs-CZ" sz="1800" dirty="0" err="1"/>
              <a:t>Draghi</a:t>
            </a:r>
            <a:r>
              <a:rPr lang="cs-CZ" sz="1800" dirty="0"/>
              <a:t> report, srpen 2024  </a:t>
            </a:r>
          </a:p>
          <a:p>
            <a:pPr lvl="1"/>
            <a:r>
              <a:rPr lang="cs-CZ" sz="1800" dirty="0" err="1"/>
              <a:t>Competitiveness</a:t>
            </a:r>
            <a:r>
              <a:rPr lang="cs-CZ" sz="1800" dirty="0"/>
              <a:t> </a:t>
            </a:r>
            <a:r>
              <a:rPr lang="cs-CZ" sz="1800" dirty="0" err="1"/>
              <a:t>Compass</a:t>
            </a:r>
            <a:r>
              <a:rPr lang="cs-CZ" sz="1800" dirty="0"/>
              <a:t>, leden 2025 </a:t>
            </a:r>
          </a:p>
          <a:p>
            <a:endParaRPr lang="cs-CZ" sz="2800" dirty="0">
              <a:ea typeface="+mn-ea"/>
              <a:cs typeface="+mn-cs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F0559D8-0B67-8D04-01EC-61F6E2026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671" y="3723641"/>
            <a:ext cx="3287416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0885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AC6DB-6FA0-EE07-CE87-0E4A395EE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499818D-95E5-460C-6B71-416F82A10C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20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F33AE20-A46B-DED1-7516-3552D69AC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 na evropské úrovni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36AD7B9-B8CD-5686-D2C3-FF93EF352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r>
              <a:rPr lang="cs-CZ" b="1" dirty="0"/>
              <a:t>ERA </a:t>
            </a:r>
            <a:r>
              <a:rPr lang="cs-CZ" b="1" dirty="0" err="1"/>
              <a:t>policy</a:t>
            </a:r>
            <a:r>
              <a:rPr lang="cs-CZ" b="1" dirty="0"/>
              <a:t> agenda 2025-27 </a:t>
            </a:r>
            <a:r>
              <a:rPr lang="cs-CZ" dirty="0"/>
              <a:t>– pokračování některých aktivit:</a:t>
            </a:r>
          </a:p>
          <a:p>
            <a:pPr lvl="1"/>
            <a:r>
              <a:rPr lang="cs-CZ" sz="2400" dirty="0"/>
              <a:t>TI </a:t>
            </a:r>
            <a:r>
              <a:rPr lang="cs-CZ" sz="2400" dirty="0" err="1"/>
              <a:t>governance</a:t>
            </a:r>
            <a:r>
              <a:rPr lang="cs-CZ" sz="2400" dirty="0"/>
              <a:t> </a:t>
            </a:r>
            <a:r>
              <a:rPr lang="cs-CZ" sz="2400" dirty="0" err="1"/>
              <a:t>structure</a:t>
            </a:r>
            <a:endParaRPr lang="cs-CZ" sz="2400" dirty="0"/>
          </a:p>
          <a:p>
            <a:pPr lvl="1"/>
            <a:r>
              <a:rPr lang="cs-CZ" sz="2400" dirty="0" err="1"/>
              <a:t>Implementation</a:t>
            </a:r>
            <a:r>
              <a:rPr lang="cs-CZ" sz="2400" dirty="0"/>
              <a:t> of TI </a:t>
            </a:r>
            <a:r>
              <a:rPr lang="cs-CZ" sz="2400" dirty="0" err="1"/>
              <a:t>pilots</a:t>
            </a:r>
            <a:r>
              <a:rPr lang="cs-CZ" sz="2400" dirty="0"/>
              <a:t>  </a:t>
            </a:r>
          </a:p>
          <a:p>
            <a:pPr lvl="1"/>
            <a:r>
              <a:rPr lang="cs-CZ" sz="2400" dirty="0"/>
              <a:t>…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36114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BA890-EDEC-C8BD-ED02-45486642C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35B6054-0A39-D9D8-905D-19419F0F9E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21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D9B5684-0372-22D6-ADCF-BE36FC22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dál na evropské úrovni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796F69E-8687-F6AE-E09D-CBCA7A0BC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r>
              <a:rPr lang="cs-CZ" dirty="0"/>
              <a:t>Výzkumné a technologické infrastruktury v FP10</a:t>
            </a:r>
          </a:p>
        </p:txBody>
      </p:sp>
      <p:pic>
        <p:nvPicPr>
          <p:cNvPr id="2" name="Obrázek 1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E40CEA32-31E4-B52D-D84C-4380A91BB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90" y="2001601"/>
            <a:ext cx="9403896" cy="485639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4F1BB82-D101-8CF1-A4F6-A7803488E2D8}"/>
              </a:ext>
            </a:extLst>
          </p:cNvPr>
          <p:cNvSpPr/>
          <p:nvPr/>
        </p:nvSpPr>
        <p:spPr bwMode="auto">
          <a:xfrm>
            <a:off x="7945864" y="3799799"/>
            <a:ext cx="2206568" cy="651431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6" name="Šipka: doleva 5">
            <a:extLst>
              <a:ext uri="{FF2B5EF4-FFF2-40B4-BE49-F238E27FC236}">
                <a16:creationId xmlns:a16="http://schemas.microsoft.com/office/drawing/2014/main" id="{2EE462C8-11F1-030C-96BB-30299DD56D0F}"/>
              </a:ext>
            </a:extLst>
          </p:cNvPr>
          <p:cNvSpPr/>
          <p:nvPr/>
        </p:nvSpPr>
        <p:spPr bwMode="auto">
          <a:xfrm>
            <a:off x="10317686" y="3799799"/>
            <a:ext cx="1712733" cy="771181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9952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FCBF8-6AA1-0760-3490-4D56E3406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4DD4EEB-E632-EB6F-6435-914C0AF57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90" y="3004457"/>
            <a:ext cx="11437691" cy="661308"/>
          </a:xfrm>
        </p:spPr>
        <p:txBody>
          <a:bodyPr/>
          <a:lstStyle/>
          <a:p>
            <a:r>
              <a:rPr lang="cs-CZ" dirty="0">
                <a:cs typeface="Arial"/>
              </a:rPr>
              <a:t>Technologické infrastruktury v ČR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055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8667-28AF-8247-65DA-E6C272C12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9202EE0-B5CD-EC66-ECE4-9AE64ED718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23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4F45EB4-E2F4-C8EF-4D50-18D23DAB7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 v České republice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91A78CC-A157-062A-5C7B-400D97B81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80226"/>
            <a:ext cx="10964000" cy="4433705"/>
          </a:xfrm>
        </p:spPr>
        <p:txBody>
          <a:bodyPr/>
          <a:lstStyle/>
          <a:p>
            <a:r>
              <a:rPr lang="cs-CZ" dirty="0"/>
              <a:t>Aktuálně nejsou definované </a:t>
            </a:r>
          </a:p>
          <a:p>
            <a:r>
              <a:rPr lang="cs-CZ" dirty="0"/>
              <a:t>Nový zákon o </a:t>
            </a:r>
            <a:r>
              <a:rPr lang="pt-BR" dirty="0"/>
              <a:t>výzkumu, vývoji, inovacích a transferu znalostí</a:t>
            </a:r>
            <a:r>
              <a:rPr lang="cs-CZ" dirty="0"/>
              <a:t>, (328/2025 Sb.), účinnost od 1.1.2027</a:t>
            </a:r>
          </a:p>
          <a:p>
            <a:r>
              <a:rPr lang="cs-CZ" b="1" dirty="0">
                <a:solidFill>
                  <a:schemeClr val="tx2"/>
                </a:solidFill>
              </a:rPr>
              <a:t>Nový pojem: Testovací a experimentální infrastruktura </a:t>
            </a:r>
            <a:r>
              <a:rPr lang="cs-CZ" dirty="0"/>
              <a:t>(systémová podpora) = testovací a experimentální infrastruktura dle (GBER), kterou schválila vláda</a:t>
            </a:r>
          </a:p>
          <a:p>
            <a:r>
              <a:rPr lang="cs-CZ" dirty="0"/>
              <a:t>Gestor: Ministerstvo průmyslu a obchodu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5179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80243-2D78-D468-80C4-98F58F58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0CC1B35-2D2B-FA71-466E-B6379B3F7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90" y="3004457"/>
            <a:ext cx="11437691" cy="661308"/>
          </a:xfrm>
        </p:spPr>
        <p:txBody>
          <a:bodyPr/>
          <a:lstStyle/>
          <a:p>
            <a:r>
              <a:rPr lang="cs-CZ" dirty="0">
                <a:cs typeface="Arial"/>
              </a:rPr>
              <a:t>RIFF - </a:t>
            </a:r>
            <a:r>
              <a:rPr lang="en-US" dirty="0">
                <a:cs typeface="Arial"/>
              </a:rPr>
              <a:t>Research Infrastructures for the Future of Ukraine: Roadmap for Sustained Growth and Recovery</a:t>
            </a:r>
          </a:p>
        </p:txBody>
      </p:sp>
    </p:spTree>
    <p:extLst>
      <p:ext uri="{BB962C8B-B14F-4D97-AF65-F5344CB8AC3E}">
        <p14:creationId xmlns:p14="http://schemas.microsoft.com/office/powerpoint/2010/main" val="3982317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B7EB79B-66C2-3A54-2AF9-0D6141E7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n w="0">
                  <a:solidFill>
                    <a:srgbClr val="0057B7"/>
                  </a:solidFill>
                </a:ln>
                <a:solidFill>
                  <a:srgbClr val="0057B7"/>
                </a:solidFill>
              </a:rPr>
              <a:t>RIFF </a:t>
            </a:r>
            <a:r>
              <a:rPr lang="cs-CZ" dirty="0" err="1">
                <a:ln w="0">
                  <a:solidFill>
                    <a:srgbClr val="0057B7"/>
                  </a:solidFill>
                </a:ln>
                <a:solidFill>
                  <a:srgbClr val="0057B7"/>
                </a:solidFill>
              </a:rPr>
              <a:t>basics</a:t>
            </a:r>
            <a:br>
              <a:rPr lang="en-GB" dirty="0">
                <a:ln w="0">
                  <a:solidFill>
                    <a:srgbClr val="0057B7"/>
                  </a:solidFill>
                </a:ln>
                <a:solidFill>
                  <a:srgbClr val="0057B7"/>
                </a:solidFill>
              </a:rPr>
            </a:br>
            <a:endParaRPr lang="en-GB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84230DB-D12C-BB7E-9A7A-162DAF4EE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en-US" sz="2400" kern="0" dirty="0"/>
              <a:t>Title:</a:t>
            </a:r>
            <a:r>
              <a:rPr lang="cs-CZ" sz="2400" kern="0" dirty="0"/>
              <a:t> </a:t>
            </a:r>
            <a:r>
              <a:rPr lang="en-US" sz="2400" kern="0" dirty="0"/>
              <a:t>Research Infrastructures for the Future of Ukraine: Roadmap for Sustained Growth and Recovery</a:t>
            </a:r>
            <a:r>
              <a:rPr lang="cs-CZ" sz="2400" kern="0" dirty="0"/>
              <a:t> (RIFF)</a:t>
            </a:r>
          </a:p>
          <a:p>
            <a:pPr lvl="0">
              <a:defRPr/>
            </a:pPr>
            <a:r>
              <a:rPr lang="cs-CZ" sz="2400" kern="0" dirty="0" err="1"/>
              <a:t>Starting</a:t>
            </a:r>
            <a:r>
              <a:rPr lang="cs-CZ" sz="2400" kern="0" dirty="0"/>
              <a:t> </a:t>
            </a:r>
            <a:r>
              <a:rPr lang="cs-CZ" sz="2400" kern="0" dirty="0" err="1"/>
              <a:t>date</a:t>
            </a:r>
            <a:r>
              <a:rPr lang="cs-CZ" sz="2400" kern="0" dirty="0"/>
              <a:t>: 1. 9. 2025</a:t>
            </a:r>
          </a:p>
          <a:p>
            <a:pPr lvl="0">
              <a:defRPr/>
            </a:pPr>
            <a:r>
              <a:rPr lang="cs-CZ" sz="2400" kern="0" dirty="0" err="1"/>
              <a:t>Duration</a:t>
            </a:r>
            <a:r>
              <a:rPr lang="cs-CZ" sz="2400" kern="0" dirty="0"/>
              <a:t>: 36 </a:t>
            </a:r>
            <a:r>
              <a:rPr lang="cs-CZ" sz="2400" kern="0" dirty="0" err="1"/>
              <a:t>months</a:t>
            </a:r>
            <a:endParaRPr lang="cs-CZ" sz="2400" kern="0" dirty="0"/>
          </a:p>
          <a:p>
            <a:pPr lvl="0">
              <a:defRPr/>
            </a:pPr>
            <a:r>
              <a:rPr lang="cs-CZ" sz="2400" kern="0" dirty="0"/>
              <a:t>Budget: 2 </a:t>
            </a:r>
            <a:r>
              <a:rPr lang="cs-CZ" sz="2400" kern="0" dirty="0" err="1"/>
              <a:t>million</a:t>
            </a:r>
            <a:r>
              <a:rPr lang="cs-CZ" sz="2400" kern="0" dirty="0"/>
              <a:t> EUR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656480-ECAF-DC3F-26F8-FDC4C3737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Research Infrastructures for the Future of Ukraine</a:t>
            </a:r>
            <a:endParaRPr lang="en-GB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A84E1E0B-809A-EC8C-31ED-1E88B05DA4E3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r="41395"/>
          <a:stretch>
            <a:fillRect/>
          </a:stretch>
        </p:blipFill>
        <p:spPr bwMode="auto">
          <a:xfrm>
            <a:off x="7450138" y="447675"/>
            <a:ext cx="4298950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178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23049-EFD2-0C51-AC54-4269379A5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761D21CD-44B8-4450-9B4E-664EAD024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4362" y="1183690"/>
            <a:ext cx="3477952" cy="4874210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C2B603ED-8A77-2187-709E-48FEAFAA6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1066" y="1183690"/>
            <a:ext cx="3477952" cy="4874210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1B112C96-0172-5DD0-C723-0D92EC99CD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8365" y="1183690"/>
            <a:ext cx="3477951" cy="4874209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4D70E5A0-5B75-E2AC-7738-CEE2210D3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n w="0">
                  <a:solidFill>
                    <a:srgbClr val="0057B7"/>
                  </a:solidFill>
                </a:ln>
                <a:solidFill>
                  <a:srgbClr val="0057B7"/>
                </a:solidFill>
              </a:rPr>
              <a:t>Objectives</a:t>
            </a:r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787587-4B53-FD34-0C5B-1E2DC6551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Research Infrastructures for the Future of Ukraine</a:t>
            </a:r>
            <a:endParaRPr lang="en-GB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79D49BCC-2DE6-9379-E11D-FED647FDB11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3148" y="1375937"/>
            <a:ext cx="2122101" cy="907629"/>
          </a:xfrm>
        </p:spPr>
        <p:txBody>
          <a:bodyPr>
            <a:noAutofit/>
          </a:bodyPr>
          <a:lstStyle/>
          <a:p>
            <a:pPr lvl="0"/>
            <a:r>
              <a:rPr lang="en-US" sz="2300">
                <a:solidFill>
                  <a:schemeClr val="tx2"/>
                </a:solidFill>
              </a:rPr>
              <a:t>Developing </a:t>
            </a:r>
            <a:br>
              <a:rPr lang="cs-CZ" sz="2300">
                <a:solidFill>
                  <a:schemeClr val="tx2"/>
                </a:solidFill>
              </a:rPr>
            </a:br>
            <a:r>
              <a:rPr lang="en-US" sz="2300">
                <a:solidFill>
                  <a:schemeClr val="tx2"/>
                </a:solidFill>
              </a:rPr>
              <a:t>a Roadmap  </a:t>
            </a:r>
            <a:endParaRPr lang="en-GB" sz="2300" dirty="0">
              <a:solidFill>
                <a:schemeClr val="tx2"/>
              </a:solidFill>
            </a:endParaRPr>
          </a:p>
        </p:txBody>
      </p:sp>
      <p:sp>
        <p:nvSpPr>
          <p:cNvPr id="16" name="Zástupný text 11">
            <a:extLst>
              <a:ext uri="{FF2B5EF4-FFF2-40B4-BE49-F238E27FC236}">
                <a16:creationId xmlns:a16="http://schemas.microsoft.com/office/drawing/2014/main" id="{7DC5D45E-32C4-E493-7683-7DF9B6D9F74D}"/>
              </a:ext>
            </a:extLst>
          </p:cNvPr>
          <p:cNvSpPr txBox="1">
            <a:spLocks/>
          </p:cNvSpPr>
          <p:nvPr/>
        </p:nvSpPr>
        <p:spPr>
          <a:xfrm>
            <a:off x="4517813" y="2283566"/>
            <a:ext cx="3192439" cy="35415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lphaLcPeriod"/>
            </a:pPr>
            <a:r>
              <a:rPr lang="en-GB"/>
              <a:t>Build awareness and understanding of RIs concept to enable Ukrainian institutions to formulate initiatives for the establishment and development of RIs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Develop training programmes to enable efficient management of RIs in Ukraine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Network Ukrainian RIs with their counterparts in European Research Area (especially, but not exclusively, ESFRI projects and landmarks)</a:t>
            </a:r>
          </a:p>
        </p:txBody>
      </p:sp>
      <p:sp>
        <p:nvSpPr>
          <p:cNvPr id="17" name="Zástupný text 12">
            <a:extLst>
              <a:ext uri="{FF2B5EF4-FFF2-40B4-BE49-F238E27FC236}">
                <a16:creationId xmlns:a16="http://schemas.microsoft.com/office/drawing/2014/main" id="{1436769E-20F5-7DA4-7BEF-C634A6681A4A}"/>
              </a:ext>
            </a:extLst>
          </p:cNvPr>
          <p:cNvSpPr txBox="1">
            <a:spLocks/>
          </p:cNvSpPr>
          <p:nvPr/>
        </p:nvSpPr>
        <p:spPr>
          <a:xfrm>
            <a:off x="8439573" y="2283567"/>
            <a:ext cx="3129279" cy="354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lphaLcPeriod"/>
            </a:pPr>
            <a:r>
              <a:rPr lang="en-GB"/>
              <a:t>Facilitate community building among RI users, RI managers, and RI policy-makers in Ukraine to build the ground for sustainable use and evolution of the RI Roadmap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Inform and engage international RI communities about the Roadmap, with specific focus on policy-makers and funders that may invest in the implementation of RIs prioritised in the Roadmap</a:t>
            </a:r>
          </a:p>
          <a:p>
            <a:pPr marL="342900" indent="-342900">
              <a:buFont typeface="+mj-lt"/>
              <a:buAutoNum type="alphaLcPeriod"/>
            </a:pPr>
            <a:endParaRPr lang="en-GB"/>
          </a:p>
        </p:txBody>
      </p:sp>
      <p:sp>
        <p:nvSpPr>
          <p:cNvPr id="19" name="Zástupný text 10">
            <a:extLst>
              <a:ext uri="{FF2B5EF4-FFF2-40B4-BE49-F238E27FC236}">
                <a16:creationId xmlns:a16="http://schemas.microsoft.com/office/drawing/2014/main" id="{0FA87E88-7125-4457-2662-30949B1E62AA}"/>
              </a:ext>
            </a:extLst>
          </p:cNvPr>
          <p:cNvSpPr txBox="1">
            <a:spLocks/>
          </p:cNvSpPr>
          <p:nvPr/>
        </p:nvSpPr>
        <p:spPr>
          <a:xfrm>
            <a:off x="623148" y="2283567"/>
            <a:ext cx="3129280" cy="35415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lphaLcPeriod"/>
            </a:pPr>
            <a:r>
              <a:rPr lang="en-GB"/>
              <a:t>Analyse the landscape of RIs in Ukraine and assess their damage caused by the Russian invasion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Bottom-up: Run an Open Call for proposals for RIs in Ukraine 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Top-down: Identify priority directions for RI development in Ukraine in light of Green and Digital transition and in coherence with key state policies in diverse socio-economic sectors </a:t>
            </a:r>
          </a:p>
          <a:p>
            <a:pPr marL="342900" indent="-342900">
              <a:buFont typeface="+mj-lt"/>
              <a:buAutoNum type="alphaLcPeriod"/>
            </a:pPr>
            <a:r>
              <a:rPr lang="en-GB"/>
              <a:t>Integrate the results of bottom-up and top-down into a roadmap with clear prioritisation</a:t>
            </a:r>
          </a:p>
          <a:p>
            <a:pPr marL="342900" indent="-342900">
              <a:buFont typeface="+mj-lt"/>
              <a:buAutoNum type="alphaLcPeriod"/>
            </a:pPr>
            <a:endParaRPr lang="en-GB" dirty="0"/>
          </a:p>
        </p:txBody>
      </p:sp>
      <p:sp>
        <p:nvSpPr>
          <p:cNvPr id="20" name="Zástupný text 7">
            <a:extLst>
              <a:ext uri="{FF2B5EF4-FFF2-40B4-BE49-F238E27FC236}">
                <a16:creationId xmlns:a16="http://schemas.microsoft.com/office/drawing/2014/main" id="{BABB725C-0FED-540E-77FD-5ED0BA373FD3}"/>
              </a:ext>
            </a:extLst>
          </p:cNvPr>
          <p:cNvSpPr txBox="1">
            <a:spLocks/>
          </p:cNvSpPr>
          <p:nvPr/>
        </p:nvSpPr>
        <p:spPr>
          <a:xfrm>
            <a:off x="4517813" y="1375937"/>
            <a:ext cx="3192439" cy="9076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300">
                <a:solidFill>
                  <a:schemeClr val="tx2"/>
                </a:solidFill>
              </a:rPr>
              <a:t>Building RI </a:t>
            </a:r>
            <a:br>
              <a:rPr lang="cs-CZ" sz="2300">
                <a:solidFill>
                  <a:schemeClr val="tx2"/>
                </a:solidFill>
              </a:rPr>
            </a:br>
            <a:r>
              <a:rPr lang="cs-CZ" sz="2300">
                <a:solidFill>
                  <a:schemeClr val="tx2"/>
                </a:solidFill>
              </a:rPr>
              <a:t>Community in Ukraine</a:t>
            </a:r>
            <a:endParaRPr lang="en-GB" sz="2300" dirty="0">
              <a:solidFill>
                <a:schemeClr val="tx2"/>
              </a:solidFill>
            </a:endParaRPr>
          </a:p>
        </p:txBody>
      </p:sp>
      <p:sp>
        <p:nvSpPr>
          <p:cNvPr id="22" name="Zástupný text 7">
            <a:extLst>
              <a:ext uri="{FF2B5EF4-FFF2-40B4-BE49-F238E27FC236}">
                <a16:creationId xmlns:a16="http://schemas.microsoft.com/office/drawing/2014/main" id="{6854C2CE-8497-7704-7CFB-48E5A418E532}"/>
              </a:ext>
            </a:extLst>
          </p:cNvPr>
          <p:cNvSpPr txBox="1">
            <a:spLocks/>
          </p:cNvSpPr>
          <p:nvPr/>
        </p:nvSpPr>
        <p:spPr>
          <a:xfrm>
            <a:off x="8439573" y="1375937"/>
            <a:ext cx="2758595" cy="9076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300">
                <a:solidFill>
                  <a:schemeClr val="tx2"/>
                </a:solidFill>
              </a:rPr>
              <a:t>Promotion of </a:t>
            </a:r>
            <a:br>
              <a:rPr lang="cs-CZ" sz="2300">
                <a:solidFill>
                  <a:schemeClr val="tx2"/>
                </a:solidFill>
              </a:rPr>
            </a:br>
            <a:r>
              <a:rPr lang="cs-CZ" sz="2300">
                <a:solidFill>
                  <a:schemeClr val="tx2"/>
                </a:solidFill>
              </a:rPr>
              <a:t>the Roadmap</a:t>
            </a:r>
            <a:endParaRPr lang="en-GB" sz="2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18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BDF96-F676-F4D7-ABB3-E47F49C2B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>
            <a:extLst>
              <a:ext uri="{FF2B5EF4-FFF2-40B4-BE49-F238E27FC236}">
                <a16:creationId xmlns:a16="http://schemas.microsoft.com/office/drawing/2014/main" id="{7E12ACF4-C51E-B5D3-EE83-446AF2656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3" b="-11131"/>
          <a:stretch>
            <a:fillRect/>
          </a:stretch>
        </p:blipFill>
        <p:spPr>
          <a:xfrm>
            <a:off x="6150187" y="0"/>
            <a:ext cx="6041077" cy="6872366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62EFC200-A6B5-FFD2-A7F1-AF14EB2F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n w="0">
                  <a:solidFill>
                    <a:srgbClr val="0057B7"/>
                  </a:solidFill>
                </a:ln>
                <a:solidFill>
                  <a:srgbClr val="0057B7"/>
                </a:solidFill>
              </a:rPr>
              <a:t>Partners</a:t>
            </a:r>
            <a:endParaRPr lang="en-GB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1228CDB3-2F8C-089F-A226-4B969E341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808480"/>
            <a:ext cx="7068714" cy="42494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Deutsches Elektronen-Synchrotron (DESY), Germany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European Future Innovation System Centre (EFIS), Belgium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Leibniz Institute for the Social Sciences (GESIS), Germany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Institute of Molecular Biology and Genetics NASU (IMBG),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Institute of Systems and Computer Engineering (INESC), Portugal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Kyiv Academic University (KAU),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Kharkiv Institute of Physics and Technology (KIPT), Ukraine</a:t>
            </a:r>
            <a:endParaRPr lang="cs-CZ" sz="1500">
              <a:solidFill>
                <a:srgbClr val="242424"/>
              </a:solidFill>
            </a:endParaRP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Lviv Polytechnic National University (LPNU),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National Academy of Sciences Ukraine (NASU),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National University of Kyiv-Mohyla Academy (NaUKMA),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National University of Life and Environmental Sciences of Ukraine </a:t>
            </a:r>
            <a:br>
              <a:rPr lang="cs-CZ" sz="1500">
                <a:solidFill>
                  <a:srgbClr val="242424"/>
                </a:solidFill>
              </a:rPr>
            </a:br>
            <a:r>
              <a:rPr lang="en-GB" sz="1500">
                <a:solidFill>
                  <a:srgbClr val="242424"/>
                </a:solidFill>
              </a:rPr>
              <a:t>(NUBIP), Ukraine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Jagellonian University (SOLARIS), Poland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>
                <a:solidFill>
                  <a:srgbClr val="242424"/>
                </a:solidFill>
              </a:rPr>
              <a:t>University of Milano-Bicocca (UNIMIB), Italy</a:t>
            </a:r>
          </a:p>
          <a:p>
            <a:pPr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1500" i="1">
                <a:solidFill>
                  <a:srgbClr val="242424"/>
                </a:solidFill>
              </a:rPr>
              <a:t>(Associated) </a:t>
            </a:r>
            <a:r>
              <a:rPr lang="en-GB" sz="1500">
                <a:solidFill>
                  <a:srgbClr val="242424"/>
                </a:solidFill>
              </a:rPr>
              <a:t>National Research Foundation of Ukraine (NRFU), Ukraine</a:t>
            </a:r>
            <a:endParaRPr lang="en-GB" sz="150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7CBA14-5548-8C7B-D79F-631821BA1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Research Infrastructures for the Future of Ukraine</a:t>
            </a:r>
            <a:endParaRPr lang="en-GB"/>
          </a:p>
        </p:txBody>
      </p:sp>
      <p:sp>
        <p:nvSpPr>
          <p:cNvPr id="14" name="Zástupný text 8">
            <a:extLst>
              <a:ext uri="{FF2B5EF4-FFF2-40B4-BE49-F238E27FC236}">
                <a16:creationId xmlns:a16="http://schemas.microsoft.com/office/drawing/2014/main" id="{F72A6003-3A62-3E1F-C273-59E791921879}"/>
              </a:ext>
            </a:extLst>
          </p:cNvPr>
          <p:cNvSpPr txBox="1">
            <a:spLocks/>
          </p:cNvSpPr>
          <p:nvPr/>
        </p:nvSpPr>
        <p:spPr>
          <a:xfrm>
            <a:off x="442913" y="1276773"/>
            <a:ext cx="6425245" cy="4301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>
                <a:solidFill>
                  <a:srgbClr val="242424"/>
                </a:solidFill>
              </a:rPr>
              <a:t>COORDINATOR: </a:t>
            </a:r>
            <a:r>
              <a:rPr lang="en-GB" sz="2000">
                <a:solidFill>
                  <a:srgbClr val="242424"/>
                </a:solidFill>
              </a:rPr>
              <a:t>Masaryk University (MUNI), Czechia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5257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18A0C-D7F8-05FE-5BB1-64B0E8359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96B1F0E-1A75-19BB-DE9B-78FA5E6EA0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28</a:t>
            </a:fld>
            <a:endParaRPr lang="cs-CZ" altLang="cs-CZ"/>
          </a:p>
        </p:txBody>
      </p:sp>
      <p:pic>
        <p:nvPicPr>
          <p:cNvPr id="7" name="Obrázek 6" descr="Obsah obrázku text, snímek obrazovky, Písmo&#10;&#10;Obsah generovaný pomocí AI může být nesprávný.">
            <a:extLst>
              <a:ext uri="{FF2B5EF4-FFF2-40B4-BE49-F238E27FC236}">
                <a16:creationId xmlns:a16="http://schemas.microsoft.com/office/drawing/2014/main" id="{DD58478B-C60A-5A0B-72BD-6AA20271E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0157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11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93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D340E-0549-0835-2848-C6DE83608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A9C3BDA-34C5-9114-EE80-964E171D09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3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D007F69-1F25-A051-9FC2-269DD4A8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Pozadí a kde to začalo?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B281F5A-A7F8-2066-9589-88A40FF29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733909"/>
            <a:ext cx="10964000" cy="4856399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en-US" sz="2600" b="1" dirty="0"/>
              <a:t>Technology Infrastructures are necessary for European competitiveness:</a:t>
            </a:r>
          </a:p>
          <a:p>
            <a:pPr>
              <a:lnSpc>
                <a:spcPct val="100000"/>
              </a:lnSpc>
            </a:pPr>
            <a:r>
              <a:rPr lang="en-US" sz="2600" dirty="0"/>
              <a:t>Technology Infrastructures (TIs) play a crucial role in driving innovation and competitiveness in Europe. </a:t>
            </a:r>
          </a:p>
          <a:p>
            <a:pPr>
              <a:lnSpc>
                <a:spcPct val="100000"/>
              </a:lnSpc>
            </a:pPr>
            <a:r>
              <a:rPr lang="en-US" sz="2600" dirty="0"/>
              <a:t>They provide the essential facilities, equipment, and resources needed to scale research from the laboratory to the market. </a:t>
            </a:r>
          </a:p>
          <a:p>
            <a:pPr>
              <a:lnSpc>
                <a:spcPct val="100000"/>
              </a:lnSpc>
            </a:pPr>
            <a:r>
              <a:rPr lang="en-US" sz="2600" dirty="0"/>
              <a:t>TIs are particularly important for SMEs and start-ups, enabling them to de-risk investments and accelerate commercialization. </a:t>
            </a:r>
          </a:p>
          <a:p>
            <a:pPr>
              <a:lnSpc>
                <a:spcPct val="100000"/>
              </a:lnSpc>
            </a:pPr>
            <a:r>
              <a:rPr lang="en-US" sz="2600" dirty="0"/>
              <a:t>As Europe aims to lead the green and digital transitions, strengthening the TI ecosystem is vital for industrial competitiveness and technological sovereignty.</a:t>
            </a:r>
          </a:p>
          <a:p>
            <a:pPr marL="72000" indent="0">
              <a:lnSpc>
                <a:spcPct val="100000"/>
              </a:lnSpc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32679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27860-7261-7DD0-9AE1-22BD25517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340AA9B-0122-73C7-5CFE-0EBB39B77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90" y="3004457"/>
            <a:ext cx="11437691" cy="661308"/>
          </a:xfrm>
        </p:spPr>
        <p:txBody>
          <a:bodyPr/>
          <a:lstStyle/>
          <a:p>
            <a:r>
              <a:rPr lang="cs-CZ" dirty="0">
                <a:cs typeface="Arial"/>
              </a:rPr>
              <a:t>Expertní skupina Evropské komise pro technologické infrastruktury 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58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3A999-5FDD-4429-FAA7-5B2AA2A06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B5601E5-AF71-79D5-8B69-F72C6B8977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5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EFF8E13-69A1-58BB-B5E1-69D653BC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Expertní skupina EK pro 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8BF643A-9770-CE63-3ED4-C4A5A03FA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050" y="2958862"/>
            <a:ext cx="4362950" cy="37090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Zástupný obsah 6">
            <a:extLst>
              <a:ext uri="{FF2B5EF4-FFF2-40B4-BE49-F238E27FC236}">
                <a16:creationId xmlns:a16="http://schemas.microsoft.com/office/drawing/2014/main" id="{D62F0544-C9E6-E0CF-F95E-2658D8EE811D}"/>
              </a:ext>
            </a:extLst>
          </p:cNvPr>
          <p:cNvSpPr txBox="1">
            <a:spLocks/>
          </p:cNvSpPr>
          <p:nvPr/>
        </p:nvSpPr>
        <p:spPr>
          <a:xfrm>
            <a:off x="666000" y="1171576"/>
            <a:ext cx="10964000" cy="4856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8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90000"/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sz="1500" b="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baseline="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lnSpc>
                <a:spcPts val="18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cs-CZ" kern="0" dirty="0"/>
              <a:t>22 členů, 3 typy stakeholderů</a:t>
            </a:r>
          </a:p>
          <a:p>
            <a:pPr lvl="1"/>
            <a:r>
              <a:rPr lang="cs-CZ" kern="0" dirty="0"/>
              <a:t>Členské státy: </a:t>
            </a:r>
            <a:r>
              <a:rPr lang="cs-CZ" b="1" kern="0" dirty="0"/>
              <a:t>CZ</a:t>
            </a:r>
            <a:r>
              <a:rPr lang="cs-CZ" kern="0" dirty="0"/>
              <a:t>, PT, NL, DE, DK, BE, PL, NO</a:t>
            </a:r>
          </a:p>
          <a:p>
            <a:pPr lvl="1"/>
            <a:r>
              <a:rPr lang="cs-CZ" kern="0" dirty="0"/>
              <a:t>Organizace zastupující průmysl, </a:t>
            </a:r>
            <a:r>
              <a:rPr lang="cs-CZ" kern="0" dirty="0" err="1"/>
              <a:t>RTOs</a:t>
            </a:r>
            <a:r>
              <a:rPr lang="cs-CZ" kern="0" dirty="0"/>
              <a:t>, univerzity provozující </a:t>
            </a:r>
            <a:r>
              <a:rPr lang="cs-CZ" kern="0" dirty="0" err="1"/>
              <a:t>TIs</a:t>
            </a:r>
            <a:r>
              <a:rPr lang="cs-CZ" kern="0" dirty="0"/>
              <a:t>, evropské VI: </a:t>
            </a:r>
            <a:r>
              <a:rPr lang="cs-CZ" kern="0" dirty="0" err="1"/>
              <a:t>SMEUnited</a:t>
            </a:r>
            <a:r>
              <a:rPr lang="cs-CZ" kern="0" dirty="0"/>
              <a:t>, </a:t>
            </a:r>
            <a:r>
              <a:rPr lang="cs-CZ" kern="0" dirty="0" err="1"/>
              <a:t>Brainport</a:t>
            </a:r>
            <a:r>
              <a:rPr lang="cs-CZ" kern="0" dirty="0"/>
              <a:t> Development, CEA, VTT, INESC, </a:t>
            </a:r>
            <a:r>
              <a:rPr lang="cs-CZ" kern="0" dirty="0" err="1"/>
              <a:t>Ghent</a:t>
            </a:r>
            <a:r>
              <a:rPr lang="cs-CZ" kern="0" dirty="0"/>
              <a:t> University, </a:t>
            </a:r>
            <a:r>
              <a:rPr lang="cs-CZ" kern="0" dirty="0" err="1"/>
              <a:t>Chalmers</a:t>
            </a:r>
            <a:r>
              <a:rPr lang="cs-CZ" kern="0" dirty="0"/>
              <a:t>, ERIC </a:t>
            </a:r>
            <a:r>
              <a:rPr lang="cs-CZ" kern="0" dirty="0" err="1"/>
              <a:t>forum</a:t>
            </a:r>
            <a:r>
              <a:rPr lang="cs-CZ" kern="0" dirty="0"/>
              <a:t> </a:t>
            </a:r>
            <a:r>
              <a:rPr lang="cs-CZ" kern="0" dirty="0" err="1"/>
              <a:t>chair</a:t>
            </a:r>
            <a:r>
              <a:rPr lang="cs-CZ" kern="0" dirty="0"/>
              <a:t>, ESRF, …    </a:t>
            </a:r>
          </a:p>
          <a:p>
            <a:pPr lvl="1"/>
            <a:r>
              <a:rPr lang="cs-CZ" kern="0" dirty="0"/>
              <a:t>Další EU instituce se vztahem k agendě TI: EIB, ESFRI   </a:t>
            </a:r>
          </a:p>
          <a:p>
            <a:r>
              <a:rPr lang="cs-CZ" kern="0" dirty="0"/>
              <a:t>Zástupce ČR: Ondřej Hradil, MUNI</a:t>
            </a:r>
          </a:p>
          <a:p>
            <a:r>
              <a:rPr lang="cs-CZ" kern="0" dirty="0"/>
              <a:t>Pro období 1</a:t>
            </a:r>
            <a:r>
              <a:rPr lang="en-US" kern="0" dirty="0"/>
              <a:t>/</a:t>
            </a:r>
            <a:r>
              <a:rPr lang="cs-CZ" kern="0" dirty="0"/>
              <a:t>2024-2</a:t>
            </a:r>
            <a:r>
              <a:rPr lang="en-US" kern="0" dirty="0"/>
              <a:t>/</a:t>
            </a:r>
            <a:r>
              <a:rPr lang="cs-CZ" kern="0" dirty="0"/>
              <a:t>2025</a:t>
            </a:r>
          </a:p>
          <a:p>
            <a:r>
              <a:rPr lang="cs-CZ" kern="0" dirty="0"/>
              <a:t>2 výstupy: </a:t>
            </a:r>
          </a:p>
          <a:p>
            <a:pPr lvl="1"/>
            <a:r>
              <a:rPr lang="en-US" kern="0" dirty="0">
                <a:hlinkClick r:id="rId4"/>
              </a:rPr>
              <a:t>Towards a European Policy for Technology Infrastructures</a:t>
            </a:r>
            <a:endParaRPr lang="cs-CZ" kern="0" dirty="0"/>
          </a:p>
          <a:p>
            <a:pPr lvl="1"/>
            <a:r>
              <a:rPr lang="en-US" kern="0" dirty="0">
                <a:hlinkClick r:id="rId5"/>
              </a:rPr>
              <a:t>User Needs for</a:t>
            </a:r>
            <a:r>
              <a:rPr lang="cs-CZ" kern="0" dirty="0">
                <a:hlinkClick r:id="rId5"/>
              </a:rPr>
              <a:t> </a:t>
            </a:r>
            <a:r>
              <a:rPr lang="en-US" kern="0" dirty="0">
                <a:hlinkClick r:id="rId5"/>
              </a:rPr>
              <a:t>Technology Infrastructures</a:t>
            </a:r>
            <a:endParaRPr lang="cs-CZ" kern="0" dirty="0"/>
          </a:p>
          <a:p>
            <a:endParaRPr lang="cs-CZ" kern="0" dirty="0"/>
          </a:p>
          <a:p>
            <a:endParaRPr lang="cs-CZ" kern="0" dirty="0"/>
          </a:p>
          <a:p>
            <a:pPr marL="72000" indent="0">
              <a:buFont typeface="Arial" panose="020B0604020202020204" pitchFamily="34" charset="0"/>
              <a:buNone/>
            </a:pP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1437246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17976-EBF2-7BEE-83CC-335CF521B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386A224-8AE3-15CC-FD47-AF8E982ECC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6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1948435-3755-67EC-9705-5199125B1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definice (</a:t>
            </a:r>
            <a:r>
              <a:rPr lang="cs-CZ" dirty="0" err="1"/>
              <a:t>Recommendation</a:t>
            </a:r>
            <a:r>
              <a:rPr lang="cs-CZ" dirty="0"/>
              <a:t> 1)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EE2DD06-EFA3-5F08-6AF7-24FB83BA7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en-US" sz="2600" dirty="0"/>
              <a:t>Technology Infrastructures are </a:t>
            </a:r>
            <a:r>
              <a:rPr lang="en-US" sz="2600" b="1" dirty="0">
                <a:solidFill>
                  <a:schemeClr val="tx2"/>
                </a:solidFill>
              </a:rPr>
              <a:t>facilities, equipment, capabilities and resources</a:t>
            </a:r>
            <a:r>
              <a:rPr lang="en-US" sz="2600" dirty="0"/>
              <a:t> required </a:t>
            </a:r>
            <a:r>
              <a:rPr lang="en-US" sz="2600" b="1" dirty="0">
                <a:solidFill>
                  <a:schemeClr val="tx2"/>
                </a:solidFill>
              </a:rPr>
              <a:t>to develop, test, upscale and validate technology</a:t>
            </a:r>
            <a:r>
              <a:rPr lang="en-US" sz="2600" dirty="0"/>
              <a:t>. They </a:t>
            </a:r>
            <a:r>
              <a:rPr lang="en-US" sz="2600" b="1" dirty="0">
                <a:solidFill>
                  <a:schemeClr val="tx2"/>
                </a:solidFill>
              </a:rPr>
              <a:t>enable and accelerate technological innovations </a:t>
            </a:r>
            <a:r>
              <a:rPr lang="en-US" sz="2600" dirty="0"/>
              <a:t>towards societal/market adoption, fostering industrial competitiveness. They provide a wide range of capacities and services from pre-competitive applied </a:t>
            </a:r>
            <a:r>
              <a:rPr lang="cs-CZ" sz="2600" dirty="0"/>
              <a:t>r</a:t>
            </a:r>
            <a:r>
              <a:rPr lang="en-US" sz="2600" dirty="0" err="1"/>
              <a:t>esearch</a:t>
            </a:r>
            <a:r>
              <a:rPr lang="cs-CZ" sz="2600" dirty="0"/>
              <a:t> </a:t>
            </a:r>
            <a:r>
              <a:rPr lang="en-US" sz="2600" dirty="0"/>
              <a:t>services, through demonstration and validation of technology, up to small-scale production. They include, amongst others, </a:t>
            </a:r>
            <a:r>
              <a:rPr lang="en-US" sz="2600" b="1" dirty="0">
                <a:solidFill>
                  <a:schemeClr val="tx2"/>
                </a:solidFill>
              </a:rPr>
              <a:t>test beds, demonstration and testing facilities, pilot lines or living labs</a:t>
            </a:r>
            <a:r>
              <a:rPr lang="en-US" sz="2600" dirty="0"/>
              <a:t>, usually embedded within non-profit research and technology </a:t>
            </a:r>
            <a:r>
              <a:rPr lang="en-US" sz="2600" dirty="0" err="1"/>
              <a:t>organisations</a:t>
            </a:r>
            <a:r>
              <a:rPr lang="en-US" sz="2600" dirty="0"/>
              <a:t>, universities active in technology fields or technology </a:t>
            </a:r>
            <a:r>
              <a:rPr lang="en-US" sz="2600" dirty="0" err="1"/>
              <a:t>centres</a:t>
            </a:r>
            <a:r>
              <a:rPr lang="en-US" sz="2600" dirty="0"/>
              <a:t>, which are open to private and public users. </a:t>
            </a:r>
            <a:r>
              <a:rPr lang="en-US" sz="2600" b="1" dirty="0">
                <a:solidFill>
                  <a:schemeClr val="tx2"/>
                </a:solidFill>
              </a:rPr>
              <a:t>They can be public, semi-public or privately owned, physical or digital.</a:t>
            </a:r>
            <a:endParaRPr lang="cs-CZ" sz="2600" b="1" dirty="0">
              <a:solidFill>
                <a:schemeClr val="tx2"/>
              </a:solidFill>
            </a:endParaRPr>
          </a:p>
          <a:p>
            <a:pPr marL="72000" indent="0">
              <a:lnSpc>
                <a:spcPct val="100000"/>
              </a:lnSpc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49363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1986-6FCA-0657-753C-F311004A3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8E2E52-6157-D7CF-4F63-58BB948E6C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7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886AA2-4003-30F7-62E7-7F7851575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19999"/>
            <a:ext cx="10753200" cy="651601"/>
          </a:xfrm>
        </p:spPr>
        <p:txBody>
          <a:bodyPr/>
          <a:lstStyle/>
          <a:p>
            <a:r>
              <a:rPr lang="cs-CZ" dirty="0"/>
              <a:t>Co jsou a nejsou TI?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24821C0-5BCC-211A-CE4C-63A44A9A6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4856399"/>
          </a:xfrm>
        </p:spPr>
        <p:txBody>
          <a:bodyPr/>
          <a:lstStyle/>
          <a:p>
            <a:r>
              <a:rPr lang="cs-CZ" sz="2400" dirty="0"/>
              <a:t>Test </a:t>
            </a:r>
            <a:r>
              <a:rPr lang="cs-CZ" sz="2400" dirty="0" err="1"/>
              <a:t>beds</a:t>
            </a:r>
            <a:r>
              <a:rPr lang="cs-CZ" sz="2400" dirty="0"/>
              <a:t> </a:t>
            </a:r>
          </a:p>
          <a:p>
            <a:r>
              <a:rPr lang="cs-CZ" sz="2400" dirty="0" err="1"/>
              <a:t>Demonstration</a:t>
            </a:r>
            <a:r>
              <a:rPr lang="cs-CZ" sz="2400" dirty="0"/>
              <a:t> and testing </a:t>
            </a:r>
            <a:r>
              <a:rPr lang="cs-CZ" sz="2400" dirty="0" err="1"/>
              <a:t>facilities</a:t>
            </a:r>
            <a:endParaRPr lang="cs-CZ" sz="2400" dirty="0"/>
          </a:p>
          <a:p>
            <a:r>
              <a:rPr lang="cs-CZ" sz="2400" dirty="0"/>
              <a:t>Pilot lines, např. financované </a:t>
            </a:r>
            <a:r>
              <a:rPr lang="cs-CZ" sz="2400" dirty="0" err="1"/>
              <a:t>ChipsJU</a:t>
            </a:r>
            <a:r>
              <a:rPr lang="cs-CZ" sz="2400" dirty="0"/>
              <a:t> </a:t>
            </a:r>
          </a:p>
          <a:p>
            <a:r>
              <a:rPr lang="cs-CZ" sz="2400" dirty="0" err="1"/>
              <a:t>Living</a:t>
            </a:r>
            <a:r>
              <a:rPr lang="cs-CZ" sz="2400" dirty="0"/>
              <a:t> </a:t>
            </a:r>
            <a:r>
              <a:rPr lang="cs-CZ" sz="2400" dirty="0" err="1"/>
              <a:t>labs</a:t>
            </a:r>
            <a:r>
              <a:rPr lang="cs-CZ" sz="2400" dirty="0"/>
              <a:t> </a:t>
            </a:r>
          </a:p>
          <a:p>
            <a:r>
              <a:rPr lang="cs-CZ" sz="2400" dirty="0" err="1"/>
              <a:t>Cleanrooms</a:t>
            </a:r>
            <a:endParaRPr lang="cs-CZ" sz="2400" dirty="0"/>
          </a:p>
          <a:p>
            <a:r>
              <a:rPr lang="cs-CZ" sz="2400" dirty="0" err="1"/>
              <a:t>EDIHy</a:t>
            </a:r>
            <a:r>
              <a:rPr lang="cs-CZ" sz="2400" dirty="0"/>
              <a:t> – </a:t>
            </a:r>
            <a:r>
              <a:rPr lang="cs-CZ" sz="2400" dirty="0" err="1"/>
              <a:t>European</a:t>
            </a:r>
            <a:r>
              <a:rPr lang="cs-CZ" sz="2400" dirty="0"/>
              <a:t> Digital Innovation </a:t>
            </a:r>
            <a:r>
              <a:rPr lang="cs-CZ" sz="2400" dirty="0" err="1"/>
              <a:t>Hubs</a:t>
            </a:r>
            <a:r>
              <a:rPr lang="cs-CZ" sz="2400" dirty="0"/>
              <a:t> </a:t>
            </a:r>
          </a:p>
          <a:p>
            <a:r>
              <a:rPr lang="cs-CZ" sz="2400" dirty="0"/>
              <a:t>TEF - Testing and </a:t>
            </a:r>
            <a:r>
              <a:rPr lang="cs-CZ" sz="2400" dirty="0" err="1"/>
              <a:t>Experimentation</a:t>
            </a:r>
            <a:r>
              <a:rPr lang="cs-CZ" sz="2400" dirty="0"/>
              <a:t> Facilities</a:t>
            </a:r>
          </a:p>
          <a:p>
            <a:r>
              <a:rPr lang="cs-CZ" sz="2400" dirty="0" err="1"/>
              <a:t>Regulatory</a:t>
            </a:r>
            <a:r>
              <a:rPr lang="cs-CZ" sz="2400" dirty="0"/>
              <a:t> </a:t>
            </a:r>
            <a:r>
              <a:rPr lang="cs-CZ" sz="2400" dirty="0" err="1"/>
              <a:t>sandboxes</a:t>
            </a:r>
            <a:r>
              <a:rPr lang="cs-CZ" sz="2400" dirty="0"/>
              <a:t> </a:t>
            </a:r>
          </a:p>
          <a:p>
            <a:r>
              <a:rPr lang="cs-CZ" sz="2400" dirty="0"/>
              <a:t>…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4332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4DA6-BE01-7B01-0525-97C58DC2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E49CA66-29C9-C8B0-64D6-345B9FFFA8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8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FCC1BB8-DA10-F93A-F540-DA1B020CF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Charakteristiky TI – 7 dimenzí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5220256-DBDC-8ACB-94E9-A7739521D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5" y="1992807"/>
            <a:ext cx="12113775" cy="3315462"/>
          </a:xfrm>
          <a:prstGeom prst="rect">
            <a:avLst/>
          </a:prstGeom>
        </p:spPr>
      </p:pic>
      <p:sp>
        <p:nvSpPr>
          <p:cNvPr id="9" name="Zástupný obsah 6">
            <a:extLst>
              <a:ext uri="{FF2B5EF4-FFF2-40B4-BE49-F238E27FC236}">
                <a16:creationId xmlns:a16="http://schemas.microsoft.com/office/drawing/2014/main" id="{532A3589-79F6-DA14-32DC-89E552DE6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71600"/>
            <a:ext cx="10964000" cy="2781759"/>
          </a:xfrm>
        </p:spPr>
        <p:txBody>
          <a:bodyPr/>
          <a:lstStyle/>
          <a:p>
            <a:r>
              <a:rPr lang="cs-CZ" sz="2400" dirty="0"/>
              <a:t>Výzkumné, technologické a průmyslové infrastruktury a jejich rozdíly</a:t>
            </a:r>
          </a:p>
          <a:p>
            <a:pPr marL="72000" indent="0">
              <a:buNone/>
            </a:pPr>
            <a:r>
              <a:rPr 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934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C023-3D20-96F4-8907-9F20E7982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8BB8CDB-B551-8B03-2ED5-5F4AC437D6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9</a:t>
            </a:fld>
            <a:endParaRPr lang="cs-CZ" alt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D9D9057-D0B9-96F0-5CED-5CA8A32A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Charakteristiky 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9D4C86-D6A9-37A9-AFEF-42468160E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27" y="2478794"/>
            <a:ext cx="11888546" cy="239697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76B48EE-4F2C-8AD9-0E81-8F0A15450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59" y="1685682"/>
            <a:ext cx="11930214" cy="79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91316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U_CZ">
  <a:themeElements>
    <a:clrScheme name="MUNI">
      <a:dk1>
        <a:srgbClr val="000000"/>
      </a:dk1>
      <a:lt1>
        <a:srgbClr val="FFFFFF"/>
      </a:lt1>
      <a:dk2>
        <a:srgbClr val="0000DC"/>
      </a:dk2>
      <a:lt2>
        <a:srgbClr val="FED141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2800" dirty="0" err="1" smtClean="0">
            <a:latin typeface="+mn-lt"/>
          </a:defRPr>
        </a:defPPr>
      </a:lstStyle>
    </a:tx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-MUNI-CZ.potx" id="{06DCE84D-7217-4FCF-A33D-9FF091C264A4}" vid="{4DEFB8CB-CDE2-44D1-88F3-C2E4354AE731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Prezentace-MUNI-CZ</Template>
  <TotalTime>2915</TotalTime>
  <Words>1749</Words>
  <Application>Microsoft Office PowerPoint</Application>
  <PresentationFormat>Širokoúhlá obrazovka</PresentationFormat>
  <Paragraphs>186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Tahoma</vt:lpstr>
      <vt:lpstr>Wingdings</vt:lpstr>
      <vt:lpstr>Prezentace_MU_CZ</vt:lpstr>
      <vt:lpstr>Technologické infrastruktury (TI) v ERA a ČR </vt:lpstr>
      <vt:lpstr>Pozadí a kde to začalo?</vt:lpstr>
      <vt:lpstr>Pozadí a kde to začalo?</vt:lpstr>
      <vt:lpstr>Expertní skupina Evropské komise pro technologické infrastruktury </vt:lpstr>
      <vt:lpstr>Expertní skupina EK pro TI</vt:lpstr>
      <vt:lpstr>Návrh definice (Recommendation 1)</vt:lpstr>
      <vt:lpstr>Co jsou a nejsou TI?</vt:lpstr>
      <vt:lpstr>Charakteristiky TI – 7 dimenzí</vt:lpstr>
      <vt:lpstr>Charakteristiky TI</vt:lpstr>
      <vt:lpstr>Charakteristiky TI</vt:lpstr>
      <vt:lpstr>Charakteristiky TI</vt:lpstr>
      <vt:lpstr>5 hlavních doporučení (Recommendations)</vt:lpstr>
      <vt:lpstr>R2: Improve access to TIs</vt:lpstr>
      <vt:lpstr>R3: Investment prioritisation mechanism for TIs</vt:lpstr>
      <vt:lpstr>R4: Governance framework for TIs</vt:lpstr>
      <vt:lpstr>R5: Funding programmes </vt:lpstr>
      <vt:lpstr>Co dál na evropské úrovni</vt:lpstr>
      <vt:lpstr>Co dál na evropské úrovni</vt:lpstr>
      <vt:lpstr>Co dál na evropské úrovni</vt:lpstr>
      <vt:lpstr>Co dál na evropské úrovni</vt:lpstr>
      <vt:lpstr>Co dál na evropské úrovni</vt:lpstr>
      <vt:lpstr>Technologické infrastruktury v ČR</vt:lpstr>
      <vt:lpstr>TI v České republice</vt:lpstr>
      <vt:lpstr>RIFF - Research Infrastructures for the Future of Ukraine: Roadmap for Sustained Growth and Recovery</vt:lpstr>
      <vt:lpstr>RIFF basics </vt:lpstr>
      <vt:lpstr>Objectives</vt:lpstr>
      <vt:lpstr>Partners</vt:lpstr>
      <vt:lpstr>Prezentace aplikace PowerPoint</vt:lpstr>
      <vt:lpstr>Prezentace aplikace PowerPoint</vt:lpstr>
    </vt:vector>
  </TitlesOfParts>
  <Company>IBA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Komenda Martin RNDr. Ph.D.</dc:creator>
  <cp:lastModifiedBy>Weisgärberová Zuzana</cp:lastModifiedBy>
  <cp:revision>99</cp:revision>
  <cp:lastPrinted>2021-06-03T07:37:39Z</cp:lastPrinted>
  <dcterms:created xsi:type="dcterms:W3CDTF">2020-01-23T15:19:33Z</dcterms:created>
  <dcterms:modified xsi:type="dcterms:W3CDTF">2025-09-11T13:25:20Z</dcterms:modified>
</cp:coreProperties>
</file>