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0" r:id="rId1"/>
  </p:sldMasterIdLst>
  <p:notesMasterIdLst>
    <p:notesMasterId r:id="rId15"/>
  </p:notesMasterIdLst>
  <p:sldIdLst>
    <p:sldId id="310" r:id="rId2"/>
    <p:sldId id="334" r:id="rId3"/>
    <p:sldId id="333" r:id="rId4"/>
    <p:sldId id="335" r:id="rId5"/>
    <p:sldId id="336" r:id="rId6"/>
    <p:sldId id="324" r:id="rId7"/>
    <p:sldId id="327" r:id="rId8"/>
    <p:sldId id="328" r:id="rId9"/>
    <p:sldId id="325" r:id="rId10"/>
    <p:sldId id="329" r:id="rId11"/>
    <p:sldId id="330" r:id="rId12"/>
    <p:sldId id="326" r:id="rId13"/>
    <p:sldId id="294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st gra" initials="Rg" lastIdx="11" clrIdx="0">
    <p:extLst>
      <p:ext uri="{19B8F6BF-5375-455C-9EA6-DF929625EA0E}">
        <p15:presenceInfo xmlns:p15="http://schemas.microsoft.com/office/powerpoint/2012/main" userId="852fc29426a7b1cb" providerId="Windows Live"/>
      </p:ext>
    </p:extLst>
  </p:cmAuthor>
  <p:cmAuthor id="2" name="Návrat Miroslav" initials="NM" lastIdx="20" clrIdx="1">
    <p:extLst>
      <p:ext uri="{19B8F6BF-5375-455C-9EA6-DF929625EA0E}">
        <p15:presenceInfo xmlns:p15="http://schemas.microsoft.com/office/powerpoint/2012/main" userId="S-1-5-21-1024343765-948047755-1557874966-30005" providerId="AD"/>
      </p:ext>
    </p:extLst>
  </p:cmAuthor>
  <p:cmAuthor id="3" name="Kuchařová Veronika" initials="KV" lastIdx="1" clrIdx="2">
    <p:extLst>
      <p:ext uri="{19B8F6BF-5375-455C-9EA6-DF929625EA0E}">
        <p15:presenceInfo xmlns:p15="http://schemas.microsoft.com/office/powerpoint/2012/main" userId="S-1-5-21-1024343765-948047755-1557874966-2659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8D96"/>
    <a:srgbClr val="B2D5D8"/>
    <a:srgbClr val="7F7F7F"/>
    <a:srgbClr val="61AA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FA5D55-CA7B-4358-AFEF-A66498C35363}" type="datetimeFigureOut">
              <a:rPr lang="cs-CZ" smtClean="0"/>
              <a:t>11.09.2025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E0F52C-6A56-4EF8-AFAD-C1D6265052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1138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768000" y="1224000"/>
            <a:ext cx="7824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 dirty="0"/>
              <a:t>Kliknutím lze </a:t>
            </a:r>
            <a:br>
              <a:rPr lang="cs-CZ" dirty="0"/>
            </a:br>
            <a:r>
              <a:rPr lang="cs-CZ" dirty="0"/>
              <a:t>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68000" y="6288271"/>
            <a:ext cx="5181696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153723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29599" y="1825625"/>
            <a:ext cx="10515600" cy="4351338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0575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53">
          <p15:clr>
            <a:srgbClr val="FBAE40"/>
          </p15:clr>
        </p15:guide>
        <p15:guide id="2" pos="7348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orient="horz" pos="59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5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825625"/>
            <a:ext cx="515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5281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28D9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5014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obrázek 2">
            <a:extLst>
              <a:ext uri="{FF2B5EF4-FFF2-40B4-BE49-F238E27FC236}">
                <a16:creationId xmlns:a16="http://schemas.microsoft.com/office/drawing/2014/main" id="{DEBA1952-2E33-4348-A94B-18B552207762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20000" y="936001"/>
            <a:ext cx="10726331" cy="5166037"/>
          </a:xfrm>
        </p:spPr>
        <p:txBody>
          <a:bodyPr>
            <a:normAutofit/>
          </a:bodyPr>
          <a:lstStyle>
            <a:lvl1pPr marL="0" indent="0">
              <a:buNone/>
              <a:defRPr sz="2100" cap="all" baseline="0">
                <a:solidFill>
                  <a:srgbClr val="428D96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Obrázek</a:t>
            </a:r>
          </a:p>
        </p:txBody>
      </p:sp>
    </p:spTree>
    <p:extLst>
      <p:ext uri="{BB962C8B-B14F-4D97-AF65-F5344CB8AC3E}">
        <p14:creationId xmlns:p14="http://schemas.microsoft.com/office/powerpoint/2010/main" val="3015479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1127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4726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5092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islý nadpis a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2533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729600" y="936001"/>
            <a:ext cx="10838169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96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1694566" y="101218"/>
            <a:ext cx="4974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EB70F08-41D3-4C49-9139-1BF5B9A156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7997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Nada.Drizga@msmt.gov.cz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5" Type="http://schemas.openxmlformats.org/officeDocument/2006/relationships/hyperlink" Target="http://www.msmt.cz/" TargetMode="External"/><Relationship Id="rId4" Type="http://schemas.openxmlformats.org/officeDocument/2006/relationships/hyperlink" Target="mailto:Petra.Nichtburgerova@msmt.gov.cz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zakonyprolidi.cz/cs/2002-130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33E5E2-0C91-C69E-897A-0741031A9F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Podpora strategických technologií –</a:t>
            </a:r>
            <a:br>
              <a:rPr lang="cs-CZ" dirty="0"/>
            </a:br>
            <a:r>
              <a:rPr lang="cs-CZ" dirty="0"/>
              <a:t>Umělá inteligence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19872F7-EA0E-CB83-D7CB-FECEB78213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Brno, 12. 9. 2025, </a:t>
            </a:r>
            <a:r>
              <a:rPr lang="cs-CZ" dirty="0" err="1"/>
              <a:t>petra</a:t>
            </a:r>
            <a:r>
              <a:rPr lang="cs-CZ" dirty="0"/>
              <a:t> Nichtburgerová, Naďa Dřizga</a:t>
            </a:r>
          </a:p>
        </p:txBody>
      </p:sp>
    </p:spTree>
    <p:extLst>
      <p:ext uri="{BB962C8B-B14F-4D97-AF65-F5344CB8AC3E}">
        <p14:creationId xmlns:p14="http://schemas.microsoft.com/office/powerpoint/2010/main" val="3538996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09EB5-5E96-7896-973F-30943DD51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F99E1D-817F-A14A-716D-561E89AE5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strategických technologií Umělá inteligence – Jazykové technologie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21152BE-FAE6-793E-E3D1-D730DC400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1315844"/>
            <a:ext cx="10964967" cy="486111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cs-CZ" sz="2400" dirty="0"/>
              <a:t> </a:t>
            </a:r>
            <a:r>
              <a:rPr lang="cs-CZ" sz="2600" b="1" u="sng" dirty="0" err="1">
                <a:highlight>
                  <a:srgbClr val="00FFFF"/>
                </a:highlight>
              </a:rPr>
              <a:t>OpenEuropeLLM</a:t>
            </a:r>
            <a:r>
              <a:rPr lang="cs-CZ" sz="2600" dirty="0"/>
              <a:t> </a:t>
            </a:r>
            <a:r>
              <a:rPr lang="cs-CZ" sz="2400" dirty="0"/>
              <a:t>(</a:t>
            </a:r>
            <a:r>
              <a:rPr lang="en-US" sz="2400" dirty="0"/>
              <a:t>Open European Family of Large Language Models</a:t>
            </a:r>
            <a:r>
              <a:rPr lang="cs-CZ" sz="2400" dirty="0"/>
              <a:t>)</a:t>
            </a:r>
          </a:p>
          <a:p>
            <a:pPr>
              <a:buFontTx/>
              <a:buChar char="-"/>
            </a:pPr>
            <a:endParaRPr lang="cs-CZ" sz="2400" dirty="0"/>
          </a:p>
          <a:p>
            <a:pPr>
              <a:buFontTx/>
              <a:buChar char="-"/>
            </a:pPr>
            <a:r>
              <a:rPr lang="cs-CZ" sz="2400" dirty="0"/>
              <a:t>vývoj </a:t>
            </a:r>
            <a:r>
              <a:rPr lang="cs-CZ" sz="2400" dirty="0">
                <a:solidFill>
                  <a:srgbClr val="00B050"/>
                </a:solidFill>
              </a:rPr>
              <a:t>otevřených velké jazykových modelů </a:t>
            </a:r>
            <a:r>
              <a:rPr lang="cs-CZ" sz="2400" dirty="0"/>
              <a:t>nové generace podporující </a:t>
            </a:r>
            <a:r>
              <a:rPr lang="cs-CZ" sz="2400" dirty="0">
                <a:solidFill>
                  <a:srgbClr val="00B050"/>
                </a:solidFill>
              </a:rPr>
              <a:t>rozvoj</a:t>
            </a:r>
            <a:r>
              <a:rPr lang="cs-CZ" sz="2400" dirty="0"/>
              <a:t> evropských schopností </a:t>
            </a:r>
            <a:r>
              <a:rPr lang="cs-CZ" sz="2400" dirty="0">
                <a:solidFill>
                  <a:srgbClr val="00B050"/>
                </a:solidFill>
              </a:rPr>
              <a:t>v oblasti umělé inteligence</a:t>
            </a:r>
          </a:p>
          <a:p>
            <a:pPr>
              <a:buFontTx/>
              <a:buChar char="-"/>
            </a:pPr>
            <a:r>
              <a:rPr lang="cs-CZ" sz="2400" dirty="0"/>
              <a:t>transparentní </a:t>
            </a:r>
            <a:r>
              <a:rPr lang="cs-CZ" sz="2400" dirty="0">
                <a:solidFill>
                  <a:srgbClr val="00B0F0"/>
                </a:solidFill>
              </a:rPr>
              <a:t>modely s otevřeným zdrojovým kódem</a:t>
            </a:r>
            <a:r>
              <a:rPr lang="cs-CZ" sz="2400" dirty="0"/>
              <a:t>, vyhovující i </a:t>
            </a:r>
            <a:r>
              <a:rPr lang="cs-CZ" sz="2400" dirty="0">
                <a:solidFill>
                  <a:srgbClr val="00B0F0"/>
                </a:solidFill>
              </a:rPr>
              <a:t>evropské regulaci</a:t>
            </a:r>
          </a:p>
          <a:p>
            <a:pPr>
              <a:buFontTx/>
              <a:buChar char="-"/>
            </a:pPr>
            <a:r>
              <a:rPr lang="cs-CZ" sz="2400" dirty="0"/>
              <a:t>pro komerční, průmyslové a veřejné služby</a:t>
            </a:r>
          </a:p>
          <a:p>
            <a:pPr>
              <a:buFont typeface="Wingdings" panose="05000000000000000000" pitchFamily="2" charset="2"/>
              <a:buChar char="è"/>
            </a:pPr>
            <a:r>
              <a:rPr lang="cs-CZ" sz="2400" noProof="0" dirty="0"/>
              <a:t>zlepšit konkurenceschopnost a digitální suverenitu Evropy</a:t>
            </a:r>
          </a:p>
          <a:p>
            <a:pPr marL="108000" indent="0">
              <a:buNone/>
            </a:pPr>
            <a:endParaRPr lang="cs-CZ" sz="2400" dirty="0"/>
          </a:p>
          <a:p>
            <a:pPr marL="108000" indent="0">
              <a:buNone/>
            </a:pPr>
            <a:endParaRPr lang="cs-CZ" sz="2400" dirty="0"/>
          </a:p>
          <a:p>
            <a:pPr>
              <a:buFontTx/>
              <a:buChar char="-"/>
            </a:pPr>
            <a:endParaRPr lang="cs-CZ" sz="2400" dirty="0"/>
          </a:p>
          <a:p>
            <a:pPr marL="108000" indent="0">
              <a:buNone/>
            </a:pPr>
            <a:endParaRPr lang="cs-CZ" sz="2400" dirty="0"/>
          </a:p>
          <a:p>
            <a:endParaRPr lang="cs-CZ" dirty="0"/>
          </a:p>
          <a:p>
            <a:endParaRPr lang="cs-CZ" dirty="0"/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16A5796-5B41-7A06-4572-389F3F879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6105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E19E9-7640-0997-EA86-C149EBB0C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060067-B806-8E43-3412-A905CCA0E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strategických technologií Umělá inteligence – Jazykové technologie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D6EAA8A-F9CE-58AD-E25C-93D646D6F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1315844"/>
            <a:ext cx="10964967" cy="486111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cs-CZ" sz="2400" dirty="0"/>
              <a:t> </a:t>
            </a:r>
            <a:r>
              <a:rPr lang="cs-CZ" sz="2600" b="1" u="sng" dirty="0" err="1">
                <a:highlight>
                  <a:srgbClr val="00FFFF"/>
                </a:highlight>
              </a:rPr>
              <a:t>OpenEuropeLLM</a:t>
            </a:r>
            <a:r>
              <a:rPr lang="cs-CZ" sz="2600" dirty="0"/>
              <a:t> </a:t>
            </a:r>
            <a:r>
              <a:rPr lang="cs-CZ" sz="2400" dirty="0"/>
              <a:t>(</a:t>
            </a:r>
            <a:r>
              <a:rPr lang="en-US" sz="2400" dirty="0"/>
              <a:t>Open European Family of Large Language Models</a:t>
            </a:r>
            <a:r>
              <a:rPr lang="cs-CZ" sz="2400" dirty="0"/>
              <a:t>)</a:t>
            </a:r>
          </a:p>
          <a:p>
            <a:pPr>
              <a:buFontTx/>
              <a:buChar char="-"/>
            </a:pPr>
            <a:endParaRPr lang="cs-CZ" sz="2400" dirty="0"/>
          </a:p>
          <a:p>
            <a:pPr>
              <a:buFontTx/>
              <a:buChar char="-"/>
            </a:pPr>
            <a:r>
              <a:rPr lang="cs-CZ" sz="2400" dirty="0"/>
              <a:t>Trvání projektu od 2025 do 2028</a:t>
            </a:r>
          </a:p>
          <a:p>
            <a:pPr>
              <a:buFontTx/>
              <a:buChar char="-"/>
            </a:pPr>
            <a:r>
              <a:rPr lang="cs-CZ" sz="2400" dirty="0"/>
              <a:t>V rámci evropských programů podporovaných přímo Evropskou komisí je </a:t>
            </a:r>
            <a:r>
              <a:rPr lang="cs-CZ" sz="2400" dirty="0" err="1"/>
              <a:t>OpenEuroLLM</a:t>
            </a:r>
            <a:r>
              <a:rPr lang="cs-CZ" sz="2400" dirty="0"/>
              <a:t> projekt s dosud největším celkovým objemem financování koordinovaný z ČR (celkem 34 mil. EUR plus kapacity </a:t>
            </a:r>
            <a:r>
              <a:rPr lang="cs-CZ" sz="2400" dirty="0" err="1"/>
              <a:t>EuroHPC</a:t>
            </a:r>
            <a:r>
              <a:rPr lang="cs-CZ" sz="2400" dirty="0"/>
              <a:t> poskytnuté bezplatně).</a:t>
            </a:r>
          </a:p>
          <a:p>
            <a:pPr>
              <a:buFontTx/>
              <a:buChar char="-"/>
            </a:pPr>
            <a:r>
              <a:rPr lang="cs-CZ" sz="2400" dirty="0"/>
              <a:t>MŠMT kofinancuje českou část projektu v objemu cca 1,9 mil EUR – pod MŠMT výzvou 8Y</a:t>
            </a:r>
            <a:endParaRPr lang="cs-CZ" sz="2800" dirty="0"/>
          </a:p>
          <a:p>
            <a:pPr marL="108000" indent="0">
              <a:buNone/>
            </a:pPr>
            <a:endParaRPr lang="cs-CZ" sz="2400" dirty="0"/>
          </a:p>
          <a:p>
            <a:pPr>
              <a:buFontTx/>
              <a:buChar char="-"/>
            </a:pPr>
            <a:endParaRPr lang="cs-CZ" sz="2400" dirty="0"/>
          </a:p>
          <a:p>
            <a:pPr marL="108000" indent="0">
              <a:buNone/>
            </a:pPr>
            <a:endParaRPr lang="cs-CZ" sz="2400" dirty="0"/>
          </a:p>
          <a:p>
            <a:endParaRPr lang="cs-CZ" dirty="0"/>
          </a:p>
          <a:p>
            <a:endParaRPr lang="cs-CZ" dirty="0"/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2BE4E5A-72A2-5CE1-9695-FBF1C7169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5557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244BF-168B-882A-69B3-D227B9DE9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659277-7C69-D9A4-BC40-25786CBEC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strategických technologií Umělá inteligence – Výzva 8Y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B826BFD-82A1-3CD4-2DD1-ADC7436DB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59079"/>
            <a:ext cx="10964967" cy="4351338"/>
          </a:xfrm>
        </p:spPr>
        <p:txBody>
          <a:bodyPr>
            <a:normAutofit/>
          </a:bodyPr>
          <a:lstStyle/>
          <a:p>
            <a:r>
              <a:rPr lang="cs-CZ" sz="2400" dirty="0"/>
              <a:t>Další očekávané žádosti o kofinancování v rámci výzvy 8Y:</a:t>
            </a:r>
          </a:p>
          <a:p>
            <a:pPr marL="108000" indent="0">
              <a:buNone/>
            </a:pPr>
            <a:endParaRPr lang="cs-CZ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Z tématu DIGITAL-2024-AI-06-IMAGING – týkající se inteligentních implementací formátu pro výměnu elektronických zdravotních záznamů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2400" dirty="0"/>
              <a:t>? Z tématu DIGITAL-2024-AI-06-LANGUAGE-02 – v rámci projektu LLM4Europe </a:t>
            </a:r>
            <a:r>
              <a:rPr lang="cs-CZ" sz="2400"/>
              <a:t>vedeného ALT-EDIC</a:t>
            </a:r>
            <a:endParaRPr lang="cs-CZ" sz="24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7D931B9-7EEE-48FB-F2D8-06A118882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7936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B25EC4-2225-4B1B-B70F-49FD082399FF}"/>
              </a:ext>
            </a:extLst>
          </p:cNvPr>
          <p:cNvSpPr txBox="1">
            <a:spLocks/>
          </p:cNvSpPr>
          <p:nvPr/>
        </p:nvSpPr>
        <p:spPr>
          <a:xfrm>
            <a:off x="276225" y="2488575"/>
            <a:ext cx="11620500" cy="85248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100" kern="1200" cap="all" baseline="0">
                <a:solidFill>
                  <a:srgbClr val="428D96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cs-CZ" sz="4000" cap="small" dirty="0">
                <a:solidFill>
                  <a:schemeClr val="bg1"/>
                </a:solidFill>
              </a:rPr>
              <a:t>Děkujeme vám za pozornost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2912512" y="3659415"/>
            <a:ext cx="6393429" cy="1312635"/>
          </a:xfrm>
          <a:prstGeom prst="rect">
            <a:avLst/>
          </a:prstGeom>
        </p:spPr>
        <p:txBody>
          <a:bodyPr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 algn="ctr">
              <a:buNone/>
            </a:pPr>
            <a:r>
              <a:rPr lang="cs-CZ" sz="2500" dirty="0">
                <a:solidFill>
                  <a:schemeClr val="bg1"/>
                </a:solidFill>
              </a:rPr>
              <a:t>Petra Nichtburgerová, Naďa Dřizga</a:t>
            </a:r>
            <a:endParaRPr lang="cs-CZ" sz="2500" b="1" cap="all" dirty="0">
              <a:solidFill>
                <a:schemeClr val="bg1"/>
              </a:solidFill>
            </a:endParaRPr>
          </a:p>
          <a:p>
            <a:pPr marL="108000" indent="0" algn="ctr">
              <a:buNone/>
            </a:pPr>
            <a:r>
              <a:rPr lang="cs-CZ" sz="1800" dirty="0">
                <a:solidFill>
                  <a:schemeClr val="bg1"/>
                </a:solidFill>
              </a:rPr>
              <a:t>MŠMT, </a:t>
            </a:r>
            <a:r>
              <a:rPr lang="en-US" sz="1800" dirty="0" err="1">
                <a:solidFill>
                  <a:schemeClr val="bg1"/>
                </a:solidFill>
              </a:rPr>
              <a:t>Oddělení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cs-CZ" sz="1800" dirty="0">
                <a:solidFill>
                  <a:schemeClr val="bg1"/>
                </a:solidFill>
              </a:rPr>
              <a:t>pro výzkumné infrastruktury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886" y="824254"/>
            <a:ext cx="2180682" cy="1067943"/>
          </a:xfrm>
          <a:prstGeom prst="rect">
            <a:avLst/>
          </a:prstGeom>
        </p:spPr>
      </p:pic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1571625" y="5951673"/>
            <a:ext cx="1857375" cy="9063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 algn="ctr">
              <a:spcAft>
                <a:spcPts val="0"/>
              </a:spcAft>
              <a:buNone/>
            </a:pPr>
            <a:r>
              <a:rPr lang="fi-FI" sz="1400" dirty="0">
                <a:solidFill>
                  <a:schemeClr val="bg1"/>
                </a:solidFill>
              </a:rPr>
              <a:t>Karmelitská 529/5</a:t>
            </a:r>
          </a:p>
          <a:p>
            <a:pPr marL="108000" indent="0" algn="ctr">
              <a:spcAft>
                <a:spcPts val="0"/>
              </a:spcAft>
              <a:buNone/>
            </a:pPr>
            <a:r>
              <a:rPr lang="fi-FI" sz="1400" dirty="0">
                <a:solidFill>
                  <a:schemeClr val="bg1"/>
                </a:solidFill>
              </a:rPr>
              <a:t>118 12 Praha 1</a:t>
            </a:r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3648974" y="5949097"/>
            <a:ext cx="2759161" cy="9063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 algn="ctr">
              <a:spcAft>
                <a:spcPts val="0"/>
              </a:spcAft>
              <a:buNone/>
            </a:pPr>
            <a:r>
              <a:rPr lang="cs-CZ" sz="1400" dirty="0">
                <a:solidFill>
                  <a:schemeClr val="bg1"/>
                </a:solidFill>
                <a:hlinkClick r:id="rId3"/>
              </a:rPr>
              <a:t>Nada.Drizga@msmt.gov.cz</a:t>
            </a:r>
            <a:endParaRPr lang="cs-CZ" sz="1400" dirty="0">
              <a:solidFill>
                <a:schemeClr val="bg1"/>
              </a:solidFill>
            </a:endParaRPr>
          </a:p>
          <a:p>
            <a:pPr marL="108000" indent="0" algn="ctr">
              <a:spcAft>
                <a:spcPts val="0"/>
              </a:spcAft>
              <a:buNone/>
            </a:pPr>
            <a:r>
              <a:rPr lang="cs-CZ" sz="1400" dirty="0">
                <a:solidFill>
                  <a:schemeClr val="bg1"/>
                </a:solidFill>
                <a:hlinkClick r:id="rId4"/>
              </a:rPr>
              <a:t>Petra.Nichtburgerova@msmt.gov.cz</a:t>
            </a:r>
            <a:endParaRPr lang="cs-CZ" sz="1400" dirty="0">
              <a:solidFill>
                <a:schemeClr val="bg1"/>
              </a:solidFill>
            </a:endParaRPr>
          </a:p>
          <a:p>
            <a:pPr marL="108000" indent="0" algn="ctr">
              <a:spcAft>
                <a:spcPts val="0"/>
              </a:spcAft>
              <a:buNone/>
            </a:pPr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10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6408136" y="5964119"/>
            <a:ext cx="1857375" cy="9063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 algn="ctr">
              <a:spcAft>
                <a:spcPts val="0"/>
              </a:spcAft>
              <a:buNone/>
            </a:pPr>
            <a:r>
              <a:rPr lang="cs-CZ" sz="1400" dirty="0">
                <a:solidFill>
                  <a:schemeClr val="bg1"/>
                </a:solidFill>
              </a:rPr>
              <a:t>+420 778 736 304</a:t>
            </a:r>
          </a:p>
          <a:p>
            <a:pPr marL="108000" indent="0" algn="ctr">
              <a:spcAft>
                <a:spcPts val="0"/>
              </a:spcAft>
              <a:buNone/>
            </a:pPr>
            <a:r>
              <a:rPr lang="cs-CZ" sz="1400" dirty="0">
                <a:solidFill>
                  <a:schemeClr val="bg1"/>
                </a:solidFill>
              </a:rPr>
              <a:t>+420 778 979 195  </a:t>
            </a:r>
            <a:br>
              <a:rPr lang="cs-CZ" sz="1400" dirty="0">
                <a:solidFill>
                  <a:schemeClr val="bg1"/>
                </a:solidFill>
              </a:rPr>
            </a:br>
            <a:endParaRPr lang="cs-CZ" sz="1400" dirty="0">
              <a:solidFill>
                <a:schemeClr val="bg1"/>
              </a:solidFill>
            </a:endParaRP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B122202F-EEE8-4954-9F16-9A0A24DCD134}"/>
              </a:ext>
            </a:extLst>
          </p:cNvPr>
          <p:cNvSpPr txBox="1">
            <a:spLocks/>
          </p:cNvSpPr>
          <p:nvPr/>
        </p:nvSpPr>
        <p:spPr>
          <a:xfrm>
            <a:off x="8812104" y="5949097"/>
            <a:ext cx="1857375" cy="90632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324000" indent="-216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612000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9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8000" indent="0" algn="ctr">
              <a:spcAft>
                <a:spcPts val="0"/>
              </a:spcAft>
              <a:buNone/>
            </a:pPr>
            <a:r>
              <a:rPr lang="cs-CZ" sz="1400" dirty="0">
                <a:solidFill>
                  <a:schemeClr val="bg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www.msmt.gov.cz</a:t>
            </a:r>
            <a:br>
              <a:rPr lang="cs-CZ" sz="1400" dirty="0">
                <a:solidFill>
                  <a:schemeClr val="bg1"/>
                </a:solidFill>
              </a:rPr>
            </a:br>
            <a:endParaRPr lang="cs-CZ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285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7323EF-7CA5-5AB3-E1A5-2C0C0B483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strategických technologií Umělá inteligence -EUROHPC JU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6E34F4-3667-1A4E-38E8-E403323C94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Česká republika podporuje rozvoj strategických technologií umělé inteligence mimo jiné skrze své členství v evropském společném podniku </a:t>
            </a:r>
            <a:r>
              <a:rPr lang="cs-CZ" dirty="0" err="1"/>
              <a:t>EuroHPC</a:t>
            </a:r>
            <a:r>
              <a:rPr lang="cs-CZ" dirty="0"/>
              <a:t> JU. </a:t>
            </a:r>
          </a:p>
          <a:p>
            <a:r>
              <a:rPr lang="cs-CZ" b="1" dirty="0" err="1"/>
              <a:t>EuroHPC</a:t>
            </a:r>
            <a:r>
              <a:rPr lang="cs-CZ" b="1" dirty="0"/>
              <a:t> JU</a:t>
            </a:r>
            <a:r>
              <a:rPr lang="cs-CZ" dirty="0"/>
              <a:t> (</a:t>
            </a:r>
            <a:r>
              <a:rPr lang="cs-CZ" dirty="0" err="1"/>
              <a:t>European</a:t>
            </a:r>
            <a:r>
              <a:rPr lang="cs-CZ" dirty="0"/>
              <a:t> </a:t>
            </a:r>
            <a:r>
              <a:rPr lang="cs-CZ" dirty="0" err="1"/>
              <a:t>High</a:t>
            </a:r>
            <a:r>
              <a:rPr lang="cs-CZ" dirty="0"/>
              <a:t> Performance </a:t>
            </a:r>
            <a:r>
              <a:rPr lang="cs-CZ" dirty="0" err="1"/>
              <a:t>Computing</a:t>
            </a:r>
            <a:r>
              <a:rPr lang="cs-CZ" dirty="0"/>
              <a:t> Joint </a:t>
            </a:r>
            <a:r>
              <a:rPr lang="cs-CZ" dirty="0" err="1"/>
              <a:t>Undertaking</a:t>
            </a:r>
            <a:r>
              <a:rPr lang="cs-CZ" dirty="0"/>
              <a:t>) je společný podnik Evropské unie, který má za cíl: vybudovat a provozovat v Evropě špičkovou evropskou superpočítačovou infrastrukturu, podporovat vývoj technologií v oblasti HPC (</a:t>
            </a:r>
            <a:r>
              <a:rPr lang="cs-CZ" dirty="0" err="1"/>
              <a:t>High</a:t>
            </a:r>
            <a:r>
              <a:rPr lang="cs-CZ" dirty="0"/>
              <a:t> Performance </a:t>
            </a:r>
            <a:r>
              <a:rPr lang="cs-CZ" dirty="0" err="1"/>
              <a:t>Computing</a:t>
            </a:r>
            <a:r>
              <a:rPr lang="cs-CZ" dirty="0"/>
              <a:t>) a umělé inteligence (AI), zajistit digitální a technologickou suverenitu Evropy, podporovat výzkum, inovace, průmysl i veřejný sektor při využívání výkonných výpočetních kapacit.</a:t>
            </a:r>
          </a:p>
          <a:p>
            <a:r>
              <a:rPr lang="cs-CZ" dirty="0" err="1"/>
              <a:t>EuroHPC</a:t>
            </a:r>
            <a:r>
              <a:rPr lang="cs-CZ" dirty="0"/>
              <a:t> JU vzniklo v roce 2020 se sídlem v Lucembursku a hospodaří s rozpočtem na období 2021-2027 okolo 7mld EUR.</a:t>
            </a:r>
          </a:p>
          <a:p>
            <a:r>
              <a:rPr lang="cs-CZ" dirty="0"/>
              <a:t>Společný podnik </a:t>
            </a:r>
            <a:r>
              <a:rPr lang="cs-CZ" dirty="0" err="1"/>
              <a:t>EuroHPC</a:t>
            </a:r>
            <a:r>
              <a:rPr lang="cs-CZ" dirty="0"/>
              <a:t> byl zřízen nařízením Rady (EU) 2021/1173 ze dne 13. července 2021, upraveným nařízením (EU) 2024/1732 ze dne 17. června 2024, s cílem zpřístupnit evropskou výpočetní kapacitu inovativním evropským startupům zaměřeným na umělou inteligenci, aby mohly trénovat své modely.</a:t>
            </a:r>
          </a:p>
          <a:p>
            <a:r>
              <a:rPr lang="cs-CZ" dirty="0"/>
              <a:t>Příspěvek EU na vybudování nebo modernizaci superpočítačů zaměřených na umělou inteligenci je 800 milionů EUR z programu Digital </a:t>
            </a:r>
            <a:r>
              <a:rPr lang="cs-CZ" dirty="0" err="1"/>
              <a:t>Europe</a:t>
            </a:r>
            <a:r>
              <a:rPr lang="cs-CZ" dirty="0"/>
              <a:t> a na zřízení a provoz AI </a:t>
            </a:r>
            <a:r>
              <a:rPr lang="cs-CZ" dirty="0" err="1"/>
              <a:t>factories</a:t>
            </a:r>
            <a:r>
              <a:rPr lang="cs-CZ" dirty="0"/>
              <a:t> 180 milionů EUR z programu Horizont Evropa. 15 milionů EUR je určeno na samotné zřízení a provoz jedné AI </a:t>
            </a:r>
            <a:r>
              <a:rPr lang="cs-CZ" dirty="0" err="1"/>
              <a:t>factory</a:t>
            </a:r>
            <a:r>
              <a:rPr lang="cs-CZ" dirty="0"/>
              <a:t>. </a:t>
            </a:r>
          </a:p>
          <a:p>
            <a:r>
              <a:rPr lang="cs-CZ" dirty="0" err="1"/>
              <a:t>EuroHPC</a:t>
            </a:r>
            <a:r>
              <a:rPr lang="cs-CZ" dirty="0"/>
              <a:t> JU v roce 2024 vyhlásil výzvu k podávání návrhů na provoz nových či modernizovaných superpočítačů optimalizovaných pro AI a na vznik tzv. </a:t>
            </a:r>
            <a:r>
              <a:rPr lang="cs-CZ" i="1" dirty="0"/>
              <a:t>AI </a:t>
            </a:r>
            <a:r>
              <a:rPr lang="cs-CZ" i="1" dirty="0" err="1"/>
              <a:t>factories</a:t>
            </a:r>
            <a:r>
              <a:rPr lang="cs-CZ" dirty="0"/>
              <a:t> – ekosystémů propojujících výpočetní výkon, data a experty pro podporu inovací v oblasti umělé inteligence.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73F06D0-C22C-A043-0795-968F18F29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3002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D9DB4B-B480-1FBB-50DE-F21235DE5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strategických technologií Umělá inteligence: LUMI AI FACTORY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13436E-D1E6-6E51-11CD-BE80688AAA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ČR podpořila záměr pořízení superpočítače pro AI, tzv. LUMI-AI </a:t>
            </a:r>
            <a:r>
              <a:rPr lang="cs-CZ" b="1" dirty="0" err="1"/>
              <a:t>Factory</a:t>
            </a:r>
            <a:r>
              <a:rPr lang="cs-CZ" b="1" dirty="0"/>
              <a:t> a LUMI-AI experimentální platformy</a:t>
            </a:r>
            <a:r>
              <a:rPr lang="cs-CZ" dirty="0"/>
              <a:t> ve Finsku </a:t>
            </a:r>
            <a:r>
              <a:rPr lang="cs-CZ" b="1" dirty="0"/>
              <a:t>v letech 2025-2031</a:t>
            </a:r>
          </a:p>
          <a:p>
            <a:r>
              <a:rPr lang="cs-CZ" dirty="0"/>
              <a:t>Výzva </a:t>
            </a:r>
            <a:r>
              <a:rPr lang="cs-CZ" dirty="0" err="1"/>
              <a:t>EuroHPC</a:t>
            </a:r>
            <a:r>
              <a:rPr lang="cs-CZ" dirty="0"/>
              <a:t> JU: EUROHPC-2024-CEI-AI-02 k výběru hostitelských subjektů pro pořízení superpočítače optimalizovaného pro umělou inteligenci nebo modernizaci stávajícího superpočítače </a:t>
            </a:r>
            <a:r>
              <a:rPr lang="cs-CZ" dirty="0" err="1"/>
              <a:t>EuroHPC</a:t>
            </a:r>
            <a:r>
              <a:rPr lang="cs-CZ" dirty="0"/>
              <a:t>, pokročilé experimentální superpočítačové platformy optimalizované pro AI</a:t>
            </a:r>
            <a:br>
              <a:rPr lang="cs-CZ" dirty="0"/>
            </a:br>
            <a:r>
              <a:rPr lang="cs-CZ" dirty="0"/>
              <a:t>a zřízení AI továrny. </a:t>
            </a:r>
          </a:p>
          <a:p>
            <a:r>
              <a:rPr lang="cs-CZ" dirty="0"/>
              <a:t>Termín podání přihlášky do kolové výzvy byl 4. listopadu 2024</a:t>
            </a:r>
          </a:p>
          <a:p>
            <a:r>
              <a:rPr lang="cs-CZ" dirty="0"/>
              <a:t>Konsorcium: Finsko, Česká republika, Dánsko, Estonsko, Norsko, Polsko: Celková investice do nového superpočítače: 600 milionů EUR, finský příspěvek 250 milionů EUR. </a:t>
            </a:r>
          </a:p>
          <a:p>
            <a:r>
              <a:rPr lang="cs-CZ" dirty="0"/>
              <a:t>kofinancování projektu: 50 % národní zdroje, 50 % EK. Celkem: 24 milionů EUR, 12 mil. EUR EK, 12 mil. EUR ČR. (11 milionů EUR MŠMT, 1 milion EUR VŠB-TUO). 7 mil. EUR pořízení superpočítače LUMI-AI, 4 mil. EUR na AI </a:t>
            </a:r>
            <a:r>
              <a:rPr lang="cs-CZ" dirty="0" err="1"/>
              <a:t>factory</a:t>
            </a:r>
            <a:r>
              <a:rPr lang="cs-CZ" dirty="0"/>
              <a:t> (3 mil. EUR od MŠMT a 1 mil. EUR od VŠB-TUO) a 1 mil. EUR na LUMI experimentální platformu.  </a:t>
            </a:r>
          </a:p>
          <a:p>
            <a:r>
              <a:rPr lang="cs-CZ" dirty="0"/>
              <a:t>Záměr byl vybrán a v březnu 2025 byl zahájen související projekt LAIF </a:t>
            </a:r>
            <a:r>
              <a:rPr lang="cs-CZ" dirty="0" err="1"/>
              <a:t>Service</a:t>
            </a:r>
            <a:r>
              <a:rPr lang="cs-CZ" dirty="0"/>
              <a:t> Center.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9B9EE23-6B49-2C31-EF3F-6F1E114A6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49716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F78CD5-3CB9-9B09-B9EB-B4A7E18357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strategických technologií Umělá inteligence: CZ AI </a:t>
            </a:r>
            <a:r>
              <a:rPr lang="cs-CZ" dirty="0" err="1"/>
              <a:t>Factory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C7F7C7-5CB8-DBE3-277A-884F88FEE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záměr podpory národní AI </a:t>
            </a:r>
            <a:r>
              <a:rPr lang="cs-CZ" b="1" dirty="0" err="1"/>
              <a:t>Factory</a:t>
            </a:r>
            <a:r>
              <a:rPr lang="cs-CZ" b="1" dirty="0"/>
              <a:t> v letech 2026 až 2030</a:t>
            </a:r>
          </a:p>
          <a:p>
            <a:r>
              <a:rPr lang="it-IT" dirty="0"/>
              <a:t>Výzva EUROHPC‑2024‑CEI‑AI‑02</a:t>
            </a:r>
            <a:endParaRPr lang="cs-CZ" dirty="0"/>
          </a:p>
          <a:p>
            <a:r>
              <a:rPr lang="cs-CZ" dirty="0"/>
              <a:t>české konsorcium vedené VŠB-TUO.</a:t>
            </a:r>
          </a:p>
          <a:p>
            <a:r>
              <a:rPr lang="cs-CZ" dirty="0"/>
              <a:t>50 % financování z národních zdrojů, 50 % EK. </a:t>
            </a:r>
          </a:p>
          <a:p>
            <a:r>
              <a:rPr lang="cs-CZ" dirty="0"/>
              <a:t>pořízení a provoz AI superpočítače ve výši 10 milionů EUR, AI </a:t>
            </a:r>
            <a:r>
              <a:rPr lang="cs-CZ" dirty="0" err="1"/>
              <a:t>Factory</a:t>
            </a:r>
            <a:r>
              <a:rPr lang="cs-CZ" dirty="0"/>
              <a:t> servisní centrum ve výši cca 10 mil. EUR, příspěvek EU ve stejné výši. </a:t>
            </a:r>
          </a:p>
          <a:p>
            <a:r>
              <a:rPr lang="cs-CZ" dirty="0"/>
              <a:t>podpora budování národního AI ekosystému, podpora AI komunity ve využívání výpočetní a datové infrastruktury a zajistí vzdělávání nových odborníků na problematiku AI aplikací.</a:t>
            </a:r>
          </a:p>
          <a:p>
            <a:r>
              <a:rPr lang="cs-CZ" dirty="0"/>
              <a:t>Termín podání přihlášky do kolové výzvy byl 30. červen 2025.</a:t>
            </a:r>
          </a:p>
          <a:p>
            <a:r>
              <a:rPr lang="cs-CZ" dirty="0"/>
              <a:t>Zatím není znám výsledek. 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9DBFD2E-9F18-CE44-0AA4-09EBCC577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2299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232782-FE41-5D90-F739-A323FA39A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strategických technologií Umělá inteligence: AI </a:t>
            </a:r>
            <a:r>
              <a:rPr lang="cs-CZ" dirty="0" err="1"/>
              <a:t>GigAFACTORY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87971B-E1B6-3F79-3E7E-A9BE9E6DFD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EK vyhlásila 9. dubna 2025 tzv. AI </a:t>
            </a:r>
            <a:r>
              <a:rPr lang="cs-CZ" dirty="0" err="1"/>
              <a:t>Continent</a:t>
            </a:r>
            <a:r>
              <a:rPr lang="cs-CZ" dirty="0"/>
              <a:t> </a:t>
            </a:r>
            <a:r>
              <a:rPr lang="cs-CZ" dirty="0" err="1"/>
              <a:t>Action</a:t>
            </a:r>
            <a:r>
              <a:rPr lang="cs-CZ" dirty="0"/>
              <a:t> </a:t>
            </a:r>
            <a:r>
              <a:rPr lang="cs-CZ" dirty="0" err="1"/>
              <a:t>Plan</a:t>
            </a:r>
            <a:r>
              <a:rPr lang="cs-CZ" dirty="0"/>
              <a:t> s cílem proměnit Evropu v globálního lídra v oblasti umělé inteligence (AI).</a:t>
            </a:r>
          </a:p>
          <a:p>
            <a:r>
              <a:rPr lang="cs-CZ" b="1" dirty="0"/>
              <a:t>ČR zaslala nezávazné vyjádření předběžného zájmu o AI </a:t>
            </a:r>
            <a:r>
              <a:rPr lang="cs-CZ" b="1" dirty="0" err="1"/>
              <a:t>Gigafactory</a:t>
            </a:r>
            <a:r>
              <a:rPr lang="cs-CZ" b="1" dirty="0"/>
              <a:t> v termínu 20. června</a:t>
            </a:r>
          </a:p>
          <a:p>
            <a:r>
              <a:rPr lang="cs-CZ" dirty="0"/>
              <a:t>AI </a:t>
            </a:r>
            <a:r>
              <a:rPr lang="cs-CZ" dirty="0" err="1"/>
              <a:t>Gigafactory</a:t>
            </a:r>
            <a:r>
              <a:rPr lang="cs-CZ" dirty="0"/>
              <a:t> je rozsáhlá výpočetní a datové infrastruktura pro rozvoj, trénování a nasazování velkých AI modelů s řádem stovek bilionů parametrů a aplikací a s výpočetním výkonem více než 100 000 pokročilých AI čipů.</a:t>
            </a:r>
          </a:p>
          <a:p>
            <a:r>
              <a:rPr lang="cs-CZ" dirty="0" err="1"/>
              <a:t>Veřejno</a:t>
            </a:r>
            <a:r>
              <a:rPr lang="cs-CZ" dirty="0"/>
              <a:t>-soukromé partnerství (PPP), konsorcium bude vedeno soukromým investorem.</a:t>
            </a:r>
          </a:p>
          <a:p>
            <a:r>
              <a:rPr lang="cs-CZ" dirty="0"/>
              <a:t>Financování 3-5 miliard EUR, 35 % z veřejných zdrojů (podpora EU a členských států), 65 % ze soukromého sektoru (soukromí investoři a fond </a:t>
            </a:r>
            <a:r>
              <a:rPr lang="cs-CZ" dirty="0" err="1"/>
              <a:t>InvestAI</a:t>
            </a:r>
            <a:r>
              <a:rPr lang="cs-CZ" dirty="0"/>
              <a:t>), Provozní náklady: 100 % ze soukromých zdrojů (výnosů z provozu AI </a:t>
            </a:r>
            <a:r>
              <a:rPr lang="cs-CZ" dirty="0" err="1"/>
              <a:t>Gigafactory</a:t>
            </a:r>
            <a:r>
              <a:rPr lang="cs-CZ" dirty="0"/>
              <a:t>). </a:t>
            </a:r>
          </a:p>
          <a:p>
            <a:r>
              <a:rPr lang="cs-CZ" dirty="0"/>
              <a:t>možnost využít fond </a:t>
            </a:r>
            <a:r>
              <a:rPr lang="cs-CZ" dirty="0" err="1"/>
              <a:t>InvestAI</a:t>
            </a:r>
            <a:r>
              <a:rPr lang="cs-CZ" dirty="0"/>
              <a:t> (připravovaný investiční fond spravovaný Evropskou investiční a rozvojovou bankou s objemem 20 mld. EUR). </a:t>
            </a:r>
          </a:p>
          <a:p>
            <a:r>
              <a:rPr lang="cs-CZ" dirty="0"/>
              <a:t>Předpokládá se, že v EU vzniknou až 4 AI </a:t>
            </a:r>
            <a:r>
              <a:rPr lang="cs-CZ" dirty="0" err="1"/>
              <a:t>Gigafactory</a:t>
            </a:r>
            <a:endParaRPr lang="cs-CZ" dirty="0"/>
          </a:p>
          <a:p>
            <a:r>
              <a:rPr lang="cs-CZ" dirty="0"/>
              <a:t>enormní dopad na reputaci hostitelské země v oblasti AI, rozvíjející celý návazný ekosystém v oblasti vysoce výkonných výpočetních systémů. </a:t>
            </a:r>
          </a:p>
          <a:p>
            <a:r>
              <a:rPr lang="cs-CZ" dirty="0"/>
              <a:t>Na konci tohoto roku bude vyhlášena oficiální výzva na založení AI </a:t>
            </a:r>
            <a:r>
              <a:rPr lang="cs-CZ" dirty="0" err="1"/>
              <a:t>Gigafactory</a:t>
            </a:r>
            <a:r>
              <a:rPr lang="cs-CZ" dirty="0"/>
              <a:t> v EU.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B99A0ED-0786-0516-66C3-AA1D828AD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3170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1F0AE-1893-8FF6-1671-98DBA1722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ECF55F-5A33-FDCE-6693-2EE79FEF1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strategických technologií Umělá inteligence – jazykové technologie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32D7C68-A3FB-5E1D-F264-389EC24870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1492370"/>
            <a:ext cx="10964967" cy="4684593"/>
          </a:xfrm>
        </p:spPr>
        <p:txBody>
          <a:bodyPr>
            <a:normAutofit lnSpcReduction="10000"/>
          </a:bodyPr>
          <a:lstStyle/>
          <a:p>
            <a:pPr marL="108000" indent="0">
              <a:buNone/>
            </a:pPr>
            <a:endParaRPr lang="cs-CZ" dirty="0"/>
          </a:p>
          <a:p>
            <a:r>
              <a:rPr lang="cs-CZ" sz="2600" dirty="0"/>
              <a:t>MŠMT prostřednictvím </a:t>
            </a:r>
            <a:r>
              <a:rPr lang="cs-CZ" sz="2600" b="1" dirty="0"/>
              <a:t>programu LM </a:t>
            </a:r>
            <a:r>
              <a:rPr lang="cs-CZ" sz="2600" dirty="0"/>
              <a:t>podporuje </a:t>
            </a:r>
            <a:r>
              <a:rPr lang="cs-CZ" sz="2600" b="1" i="1" dirty="0"/>
              <a:t>velkou výzkumnou infrastruktur </a:t>
            </a:r>
            <a:r>
              <a:rPr lang="cs-CZ" sz="2600" b="1" dirty="0"/>
              <a:t>LINDAT/CLARIAH-CZ:</a:t>
            </a:r>
          </a:p>
          <a:p>
            <a:pPr marL="108000" indent="0">
              <a:buNone/>
            </a:pPr>
            <a:r>
              <a:rPr lang="cs-CZ" sz="2200" dirty="0"/>
              <a:t>	– jazyková data a digitálními nástroje pro jazyk</a:t>
            </a:r>
          </a:p>
          <a:p>
            <a:pPr marL="108000" indent="0">
              <a:buNone/>
            </a:pPr>
            <a:r>
              <a:rPr lang="cs-CZ" sz="2200" dirty="0"/>
              <a:t>	– je českým uzlem evropského konsorcia CLARIN ERIC</a:t>
            </a:r>
          </a:p>
          <a:p>
            <a:pPr marL="108000" indent="0">
              <a:buNone/>
            </a:pPr>
            <a:endParaRPr lang="cs-CZ" sz="2400" dirty="0"/>
          </a:p>
          <a:p>
            <a:pPr marL="108000" lvl="1" indent="0">
              <a:buNone/>
            </a:pPr>
            <a:r>
              <a:rPr lang="cs-CZ" sz="2400" dirty="0"/>
              <a:t>	</a:t>
            </a:r>
            <a:r>
              <a:rPr lang="cs-CZ" sz="2400" b="1" u="sng" dirty="0"/>
              <a:t>a) účelová podpora programu LM </a:t>
            </a:r>
            <a:r>
              <a:rPr lang="cs-CZ" sz="2200" dirty="0"/>
              <a:t>– </a:t>
            </a:r>
            <a:r>
              <a:rPr lang="cs-CZ" dirty="0"/>
              <a:t>Velká výzkumná infrastruktura je </a:t>
            </a:r>
            <a:r>
              <a:rPr lang="cs-CZ" dirty="0" err="1"/>
              <a:t>ust</a:t>
            </a:r>
            <a:r>
              <a:rPr lang="cs-CZ" dirty="0"/>
              <a:t>. § 2 odst. 2 </a:t>
            </a:r>
          </a:p>
          <a:p>
            <a:pPr marL="2298600" lvl="5" indent="0">
              <a:buNone/>
            </a:pPr>
            <a:r>
              <a:rPr lang="cs-CZ" dirty="0"/>
              <a:t>písm. d) </a:t>
            </a:r>
            <a:r>
              <a:rPr lang="cs-CZ" b="1" dirty="0">
                <a:hlinkClick r:id="rId2"/>
              </a:rPr>
              <a:t>zákona č. 130/2002 Sb., o podpoře výzkumu, experimentálního vývoje a inovací z veřejných prostředků</a:t>
            </a:r>
            <a:r>
              <a:rPr lang="cs-CZ" dirty="0"/>
              <a:t> a o změně některých souvisejících zákonů (zákon o podpoře výzkumu, experimentálního vývoje a inovací), ve znění pozdějších předpisů, právně definována jako „</a:t>
            </a:r>
            <a:r>
              <a:rPr lang="cs-CZ" i="1" dirty="0"/>
              <a:t>výzkumná infrastruktura, která je výzkumným zařízením nezbytným pro ucelenou výzkumnou a vývojovou činnost s vysokou finanční a technologickou náročností, která je schvalována vládou a zřizována pro využití též dalšími výzkumnými organizacemi</a:t>
            </a:r>
            <a:r>
              <a:rPr lang="cs-CZ" dirty="0"/>
              <a:t>.“</a:t>
            </a:r>
          </a:p>
          <a:p>
            <a:pPr marL="2298600" lvl="5" indent="0">
              <a:buNone/>
            </a:pPr>
            <a:r>
              <a:rPr lang="cs-CZ" sz="2100" dirty="0"/>
              <a:t>- podpora v současné chvíli do konce roku 2026, od 2027 nové období</a:t>
            </a:r>
          </a:p>
          <a:p>
            <a:endParaRPr lang="cs-CZ" dirty="0"/>
          </a:p>
          <a:p>
            <a:endParaRPr lang="cs-CZ" dirty="0"/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8C0917D-56FF-54B6-919C-4BD22B177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7354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DBA744-4BA4-7DE8-FE7A-FC8B1F8D76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567BB1-3A00-8759-9A22-850F27876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strategických technologií Umělá inteligence – jazykové technologie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BAFD1FC-DFFB-AF00-2BC0-FF25CA73B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1492370"/>
            <a:ext cx="10964967" cy="4684593"/>
          </a:xfrm>
        </p:spPr>
        <p:txBody>
          <a:bodyPr>
            <a:normAutofit/>
          </a:bodyPr>
          <a:lstStyle/>
          <a:p>
            <a:pPr marL="108000" indent="0">
              <a:buNone/>
            </a:pPr>
            <a:endParaRPr lang="cs-CZ" sz="2200" dirty="0"/>
          </a:p>
          <a:p>
            <a:pPr marL="108000" indent="0">
              <a:buNone/>
            </a:pPr>
            <a:r>
              <a:rPr lang="cs-CZ" sz="2400" b="1" u="sng" dirty="0"/>
              <a:t>b) institucionální podpora na mezinárodní spolupráci ve </a:t>
            </a:r>
            <a:r>
              <a:rPr lang="cs-CZ" sz="2400" b="1" u="sng" dirty="0" err="1"/>
              <a:t>VaVaI</a:t>
            </a:r>
            <a:r>
              <a:rPr lang="cs-CZ" sz="2400" b="1" u="sng" dirty="0"/>
              <a:t> </a:t>
            </a:r>
            <a:r>
              <a:rPr lang="cs-CZ" sz="2200" dirty="0"/>
              <a:t>– </a:t>
            </a:r>
          </a:p>
          <a:p>
            <a:pPr>
              <a:buFontTx/>
              <a:buChar char="-"/>
            </a:pPr>
            <a:r>
              <a:rPr lang="cs-CZ" sz="2200" dirty="0"/>
              <a:t>do konsorcií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sz="2200" dirty="0"/>
              <a:t>	</a:t>
            </a:r>
            <a:r>
              <a:rPr lang="cs-CZ" sz="2200" dirty="0">
                <a:solidFill>
                  <a:srgbClr val="7030A0"/>
                </a:solidFill>
              </a:rPr>
              <a:t>CLARIN ERIC </a:t>
            </a:r>
            <a:r>
              <a:rPr lang="cs-CZ" sz="2200" dirty="0"/>
              <a:t>– evropské konsorcium </a:t>
            </a:r>
            <a:r>
              <a:rPr lang="cs-CZ" sz="2200" dirty="0">
                <a:solidFill>
                  <a:srgbClr val="0070C0"/>
                </a:solidFill>
              </a:rPr>
              <a:t>výzkumné</a:t>
            </a:r>
            <a:r>
              <a:rPr lang="cs-CZ" sz="2200" dirty="0"/>
              <a:t> infrastruktury pro jazykové zdroje </a:t>
            </a:r>
            <a:br>
              <a:rPr lang="cs-CZ" sz="2200" dirty="0"/>
            </a:br>
            <a:r>
              <a:rPr lang="cs-CZ" sz="2200" dirty="0"/>
              <a:t>		a technologie„</a:t>
            </a:r>
            <a:r>
              <a:rPr lang="en-US" b="1" i="1" dirty="0"/>
              <a:t>Common Language Resources and Technology Infrastructure</a:t>
            </a:r>
            <a:r>
              <a:rPr lang="cs-CZ" b="1" i="1" dirty="0"/>
              <a:t>“</a:t>
            </a:r>
          </a:p>
          <a:p>
            <a:pPr marL="108000" lvl="1" indent="0">
              <a:buNone/>
            </a:pPr>
            <a:r>
              <a:rPr lang="cs-CZ" sz="2200" b="1" i="1" dirty="0"/>
              <a:t>		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sz="2200" b="1" dirty="0"/>
              <a:t> 	</a:t>
            </a:r>
            <a:r>
              <a:rPr lang="cs-CZ" sz="2200" b="1" dirty="0">
                <a:solidFill>
                  <a:srgbClr val="7030A0"/>
                </a:solidFill>
              </a:rPr>
              <a:t>ALT-EDIC</a:t>
            </a:r>
            <a:r>
              <a:rPr lang="cs-CZ" sz="2200" b="1" dirty="0"/>
              <a:t> </a:t>
            </a:r>
            <a:r>
              <a:rPr lang="cs-CZ" sz="2200" dirty="0"/>
              <a:t>– evropské konsorcium </a:t>
            </a:r>
            <a:r>
              <a:rPr lang="cs-CZ" sz="2200" dirty="0">
                <a:solidFill>
                  <a:srgbClr val="0070C0"/>
                </a:solidFill>
              </a:rPr>
              <a:t>digitální</a:t>
            </a:r>
            <a:r>
              <a:rPr lang="cs-CZ" sz="2200" dirty="0"/>
              <a:t> infrastruktury „</a:t>
            </a:r>
            <a:r>
              <a:rPr lang="cs-CZ" sz="2200" b="1" i="1" dirty="0"/>
              <a:t>Aliance pro jazykové 			technologie</a:t>
            </a:r>
            <a:r>
              <a:rPr lang="cs-CZ" sz="2200" dirty="0"/>
              <a:t>“</a:t>
            </a:r>
          </a:p>
          <a:p>
            <a:pPr>
              <a:buFontTx/>
              <a:buChar char="-"/>
            </a:pPr>
            <a:endParaRPr lang="cs-CZ" sz="2200" dirty="0"/>
          </a:p>
          <a:p>
            <a:endParaRPr lang="cs-CZ" dirty="0"/>
          </a:p>
          <a:p>
            <a:endParaRPr lang="cs-CZ" dirty="0"/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C434727-D8C0-12DC-2D98-63F09B31F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9564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67E1C-5685-62A5-64DD-68E454245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63D4A6-7921-7974-562B-B751505F8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strategických technologií Umělá inteligence – jazykové technologie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5619539-4E4B-7D23-7054-0B4B05722E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1492370"/>
            <a:ext cx="10964967" cy="468459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cs-CZ" sz="2200" b="1" dirty="0"/>
              <a:t> 	</a:t>
            </a:r>
            <a:r>
              <a:rPr lang="cs-CZ" sz="2600" b="1" dirty="0">
                <a:solidFill>
                  <a:srgbClr val="7030A0"/>
                </a:solidFill>
              </a:rPr>
              <a:t>ALT-EDIC</a:t>
            </a:r>
            <a:r>
              <a:rPr lang="cs-CZ" sz="2600" b="1" dirty="0"/>
              <a:t> </a:t>
            </a:r>
            <a:r>
              <a:rPr lang="cs-CZ" sz="2600" dirty="0"/>
              <a:t>– evropské konsorcium </a:t>
            </a:r>
            <a:r>
              <a:rPr lang="cs-CZ" sz="2600" dirty="0">
                <a:solidFill>
                  <a:srgbClr val="0070C0"/>
                </a:solidFill>
              </a:rPr>
              <a:t>digitální</a:t>
            </a:r>
            <a:r>
              <a:rPr lang="cs-CZ" sz="2600" dirty="0"/>
              <a:t> infrastruktury „</a:t>
            </a:r>
            <a:r>
              <a:rPr lang="cs-CZ" sz="2600" b="1" i="1" dirty="0"/>
              <a:t>Aliance pro jazykové technologie</a:t>
            </a:r>
            <a:r>
              <a:rPr lang="cs-CZ" sz="2600" dirty="0"/>
              <a:t>“</a:t>
            </a:r>
          </a:p>
          <a:p>
            <a:pPr marL="108000" indent="0">
              <a:buNone/>
            </a:pPr>
            <a:endParaRPr lang="cs-CZ" sz="2200" dirty="0"/>
          </a:p>
          <a:p>
            <a:pPr marL="108000" indent="0">
              <a:buNone/>
            </a:pPr>
            <a:r>
              <a:rPr lang="cs-CZ" sz="2400" dirty="0"/>
              <a:t>- klade za úkol pracovat na přípravě </a:t>
            </a:r>
            <a:r>
              <a:rPr lang="cs-CZ" sz="2400" b="1" dirty="0">
                <a:solidFill>
                  <a:srgbClr val="00B050"/>
                </a:solidFill>
              </a:rPr>
              <a:t>dat o evropských jazycích pro trénování umělé inteligence</a:t>
            </a:r>
            <a:r>
              <a:rPr lang="cs-CZ" sz="2400" dirty="0"/>
              <a:t>, vybudovat „</a:t>
            </a:r>
            <a:r>
              <a:rPr lang="cs-CZ" sz="2400" dirty="0">
                <a:solidFill>
                  <a:srgbClr val="00B050"/>
                </a:solidFill>
              </a:rPr>
              <a:t>velké jazykové modely</a:t>
            </a:r>
            <a:r>
              <a:rPr lang="cs-CZ" sz="2400" dirty="0"/>
              <a:t>“ pro různé regiony Evropy, včetně neoficiálních jazyků. Takto chce ALT-EDIC zvyšovat evropskou digitální konkurenceschopnost – při zachovávání jazykové různorodosti a kulturního dědictví.</a:t>
            </a:r>
          </a:p>
          <a:p>
            <a:pPr>
              <a:buFontTx/>
              <a:buChar char="-"/>
            </a:pPr>
            <a:r>
              <a:rPr lang="cs-CZ" sz="2400" dirty="0"/>
              <a:t>založeno 1. února 2024, ČR vstoupila v květnu 2024</a:t>
            </a:r>
          </a:p>
          <a:p>
            <a:pPr>
              <a:buFontTx/>
              <a:buChar char="-"/>
            </a:pPr>
            <a:r>
              <a:rPr lang="cs-CZ" sz="2400" dirty="0"/>
              <a:t>díky členství v ALT-EDIC možnost ČR ucházet se o evropské granty (buď přímo pod ALT-EDIC, </a:t>
            </a:r>
            <a:r>
              <a:rPr lang="cs-CZ" sz="2200" dirty="0"/>
              <a:t>nebo v partnerství) – výzvy „</a:t>
            </a:r>
            <a:r>
              <a:rPr lang="en-US" sz="2200" dirty="0">
                <a:solidFill>
                  <a:schemeClr val="accent4">
                    <a:lumMod val="75000"/>
                  </a:schemeClr>
                </a:solidFill>
              </a:rPr>
              <a:t>Cloud, data and artificial intelligence</a:t>
            </a:r>
            <a:r>
              <a:rPr lang="cs-CZ" sz="2200" dirty="0"/>
              <a:t>“</a:t>
            </a:r>
            <a:r>
              <a:rPr lang="cs-CZ" sz="2200" b="1" u="sng" dirty="0"/>
              <a:t>DIGITAL-2024-AI-06</a:t>
            </a:r>
            <a:r>
              <a:rPr lang="cs-CZ" sz="2200" dirty="0"/>
              <a:t> </a:t>
            </a:r>
          </a:p>
          <a:p>
            <a:pPr marL="108000" indent="0">
              <a:buNone/>
            </a:pPr>
            <a:r>
              <a:rPr lang="cs-CZ" sz="2200" dirty="0"/>
              <a:t>v rámci </a:t>
            </a:r>
            <a:r>
              <a:rPr lang="cs-CZ" sz="2200" dirty="0">
                <a:solidFill>
                  <a:schemeClr val="accent4">
                    <a:lumMod val="75000"/>
                  </a:schemeClr>
                </a:solidFill>
              </a:rPr>
              <a:t>programu Digitální Evropa</a:t>
            </a:r>
            <a:endParaRPr lang="cs-CZ" dirty="0"/>
          </a:p>
          <a:p>
            <a:endParaRPr lang="cs-CZ" dirty="0"/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307FE36-6B48-D76F-B960-E09F54493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1501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774FC-37B2-4D07-F788-103338CC5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A37DDD-488F-9929-56F0-F75CE568D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Podpora strategických technologií Umělá inteligence – Jazykové technologie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860FDC2-86D2-FF1D-B8B6-28E62CD8A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8" y="1315844"/>
            <a:ext cx="10964967" cy="486111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cs-CZ" sz="2400" dirty="0"/>
              <a:t> Výzvy „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</a:rPr>
              <a:t>Cloud, data and artificial intelligence</a:t>
            </a:r>
            <a:r>
              <a:rPr lang="cs-CZ" sz="2400" dirty="0"/>
              <a:t>“ </a:t>
            </a:r>
            <a:r>
              <a:rPr lang="cs-CZ" sz="2400" b="1" u="sng" dirty="0"/>
              <a:t>DIGITAL-2024-AI-06</a:t>
            </a:r>
            <a:r>
              <a:rPr lang="cs-CZ" sz="2400" dirty="0"/>
              <a:t> </a:t>
            </a:r>
          </a:p>
          <a:p>
            <a:pPr marL="108000" indent="0">
              <a:buNone/>
            </a:pPr>
            <a:r>
              <a:rPr lang="cs-CZ" sz="2400" dirty="0"/>
              <a:t>v rámci </a:t>
            </a:r>
            <a:r>
              <a:rPr lang="cs-CZ" sz="2400" dirty="0">
                <a:solidFill>
                  <a:schemeClr val="accent4">
                    <a:lumMod val="75000"/>
                  </a:schemeClr>
                </a:solidFill>
              </a:rPr>
              <a:t>programu Digitální Evropa</a:t>
            </a:r>
          </a:p>
          <a:p>
            <a:pPr marL="108000" indent="0">
              <a:buNone/>
            </a:pPr>
            <a:endParaRPr lang="cs-CZ" sz="2400" dirty="0">
              <a:solidFill>
                <a:schemeClr val="accent4">
                  <a:lumMod val="75000"/>
                </a:schemeClr>
              </a:solidFill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cs-CZ" sz="2400" u="sng" dirty="0"/>
              <a:t>Účast</a:t>
            </a:r>
            <a:r>
              <a:rPr lang="cs-CZ" sz="2400" dirty="0"/>
              <a:t> ČR (UK) v tématu DIGITAL-2024-AI-06-LANGUAGE-02 – koordinováno ALT-EDIC</a:t>
            </a:r>
          </a:p>
          <a:p>
            <a:pPr marL="108000" indent="0">
              <a:buNone/>
            </a:pPr>
            <a:endParaRPr lang="cs-CZ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cs-CZ" sz="2600" b="1" u="sng" dirty="0" err="1">
                <a:highlight>
                  <a:srgbClr val="00FFFF"/>
                </a:highlight>
              </a:rPr>
              <a:t>OpenEuropeLLM</a:t>
            </a:r>
            <a:r>
              <a:rPr lang="cs-CZ" sz="2600" dirty="0">
                <a:highlight>
                  <a:srgbClr val="00FFFF"/>
                </a:highlight>
              </a:rPr>
              <a:t> </a:t>
            </a:r>
            <a:r>
              <a:rPr lang="cs-CZ" sz="2400" dirty="0"/>
              <a:t>(</a:t>
            </a:r>
            <a:r>
              <a:rPr lang="en-US" sz="2400" dirty="0"/>
              <a:t>Open European Family of Large Language Models</a:t>
            </a:r>
            <a:r>
              <a:rPr lang="cs-CZ" sz="2400" dirty="0"/>
              <a:t>)</a:t>
            </a:r>
          </a:p>
          <a:p>
            <a:pPr marL="108000" indent="0">
              <a:buNone/>
            </a:pPr>
            <a:r>
              <a:rPr lang="cs-CZ" sz="2400" dirty="0"/>
              <a:t>- Konkrétně pod tématem DIGITAL-2024-AI-06-FINETUNE</a:t>
            </a:r>
          </a:p>
          <a:p>
            <a:pPr>
              <a:buFontTx/>
              <a:buChar char="-"/>
            </a:pPr>
            <a:r>
              <a:rPr lang="cs-CZ" sz="2400" dirty="0"/>
              <a:t>pod vedením prof. Hajiče z LINDAT/CLARIAH-CZ na UK – </a:t>
            </a:r>
            <a:r>
              <a:rPr lang="cs-CZ" sz="2400" b="1" u="sng" dirty="0">
                <a:solidFill>
                  <a:srgbClr val="7030A0"/>
                </a:solidFill>
              </a:rPr>
              <a:t>hlavním koordinátorem</a:t>
            </a:r>
          </a:p>
          <a:p>
            <a:pPr>
              <a:buFontTx/>
              <a:buChar char="-"/>
            </a:pPr>
            <a:r>
              <a:rPr lang="cs-CZ" sz="2400" dirty="0"/>
              <a:t>zapojení 11 univerzitních center, 5 firem, 4 </a:t>
            </a:r>
            <a:r>
              <a:rPr lang="cs-CZ" sz="2400" dirty="0" err="1"/>
              <a:t>EuroHPC</a:t>
            </a:r>
            <a:r>
              <a:rPr lang="cs-CZ" sz="2400" dirty="0"/>
              <a:t> center</a:t>
            </a:r>
          </a:p>
          <a:p>
            <a:pPr>
              <a:buFontTx/>
              <a:buChar char="-"/>
            </a:pPr>
            <a:endParaRPr lang="cs-CZ" sz="2400" dirty="0"/>
          </a:p>
          <a:p>
            <a:pPr>
              <a:buFontTx/>
              <a:buChar char="-"/>
            </a:pPr>
            <a:endParaRPr lang="cs-CZ" sz="2400" dirty="0"/>
          </a:p>
          <a:p>
            <a:pPr marL="108000" indent="0">
              <a:buNone/>
            </a:pPr>
            <a:endParaRPr lang="cs-CZ" sz="2400" dirty="0"/>
          </a:p>
          <a:p>
            <a:endParaRPr lang="cs-CZ" dirty="0"/>
          </a:p>
          <a:p>
            <a:endParaRPr lang="cs-CZ" dirty="0"/>
          </a:p>
          <a:p>
            <a:pPr marL="108000" indent="0">
              <a:buNone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A0D5F5B-40C1-4E49-74A3-7F51B41DB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70F08-41D3-4C49-9139-1BF5B9A1563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0647755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_2021" id="{3971444E-8C72-4186-A951-FA53C2EF4539}" vid="{7914E551-DD36-41F8-860E-A4F520CFF28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Prezentace_msmt_16_9</Template>
  <TotalTime>11501</TotalTime>
  <Words>1464</Words>
  <Application>Microsoft Office PowerPoint</Application>
  <PresentationFormat>Širokoúhlá obrazovka</PresentationFormat>
  <Paragraphs>126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Vlastní návrh</vt:lpstr>
      <vt:lpstr>Podpora strategických technologií – Umělá inteligence</vt:lpstr>
      <vt:lpstr>Podpora strategických technologií Umělá inteligence -EUROHPC JU</vt:lpstr>
      <vt:lpstr>Podpora strategických technologií Umělá inteligence: LUMI AI FACTORY</vt:lpstr>
      <vt:lpstr>Podpora strategických technologií Umělá inteligence: CZ AI Factory</vt:lpstr>
      <vt:lpstr>Podpora strategických technologií Umělá inteligence: AI GigAFACTORY</vt:lpstr>
      <vt:lpstr>Podpora strategických technologií Umělá inteligence – jazykové technologie </vt:lpstr>
      <vt:lpstr>Podpora strategických technologií Umělá inteligence – jazykové technologie </vt:lpstr>
      <vt:lpstr>Podpora strategických technologií Umělá inteligence – jazykové technologie </vt:lpstr>
      <vt:lpstr>Podpora strategických technologií Umělá inteligence – Jazykové technologie </vt:lpstr>
      <vt:lpstr>Podpora strategických technologií Umělá inteligence – Jazykové technologie </vt:lpstr>
      <vt:lpstr>Podpora strategických technologií Umělá inteligence – Jazykové technologie </vt:lpstr>
      <vt:lpstr>Podpora strategických technologií Umělá inteligence – Výzva 8Y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Návrat Miroslav</dc:creator>
  <cp:lastModifiedBy>Nichtburgerová Petra</cp:lastModifiedBy>
  <cp:revision>295</cp:revision>
  <dcterms:created xsi:type="dcterms:W3CDTF">2021-05-03T08:07:23Z</dcterms:created>
  <dcterms:modified xsi:type="dcterms:W3CDTF">2025-09-12T05:59:33Z</dcterms:modified>
</cp:coreProperties>
</file>