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57" r:id="rId4"/>
    <p:sldId id="259" r:id="rId5"/>
    <p:sldId id="281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07.12.2021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>
                <a:latin typeface="+mn-lt"/>
              </a:rPr>
              <a:t>Státní podpora sportu </a:t>
            </a:r>
            <a:br>
              <a:rPr lang="pl-PL" b="1" dirty="0">
                <a:latin typeface="+mn-lt"/>
              </a:rPr>
            </a:br>
            <a:r>
              <a:rPr lang="pl-PL" b="1" dirty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/>
              <a:t>Ministerstvo školství, mládeže a tělovýchovy</a:t>
            </a:r>
          </a:p>
          <a:p>
            <a:pPr algn="l"/>
            <a:r>
              <a:rPr lang="cs-CZ" sz="900" dirty="0"/>
              <a:t>Karmelitská 7, 118 12 Praha 1 • tel.:: +420 234 811 111</a:t>
            </a:r>
          </a:p>
          <a:p>
            <a:pPr algn="l"/>
            <a:r>
              <a:rPr lang="cs-CZ" sz="900" dirty="0"/>
              <a:t>msmt@msmt.cz • www.msmt.cz</a:t>
            </a:r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07.12.2021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07.12.2021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/>
              <a:t>Státní podpora sportu pro rok 2013 byla projednána poradou vedení MŠMT dne 19. června 2012. </a:t>
            </a:r>
            <a:r>
              <a:rPr lang="cs-CZ" sz="2000" dirty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/>
          </a:p>
          <a:p>
            <a:r>
              <a:rPr lang="cs-CZ" sz="2000" dirty="0"/>
              <a:t>a) výdajový okruh: „Sportovní reprezentace“ </a:t>
            </a:r>
          </a:p>
          <a:p>
            <a:r>
              <a:rPr lang="cs-CZ" sz="2000" dirty="0"/>
              <a:t>b) výdajový okruh: „Všeobecná sportovní činnost“ </a:t>
            </a:r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07.12.2021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07.12.2021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07.12.2021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07.12.2021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07.12.2021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07.12.2021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07.12.2021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regvssp.msmt.cz/registrvssp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msmt.cz/vzdelavani/vysoke-skolstvi/mezinarodni-smlouvy-o-uznavani-kvalifikaci-a-dalsi-dokument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qaa.ac.uk/docs/qaa/quality-code/qualifications-frameworks.pdf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psp.cz/sqw/text/tiskt.sqw?O=8&amp;CT=1083&amp;CT1=0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nostrifikace@msmt.cz" TargetMode="External"/><Relationship Id="rId2" Type="http://schemas.openxmlformats.org/officeDocument/2006/relationships/hyperlink" Target="mailto:David.Pavlorek@msmt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akonyprolidi.cz/cs/1999-45" TargetMode="External"/><Relationship Id="rId2" Type="http://schemas.openxmlformats.org/officeDocument/2006/relationships/hyperlink" Target="https://eur-lex.europa.eu/legal-content/CS/TXT/?uri=celex%3A32014R091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429000"/>
            <a:ext cx="5470376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sz="3600" b="1" dirty="0">
                <a:latin typeface="+mn-lt"/>
              </a:rPr>
              <a:t>K dotazům zaslaným</a:t>
            </a:r>
            <a:br>
              <a:rPr lang="pl-PL" sz="3600" b="1" dirty="0">
                <a:latin typeface="+mn-lt"/>
              </a:rPr>
            </a:br>
            <a:r>
              <a:rPr lang="pl-PL" sz="3600" b="1" dirty="0">
                <a:latin typeface="+mn-lt"/>
              </a:rPr>
              <a:t>v rámci dotazníku</a:t>
            </a:r>
            <a:br>
              <a:rPr lang="pl-PL" sz="3600" b="1" dirty="0">
                <a:latin typeface="+mn-lt"/>
              </a:rPr>
            </a:br>
            <a:r>
              <a:rPr lang="pl-PL" sz="3600" b="1" dirty="0">
                <a:latin typeface="+mn-lt"/>
              </a:rPr>
              <a:t>k semináři Search Engine</a:t>
            </a:r>
            <a:endParaRPr lang="cs-CZ" sz="36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/>
              <a:t>Ministerstvo školství, mládeže a tělovýchovy</a:t>
            </a:r>
          </a:p>
          <a:p>
            <a:pPr marL="0" indent="0">
              <a:buNone/>
            </a:pPr>
            <a:r>
              <a:rPr lang="cs-CZ" sz="700" dirty="0"/>
              <a:t>Karmelitská </a:t>
            </a:r>
            <a:r>
              <a:rPr lang="cs-CZ" sz="700"/>
              <a:t>529/5, Malá Strana, </a:t>
            </a:r>
            <a:r>
              <a:rPr lang="cs-CZ" sz="700" dirty="0"/>
              <a:t>118 12 Praha 1 • tel.: +420 234 811 111</a:t>
            </a:r>
          </a:p>
          <a:p>
            <a:pPr marL="0" indent="0" algn="l">
              <a:buNone/>
            </a:pPr>
            <a:r>
              <a:rPr lang="cs-CZ" sz="700" dirty="0"/>
              <a:t>msmt@msmt.cz • www.msmt.cz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C6CA60B-AA1B-4A49-8029-91261FD7C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188640"/>
            <a:ext cx="5038328" cy="62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>
            <a:extLst>
              <a:ext uri="{FF2B5EF4-FFF2-40B4-BE49-F238E27FC236}">
                <a16:creationId xmlns:a16="http://schemas.microsoft.com/office/drawing/2014/main" id="{59E39D0C-A450-46DB-AA29-190870A3D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3212976"/>
            <a:ext cx="7571184" cy="1296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800" b="1" dirty="0">
                <a:solidFill>
                  <a:srgbClr val="418E96"/>
                </a:solidFill>
              </a:rPr>
              <a:t>2. Problematika specifických typů vzdělání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3CA37CA-95F8-451D-A60B-179065355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87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C33CCC3-D083-4CC9-976A-446DE3DCD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  <p:sp>
        <p:nvSpPr>
          <p:cNvPr id="4" name="Zástupný symbol pro obsah 1">
            <a:extLst>
              <a:ext uri="{FF2B5EF4-FFF2-40B4-BE49-F238E27FC236}">
                <a16:creationId xmlns:a16="http://schemas.microsoft.com/office/drawing/2014/main" id="{5FA2191B-7E54-4886-847A-31B2374B0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Vzdělání, které nemá přímou návaznost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Anglosaské systémy umožňují za určitých okolností přístup do studia bez absolvování předchozích stupňů vzdělání.</a:t>
            </a:r>
          </a:p>
          <a:p>
            <a:r>
              <a:rPr lang="cs-CZ" sz="1800" dirty="0"/>
              <a:t>Bod 4 Principů – § 48 ZVŠ – pokud není splněno, pak </a:t>
            </a:r>
            <a:r>
              <a:rPr lang="cs-CZ" sz="1800" b="1" dirty="0"/>
              <a:t>podstatný rozdíl</a:t>
            </a:r>
          </a:p>
          <a:p>
            <a:r>
              <a:rPr lang="cs-CZ" sz="1800" dirty="0"/>
              <a:t>Podstatný rozdíl nenastává, pokud sice předchozí vzdělání vyžadováno není, ale absolvováno bylo – jinými slovy: </a:t>
            </a:r>
            <a:r>
              <a:rPr lang="cs-CZ" sz="1800" b="1" dirty="0"/>
              <a:t>sledujeme vzdělávací cestu </a:t>
            </a:r>
            <a:r>
              <a:rPr lang="cs-CZ" sz="1800" dirty="0"/>
              <a:t>(v </a:t>
            </a:r>
            <a:r>
              <a:rPr lang="cs-CZ" sz="1800" dirty="0" err="1"/>
              <a:t>NMgr</a:t>
            </a:r>
            <a:r>
              <a:rPr lang="cs-CZ" sz="1800" dirty="0"/>
              <a:t>. řízeních nutno vždy vyžadovat doklad o předchozím Bc.)</a:t>
            </a:r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401351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>
            <a:extLst>
              <a:ext uri="{FF2B5EF4-FFF2-40B4-BE49-F238E27FC236}">
                <a16:creationId xmlns:a16="http://schemas.microsoft.com/office/drawing/2014/main" id="{AADED727-5401-4597-A84F-F75C21F3E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Stupně vzdělání, které nemají v Česku obdobu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Existují různé specifické vzdělávací mezistupně mezi kvalifikacemi, jejichž struktura je běžná v Česku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+mj-lt"/>
              <a:buAutoNum type="arabicPeriod"/>
            </a:pPr>
            <a:r>
              <a:rPr lang="cs-CZ" sz="1800" dirty="0"/>
              <a:t>Bod 3 Principů – vždy sledujeme akademická práva</a:t>
            </a:r>
          </a:p>
          <a:p>
            <a:pPr>
              <a:buFont typeface="+mj-lt"/>
              <a:buAutoNum type="arabicPeriod"/>
            </a:pPr>
            <a:r>
              <a:rPr lang="cs-CZ" sz="1800" dirty="0"/>
              <a:t>Pokud akademická práva jsou, sledujeme, jestli nejsou výjimečná (např. právo přístupu pouze při určitém prospěchu)</a:t>
            </a:r>
          </a:p>
          <a:p>
            <a:pPr>
              <a:buFont typeface="+mj-lt"/>
              <a:buAutoNum type="arabicPeriod"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Obecně nesrovnatelné stupně vzdělání přijímat nelze. To je nakonec podmínkou srovnatelnosti podle Lisabonské úmluvy a ZVŠ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B4B8329-DBA0-4544-8E29-FF8F725C5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>
            <a:extLst>
              <a:ext uri="{FF2B5EF4-FFF2-40B4-BE49-F238E27FC236}">
                <a16:creationId xmlns:a16="http://schemas.microsoft.com/office/drawing/2014/main" id="{AADED727-5401-4597-A84F-F75C21F3E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Problematika top-up programů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Obecně v každém vzdělání je třeba sledovat vzdělávací cestu, u navazujícího studia tedy to, na co navazuje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Dělené studium, které v Česku není, uznávat lze, je potřeba pouze posoudit Principy 1–4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Top-up programy jsou typické započítáváním předchozího vzdělání, proto je ve smyslu výše uvedeného třeba kontrolovat ono započítané studium (to, co je započítáno, by mělo být vidět z dodatku/</a:t>
            </a:r>
            <a:r>
              <a:rPr lang="cs-CZ" sz="1800" dirty="0" err="1"/>
              <a:t>transkriptu</a:t>
            </a:r>
            <a:r>
              <a:rPr lang="cs-CZ" sz="1800" dirty="0"/>
              <a:t>)</a:t>
            </a:r>
          </a:p>
          <a:p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Nelze započítat celou VOŠ [§ 68 odst. 1 písm. d) ZVŠ]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B4B8329-DBA0-4544-8E29-FF8F725C5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36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1">
            <a:extLst>
              <a:ext uri="{FF2B5EF4-FFF2-40B4-BE49-F238E27FC236}">
                <a16:creationId xmlns:a16="http://schemas.microsoft.com/office/drawing/2014/main" id="{0BC5AFCF-FDAE-4CF3-8D87-03DC56A1A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Problematika kvality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Viz definice kvalifikace – zde se nejedná o odbornou způsobilost</a:t>
            </a:r>
          </a:p>
          <a:p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Řeší se platnost, nikoliv věcný obsah dokumentů</a:t>
            </a:r>
          </a:p>
          <a:p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Kvalitu neřešíme (kvalita je věc prestiže, nikoliv úrovně vzdělání)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F7277E6-854D-4CD1-A6D9-BED3FBAE8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93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9A7EC59C-0455-4842-AF16-FDC3739EC032}"/>
              </a:ext>
            </a:extLst>
          </p:cNvPr>
          <p:cNvSpPr/>
          <p:nvPr/>
        </p:nvSpPr>
        <p:spPr>
          <a:xfrm>
            <a:off x="1403648" y="2996952"/>
            <a:ext cx="6877851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800" b="1" dirty="0">
                <a:solidFill>
                  <a:srgbClr val="418E96"/>
                </a:solidFill>
              </a:rPr>
              <a:t>3. Poskytování zahraničního vysokoškolského vzdělání</a:t>
            </a:r>
          </a:p>
          <a:p>
            <a:pPr algn="ctr"/>
            <a:r>
              <a:rPr lang="cs-CZ" sz="3800" b="1" dirty="0">
                <a:solidFill>
                  <a:srgbClr val="418E96"/>
                </a:solidFill>
              </a:rPr>
              <a:t>na českém území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48250F5-DEBD-4AEF-8A23-167C2BA1F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11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>
            <a:extLst>
              <a:ext uri="{FF2B5EF4-FFF2-40B4-BE49-F238E27FC236}">
                <a16:creationId xmlns:a16="http://schemas.microsoft.com/office/drawing/2014/main" id="{982BDCDC-2EC0-4E38-AFEC-28AC59F31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Právní úprava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Před rokem 2016 neregulováno, tzn. rozhodující je, zda se jedná o uznávané vzdělání v zemi, z níž je poskytovatel daného vzdělání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Novelou č. 137/2016 Sb. vložena do ZVŠ ustanovení § 93a a násl.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Přechodné období 13 měsíců od 1. 9. 2016 do 1. 10. 2017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Všichni regulérní poskytovatelé vysokoškolského vzdělání jsou veřejně dohledatelní v registru vysokých škol a uskutečňovaných studijních programů: </a:t>
            </a:r>
            <a:r>
              <a:rPr lang="cs-CZ" sz="1800" dirty="0">
                <a:hlinkClick r:id="rId2"/>
              </a:rPr>
              <a:t>https://regvssp.msmt.cz/registrvssp/</a:t>
            </a: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39250EB-A6BB-4D4C-BC2D-F977A59CCE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5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>
            <a:extLst>
              <a:ext uri="{FF2B5EF4-FFF2-40B4-BE49-F238E27FC236}">
                <a16:creationId xmlns:a16="http://schemas.microsoft.com/office/drawing/2014/main" id="{B9D3F7ED-2669-4004-9A6D-DACC23A45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Praktické příklady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Pobočka splnila informační povinnost po zahájení studia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b="1" dirty="0"/>
              <a:t>V takové situaci je rozhodující datum vydání diplomu</a:t>
            </a:r>
            <a:r>
              <a:rPr lang="cs-CZ" sz="1300" dirty="0"/>
              <a:t>. Jestliže byl diplom vydán před splněním informační povinnosti, MŠMT vzdělání neuznává. Jestliže byl diplom vydán po splnění informační povinnosti, MŠMT vzdělání uznává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Vzdělání je pravděpodobně z pobočky, z dokladů to však nevyplývá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Je třeba vycházet pouze z doložených podkladů a případných tvrzení žadatele. Jestliže z podkladů a žadatelových tvrzení nevyplývá, že se jedná o vzdělání poskytované na pobočce, pak je třeba k němu přistupovat, jako kdyby bylo poskytováno v domovském státě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Česká vysoká škola svým jménem vydá diplom, který se tváří jako zahraniční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V takovém případě se nejedná o zahraniční subjekt, který by splňoval definice Lisabonské úmluvy a § 93a odst. 1 ZVŠ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978E89B-EF06-4A53-B083-DC5B089BC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88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>
            <a:extLst>
              <a:ext uri="{FF2B5EF4-FFF2-40B4-BE49-F238E27FC236}">
                <a16:creationId xmlns:a16="http://schemas.microsoft.com/office/drawing/2014/main" id="{E564C36A-D3B4-4250-B99F-345E45AF5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3212976"/>
            <a:ext cx="7571184" cy="936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800" b="1" dirty="0">
                <a:solidFill>
                  <a:srgbClr val="418E96"/>
                </a:solidFill>
              </a:rPr>
              <a:t>4. Problematika staršího vzdělání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E8477CE-8129-4B25-9CBB-5F8E2C0CE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15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>
            <a:extLst>
              <a:ext uri="{FF2B5EF4-FFF2-40B4-BE49-F238E27FC236}">
                <a16:creationId xmlns:a16="http://schemas.microsoft.com/office/drawing/2014/main" id="{840D6AC4-A632-49E1-A7B6-15F660BFA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U staršího vzdělání může být problém zajistit potřebné podklady pro rozhodnutí</a:t>
            </a:r>
            <a:endParaRPr lang="cs-CZ" sz="1300" dirty="0"/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§ 90 odst. 2 ZVŠ nevyžaduje nutně doložení dodatku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Je-li to účelné a dají-li se informace ověřit jiným způsobem, lze některé skutečnosti dokládat alternativním způsobem (např. čestné prohlášení)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Pro uznání není rozhodující datum vydání (při srovnávání čistě aktuálního studijního plánu by pravděpodobně žádný rektor sám sebe nenostrifikoval)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Je třeba aplikovat mezinárodní smlouvy, které byly platné v době vydání diplomu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Seznam všech aktuálních i historických mezinárodních smluv a dalších pro Česko závazných dokumentů je dostupný na webu MŠMT zde: </a:t>
            </a:r>
            <a:r>
              <a:rPr lang="cs-CZ" sz="1300" dirty="0">
                <a:hlinkClick r:id="rId2"/>
              </a:rPr>
              <a:t>https://www.msmt.cz/vzdelavani/vysoke-skolstvi/mezinarodni-smlouvy-o-uznavani-kvalifikaci-a-dalsi-dokumenty</a:t>
            </a:r>
            <a:endParaRPr lang="cs-CZ" sz="13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CDADD4D-057E-48FD-AFA2-59EA37BBA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30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2852936"/>
            <a:ext cx="7571184" cy="20162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500" b="1" dirty="0">
                <a:solidFill>
                  <a:srgbClr val="418E96"/>
                </a:solidFill>
              </a:rPr>
              <a:t>Úvod do problematiky</a:t>
            </a:r>
          </a:p>
          <a:p>
            <a:pPr marL="0" indent="0" algn="ctr">
              <a:buNone/>
            </a:pPr>
            <a:r>
              <a:rPr lang="cs-CZ" sz="4500" b="1" dirty="0">
                <a:solidFill>
                  <a:srgbClr val="418E96"/>
                </a:solidFill>
              </a:rPr>
              <a:t>vysokoškolských nostrifikací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07AF8E6-C6A9-4F84-8F3E-17E966AE8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04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>
            <a:extLst>
              <a:ext uri="{FF2B5EF4-FFF2-40B4-BE49-F238E27FC236}">
                <a16:creationId xmlns:a16="http://schemas.microsoft.com/office/drawing/2014/main" id="{1B5C800A-4798-45E4-AC35-830BCACFF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3212976"/>
            <a:ext cx="7571184" cy="936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800" b="1" dirty="0">
                <a:solidFill>
                  <a:srgbClr val="418E96"/>
                </a:solidFill>
              </a:rPr>
              <a:t>5. Tituly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5D81CEE-B5C5-4B56-B940-5136E44DA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2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1">
            <a:extLst>
              <a:ext uri="{FF2B5EF4-FFF2-40B4-BE49-F238E27FC236}">
                <a16:creationId xmlns:a16="http://schemas.microsoft.com/office/drawing/2014/main" id="{0B147271-3652-41A9-A40D-E874BFE01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Právní regulace titulů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Každý je oprávněn používat právě takový titul, jaký mu byl přiznán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Současná zákonná regulace titulů je pouze negativní (§ 93m ZVŠ – přestupek fyzické osoby, pokud používá titul neoprávněně)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Uznávání titulů v rámci nostrifikačního řízení aktuálně nemá oporu v zákoně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V minulosti to vycházelo z ustanovení § 7 odst. 2 zákona č. 328/1999 Sb., o občanských průkazech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V letech 1990 až 1998 tehdy platný ZVŠ (č. 172/1990 Sb.) při nostrifikaci přiznával české akademické tituly (§ 25 odst. 2)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Nostrifikace není uznáváním titulů, není to jejím účelem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Uznává se kvalifikace, tzn. aby mohl být uznán titul, musí být v kvalifikaci obsažen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69A67EB-6403-462B-9B7A-3174AC199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2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995F583-C95A-4377-9133-E7168CA4D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  <p:sp>
        <p:nvSpPr>
          <p:cNvPr id="4" name="Zástupný symbol pro obsah 1">
            <a:extLst>
              <a:ext uri="{FF2B5EF4-FFF2-40B4-BE49-F238E27FC236}">
                <a16:creationId xmlns:a16="http://schemas.microsoft.com/office/drawing/2014/main" id="{15F9A959-AC51-4063-BD1F-F19C529DB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3212976"/>
            <a:ext cx="7571184" cy="936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800" b="1" dirty="0">
                <a:solidFill>
                  <a:srgbClr val="418E96"/>
                </a:solidFill>
              </a:rPr>
              <a:t>6. Různé</a:t>
            </a:r>
          </a:p>
        </p:txBody>
      </p:sp>
    </p:spTree>
    <p:extLst>
      <p:ext uri="{BB962C8B-B14F-4D97-AF65-F5344CB8AC3E}">
        <p14:creationId xmlns:p14="http://schemas.microsoft.com/office/powerpoint/2010/main" val="262702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74A6E29-71DC-45A1-B505-96F75D99B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  <p:sp>
        <p:nvSpPr>
          <p:cNvPr id="4" name="Zástupný symbol pro obsah 1">
            <a:extLst>
              <a:ext uri="{FF2B5EF4-FFF2-40B4-BE49-F238E27FC236}">
                <a16:creationId xmlns:a16="http://schemas.microsoft.com/office/drawing/2014/main" id="{0DD3D128-0076-40A7-8DAC-9719DEC82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Dopady </a:t>
            </a:r>
            <a:r>
              <a:rPr lang="cs-CZ" sz="2500" b="1" dirty="0" err="1">
                <a:solidFill>
                  <a:srgbClr val="418E96"/>
                </a:solidFill>
              </a:rPr>
              <a:t>brexitu</a:t>
            </a:r>
            <a:r>
              <a:rPr lang="cs-CZ" sz="2500" b="1" dirty="0">
                <a:solidFill>
                  <a:srgbClr val="418E96"/>
                </a:solidFill>
              </a:rPr>
              <a:t> na agendu nostrifikací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Přímé dopady na agendu nostrifikací nejsou žádné – Spojené království Velké Británie a Severního Irska zůstává signatářem Lisabonské úmluvy o uznávání kvalifikací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Nepřímé – pro výkon regulovaných profesí budou absolventi z Velké Británie potřebovat nově nostrifikaci, jelikož se na ně nevztahuje směrnice EP a Rady 2005/36/EU o uznávání odborných kvalifikací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Směrnice EU (tudíž i zákon o uznávání odborných kvalifikací, č. 18/2004 Sb.) platí pro britské diplomy vydané do 31. 12. 2020</a:t>
            </a:r>
          </a:p>
        </p:txBody>
      </p:sp>
    </p:spTree>
    <p:extLst>
      <p:ext uri="{BB962C8B-B14F-4D97-AF65-F5344CB8AC3E}">
        <p14:creationId xmlns:p14="http://schemas.microsoft.com/office/powerpoint/2010/main" val="391636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>
            <a:extLst>
              <a:ext uri="{FF2B5EF4-FFF2-40B4-BE49-F238E27FC236}">
                <a16:creationId xmlns:a16="http://schemas.microsoft.com/office/drawing/2014/main" id="{D3B09183-992E-47E2-9392-DE6A88A8D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Specifika anglosaských diplomů/titulů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Velká Británie má poměrně velkou škálu různých titulů a diplomů, které mohou znamenat různé věci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Doporučujeme pracovat s „UK </a:t>
            </a:r>
            <a:r>
              <a:rPr lang="cs-CZ" sz="1300" dirty="0" err="1"/>
              <a:t>Quality</a:t>
            </a:r>
            <a:r>
              <a:rPr lang="cs-CZ" sz="1300" dirty="0"/>
              <a:t> </a:t>
            </a:r>
            <a:r>
              <a:rPr lang="cs-CZ" sz="1300" dirty="0" err="1"/>
              <a:t>Code</a:t>
            </a:r>
            <a:r>
              <a:rPr lang="cs-CZ" sz="1300" dirty="0"/>
              <a:t> </a:t>
            </a:r>
            <a:r>
              <a:rPr lang="cs-CZ" sz="1300" dirty="0" err="1"/>
              <a:t>for</a:t>
            </a:r>
            <a:r>
              <a:rPr lang="cs-CZ" sz="1300" dirty="0"/>
              <a:t> </a:t>
            </a:r>
            <a:r>
              <a:rPr lang="cs-CZ" sz="1300" dirty="0" err="1"/>
              <a:t>Higher</a:t>
            </a:r>
            <a:r>
              <a:rPr lang="cs-CZ" sz="1300" dirty="0"/>
              <a:t> </a:t>
            </a:r>
            <a:r>
              <a:rPr lang="cs-CZ" sz="1300" dirty="0" err="1"/>
              <a:t>Education</a:t>
            </a:r>
            <a:r>
              <a:rPr lang="cs-CZ" sz="1300" dirty="0"/>
              <a:t>, Part A: </a:t>
            </a:r>
            <a:r>
              <a:rPr lang="cs-CZ" sz="1300" dirty="0" err="1"/>
              <a:t>Setting</a:t>
            </a:r>
            <a:r>
              <a:rPr lang="cs-CZ" sz="1300" dirty="0"/>
              <a:t> and </a:t>
            </a:r>
            <a:r>
              <a:rPr lang="cs-CZ" sz="1300" dirty="0" err="1"/>
              <a:t>Maintaining</a:t>
            </a:r>
            <a:r>
              <a:rPr lang="cs-CZ" sz="1300" dirty="0"/>
              <a:t> </a:t>
            </a:r>
            <a:r>
              <a:rPr lang="cs-CZ" sz="1300" dirty="0" err="1"/>
              <a:t>Academic</a:t>
            </a:r>
            <a:r>
              <a:rPr lang="cs-CZ" sz="1300" dirty="0"/>
              <a:t> </a:t>
            </a:r>
            <a:r>
              <a:rPr lang="cs-CZ" sz="1300" dirty="0" err="1"/>
              <a:t>Standards</a:t>
            </a:r>
            <a:r>
              <a:rPr lang="cs-CZ" sz="1300" dirty="0"/>
              <a:t>. </a:t>
            </a:r>
            <a:r>
              <a:rPr lang="cs-CZ" sz="1300" dirty="0" err="1"/>
              <a:t>The</a:t>
            </a:r>
            <a:r>
              <a:rPr lang="cs-CZ" sz="1300" dirty="0"/>
              <a:t> </a:t>
            </a:r>
            <a:r>
              <a:rPr lang="cs-CZ" sz="1300" dirty="0" err="1"/>
              <a:t>Frameworks</a:t>
            </a:r>
            <a:r>
              <a:rPr lang="cs-CZ" sz="1300" dirty="0"/>
              <a:t> </a:t>
            </a:r>
            <a:r>
              <a:rPr lang="cs-CZ" sz="1300" dirty="0" err="1"/>
              <a:t>for</a:t>
            </a:r>
            <a:r>
              <a:rPr lang="cs-CZ" sz="1300" dirty="0"/>
              <a:t> </a:t>
            </a:r>
            <a:r>
              <a:rPr lang="cs-CZ" sz="1300" dirty="0" err="1"/>
              <a:t>Higher</a:t>
            </a:r>
            <a:r>
              <a:rPr lang="cs-CZ" sz="1300" dirty="0"/>
              <a:t> </a:t>
            </a:r>
            <a:r>
              <a:rPr lang="cs-CZ" sz="1300" dirty="0" err="1"/>
              <a:t>Education</a:t>
            </a:r>
            <a:r>
              <a:rPr lang="cs-CZ" sz="1300" dirty="0"/>
              <a:t> </a:t>
            </a:r>
            <a:r>
              <a:rPr lang="cs-CZ" sz="1300" dirty="0" err="1"/>
              <a:t>Qualifications</a:t>
            </a:r>
            <a:r>
              <a:rPr lang="cs-CZ" sz="1300" dirty="0"/>
              <a:t> </a:t>
            </a:r>
            <a:r>
              <a:rPr lang="cs-CZ" sz="1300" dirty="0" err="1"/>
              <a:t>of</a:t>
            </a:r>
            <a:r>
              <a:rPr lang="cs-CZ" sz="1300" dirty="0"/>
              <a:t> UK </a:t>
            </a:r>
            <a:r>
              <a:rPr lang="cs-CZ" sz="1300" dirty="0" err="1"/>
              <a:t>Degree</a:t>
            </a:r>
            <a:r>
              <a:rPr lang="cs-CZ" sz="1300" dirty="0"/>
              <a:t>–</a:t>
            </a:r>
            <a:r>
              <a:rPr lang="cs-CZ" sz="1300" dirty="0" err="1"/>
              <a:t>Awarding</a:t>
            </a:r>
            <a:r>
              <a:rPr lang="cs-CZ" sz="1300" dirty="0"/>
              <a:t> </a:t>
            </a:r>
            <a:r>
              <a:rPr lang="cs-CZ" sz="1300" dirty="0" err="1"/>
              <a:t>Boedies</a:t>
            </a:r>
            <a:r>
              <a:rPr lang="cs-CZ" sz="1300" dirty="0"/>
              <a:t>“: </a:t>
            </a:r>
            <a:r>
              <a:rPr lang="cs-CZ" sz="1300" dirty="0">
                <a:hlinkClick r:id="rId2"/>
              </a:rPr>
              <a:t>https://www.qaa.ac.uk/</a:t>
            </a:r>
            <a:r>
              <a:rPr lang="cs-CZ" sz="1300" dirty="0" err="1">
                <a:hlinkClick r:id="rId2"/>
              </a:rPr>
              <a:t>docs</a:t>
            </a:r>
            <a:r>
              <a:rPr lang="cs-CZ" sz="1300" dirty="0">
                <a:hlinkClick r:id="rId2"/>
              </a:rPr>
              <a:t>/</a:t>
            </a:r>
            <a:r>
              <a:rPr lang="cs-CZ" sz="1300" dirty="0" err="1">
                <a:hlinkClick r:id="rId2"/>
              </a:rPr>
              <a:t>qaa</a:t>
            </a:r>
            <a:r>
              <a:rPr lang="cs-CZ" sz="1300" dirty="0">
                <a:hlinkClick r:id="rId2"/>
              </a:rPr>
              <a:t>/</a:t>
            </a:r>
            <a:r>
              <a:rPr lang="cs-CZ" sz="1300" dirty="0" err="1">
                <a:hlinkClick r:id="rId2"/>
              </a:rPr>
              <a:t>quality-code</a:t>
            </a:r>
            <a:r>
              <a:rPr lang="cs-CZ" sz="1300" dirty="0">
                <a:hlinkClick r:id="rId2"/>
              </a:rPr>
              <a:t>/qualifications-frameworks.pdf</a:t>
            </a:r>
            <a:r>
              <a:rPr lang="cs-CZ" sz="1300" dirty="0"/>
              <a:t>, zejm. na str. 44–46 využívat přehledovou tabulku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Řada zemí mimo anglosaský svět aktuálně přejímá anglosaské tituly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Zejm. u obecně rozšířených titulů typu MBA, LLM je potřeba sledovat, zda se jedná o profesní (neakademické) tituly jako např. v Česku, nebo zda se naopak jedná o akademické tituly (dnes již běžně v severských zemích i v Německu)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54638E3-6D57-450F-AA60-39EF617D4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54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1">
            <a:extLst>
              <a:ext uri="{FF2B5EF4-FFF2-40B4-BE49-F238E27FC236}">
                <a16:creationId xmlns:a16="http://schemas.microsoft.com/office/drawing/2014/main" id="{7BE9F6D1-66EF-45E5-A1B8-7BEA62D90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Automatické uznávání v Česku do budoucna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Otázka porozumění pojmu automatika – nejedná se o ekvivalenci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MŠMT si představuje plnou aplikaci Principů 1–4 uvedených na str. 4</a:t>
            </a:r>
            <a:endParaRPr lang="cs-CZ" sz="13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Obsahové posuzování by zcela odpadlo – obdobný studijní program má sloužit pouze k určení věcné příslušnosti VVŠ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Tímto záměrem je vedena novela (předložená v 8. volebním období PSP jako </a:t>
            </a:r>
            <a:r>
              <a:rPr lang="cs-CZ" sz="1800" dirty="0">
                <a:hlinkClick r:id="rId2"/>
              </a:rPr>
              <a:t>sněmovní tisk č. 1083</a:t>
            </a:r>
            <a:r>
              <a:rPr lang="cs-CZ" sz="1800" dirty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Návrh textace § 89 odst. 1 písm. b) ZVŠ: </a:t>
            </a:r>
            <a:r>
              <a:rPr lang="cs-CZ" sz="1300" i="1" dirty="0"/>
              <a:t>„</a:t>
            </a:r>
            <a:r>
              <a:rPr lang="cs-CZ" sz="1400" i="1" dirty="0"/>
              <a:t>Na žádost absolventa zahraniční vysoké školy vydá osvědčení o uznání vysokoškolského vzdělání nebo jeho části rozhodnutí o žádosti o uznání zahraničního vysokoškolského vzdělání a kvalifikace v České republice v ostatních případech </a:t>
            </a:r>
            <a:r>
              <a:rPr lang="cs-CZ" sz="1400" b="1" i="1" dirty="0"/>
              <a:t>veřejná vysoká škola, která uskutečňuje obsahově obdobný studijní program nebo je oprávněna uskutečňovat studijní program alespoň v jedné z oblastí vzdělávání, do nichž zahraniční vysokoškolský studijní program náleží</a:t>
            </a:r>
            <a:r>
              <a:rPr lang="cs-CZ" sz="1400" i="1" dirty="0"/>
              <a:t>; na zařazení zahraničních vysokoškolských studijních programů do oblastí vzdělávání se § 44 odst. 8 a § 44a použijí přiměřeně. </a:t>
            </a:r>
            <a:r>
              <a:rPr lang="cs-CZ" sz="1300" i="1" dirty="0"/>
              <a:t>“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Tzn. že žadatel, který vystudoval oceánografii, si bude moci požádat u VVŠ, která má akreditován byť jeden SP z oblasti vzdělávání Biologie, ekologie a životní prostředí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8BB652C-83A5-4924-8842-FC9DBF537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1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8E59E695-0036-4533-8049-55123C26BB60}"/>
              </a:ext>
            </a:extLst>
          </p:cNvPr>
          <p:cNvSpPr/>
          <p:nvPr/>
        </p:nvSpPr>
        <p:spPr>
          <a:xfrm>
            <a:off x="2051720" y="2492896"/>
            <a:ext cx="5544616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500" b="1" dirty="0">
                <a:solidFill>
                  <a:srgbClr val="418E96"/>
                </a:solidFill>
              </a:rPr>
              <a:t>Děkuji vám za pozornost!</a:t>
            </a:r>
          </a:p>
          <a:p>
            <a:pPr algn="ctr"/>
            <a:endParaRPr lang="cs-CZ" b="1" dirty="0">
              <a:solidFill>
                <a:srgbClr val="418E96"/>
              </a:solidFill>
            </a:endParaRPr>
          </a:p>
          <a:p>
            <a:pPr algn="ctr"/>
            <a:r>
              <a:rPr lang="cs-CZ" dirty="0"/>
              <a:t>David Pavlorek</a:t>
            </a:r>
          </a:p>
          <a:p>
            <a:pPr algn="ctr"/>
            <a:r>
              <a:rPr lang="cs-CZ" dirty="0">
                <a:hlinkClick r:id="rId2"/>
              </a:rPr>
              <a:t>David.Pavlorek@msmt.cz</a:t>
            </a:r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/>
              <a:t>Případné dotazy k agendě nostrifikací směřujte na:</a:t>
            </a:r>
          </a:p>
          <a:p>
            <a:pPr algn="ctr"/>
            <a:r>
              <a:rPr lang="cs-CZ" dirty="0">
                <a:hlinkClick r:id="rId3"/>
              </a:rPr>
              <a:t>nostrifikace@msmt.cz</a:t>
            </a:r>
            <a:endParaRPr lang="cs-CZ" dirty="0"/>
          </a:p>
          <a:p>
            <a:pPr algn="ctr"/>
            <a:endParaRPr lang="cs-CZ" b="1" dirty="0">
              <a:solidFill>
                <a:srgbClr val="418E96"/>
              </a:solidFill>
            </a:endParaRPr>
          </a:p>
          <a:p>
            <a:pPr algn="ctr"/>
            <a:endParaRPr lang="cs-CZ" b="1" dirty="0">
              <a:solidFill>
                <a:srgbClr val="418E96"/>
              </a:solidFill>
            </a:endParaRPr>
          </a:p>
          <a:p>
            <a:pPr algn="ctr"/>
            <a:endParaRPr lang="cs-CZ" b="1" dirty="0">
              <a:solidFill>
                <a:srgbClr val="418E96"/>
              </a:solidFill>
            </a:endParaRPr>
          </a:p>
          <a:p>
            <a:pPr algn="ctr"/>
            <a:endParaRPr lang="cs-CZ" b="1" dirty="0">
              <a:solidFill>
                <a:srgbClr val="418E96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16DB9C4-C80A-4B39-93BC-183CF13F8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8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Definice</a:t>
            </a:r>
          </a:p>
          <a:p>
            <a:pPr marL="0" indent="0">
              <a:buNone/>
            </a:pPr>
            <a:r>
              <a:rPr lang="cs-CZ" sz="1800" dirty="0"/>
              <a:t>Nostrifikace = uznání zahraničního vysokoškolského vzdělání a kvalifikace</a:t>
            </a:r>
          </a:p>
          <a:p>
            <a:r>
              <a:rPr lang="cs-CZ" sz="1700" dirty="0"/>
              <a:t>„Kvalifikace“ – není kvalifikace jako kvalifikace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Užití pojmu vychází z víceznačného anglosaského užívání pojmu „</a:t>
            </a:r>
            <a:r>
              <a:rPr lang="cs-CZ" dirty="0" err="1"/>
              <a:t>qualification</a:t>
            </a:r>
            <a:r>
              <a:rPr lang="cs-CZ" dirty="0"/>
              <a:t>“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Kvalifikace jako splnění podmínek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Kvalifikace jako způsobilost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Kvalifikace jako diplom (viz definice Lisabonské úmluvy)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V anglosaském světě splývající momenty</a:t>
            </a:r>
          </a:p>
          <a:p>
            <a:pPr lvl="2"/>
            <a:r>
              <a:rPr lang="cs-CZ" dirty="0" err="1"/>
              <a:t>Higher-education</a:t>
            </a:r>
            <a:r>
              <a:rPr lang="cs-CZ" dirty="0"/>
              <a:t> </a:t>
            </a:r>
            <a:r>
              <a:rPr lang="cs-CZ" dirty="0" err="1"/>
              <a:t>qualification</a:t>
            </a:r>
            <a:r>
              <a:rPr lang="cs-CZ" dirty="0"/>
              <a:t> (vysokoškolská kvalifikace)</a:t>
            </a:r>
          </a:p>
          <a:p>
            <a:pPr lvl="2"/>
            <a:r>
              <a:rPr lang="cs-CZ" dirty="0"/>
              <a:t>Professional </a:t>
            </a:r>
            <a:r>
              <a:rPr lang="cs-CZ" dirty="0" err="1"/>
              <a:t>qualification</a:t>
            </a:r>
            <a:r>
              <a:rPr lang="cs-CZ" dirty="0"/>
              <a:t> (profesní diplom)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Zákon o vysokých školách termín nedefinuje (to potenciálně může vést k problémům při uznávání, resp. zamítání kvalifikací ze zemí mimo Lisabonskou úmluvu)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Význam kvalifikace jako diplom lze ze zákona pouze dovozovat na základě použití termínu „kvalifikační práce“ v § 47b ZVŠ</a:t>
            </a:r>
          </a:p>
          <a:p>
            <a:pPr marL="400050"/>
            <a:r>
              <a:rPr lang="cs-CZ" sz="1700" dirty="0"/>
              <a:t>Vzdělání = obsah diplomu posuzovaný z dodatku, příp. dalších dokumentů</a:t>
            </a:r>
          </a:p>
          <a:p>
            <a:pPr marL="57150" indent="0">
              <a:buNone/>
            </a:pPr>
            <a:r>
              <a:rPr lang="cs-CZ" sz="1800" dirty="0"/>
              <a:t>Uznání zahraničního vysokoškolského vzdělání a kvalifikace = uznání diplomu (tj. kvalifikace) a jeho obsahu (tj. vzdělání)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59BA910-67AE-4B5B-AC73-61B120006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>
            <a:extLst>
              <a:ext uri="{FF2B5EF4-FFF2-40B4-BE49-F238E27FC236}">
                <a16:creationId xmlns:a16="http://schemas.microsoft.com/office/drawing/2014/main" id="{E3F89925-C2BA-4588-A8C6-5626ABFAE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628800"/>
            <a:ext cx="7571184" cy="50405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Principy posuzování</a:t>
            </a:r>
          </a:p>
          <a:p>
            <a:pPr>
              <a:buAutoNum type="arabicParenR"/>
            </a:pPr>
            <a:r>
              <a:rPr lang="cs-CZ" sz="1800" dirty="0"/>
              <a:t>Vyhodnocení kvalifikace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Platnost ověření, příp. překladu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Dokládá to, oč si žadatel žádá? (VŠ vzdělání, úroveň)</a:t>
            </a:r>
          </a:p>
          <a:p>
            <a:pPr>
              <a:buAutoNum type="arabicParenR"/>
            </a:pPr>
            <a:r>
              <a:rPr lang="cs-CZ" sz="1800" dirty="0"/>
              <a:t>Ověření vysoké školy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Je uznávanou součástí VŠ systému konkrétního (rovněž uznávaného) státu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U VŠ, které působí mimo domovský stát, ověření, zda je oprávněna působit na území daného státu; stát, na jehož území je vzdělání poskytováno toto uznává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Ověření platnosti akreditace</a:t>
            </a:r>
          </a:p>
          <a:p>
            <a:pPr>
              <a:buAutoNum type="arabicParenR"/>
            </a:pPr>
            <a:r>
              <a:rPr lang="cs-CZ" sz="1800" dirty="0"/>
              <a:t>Posouzení akademických práv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Nelze přiznat žadateli akademická práva přístupu k dalšímu vzdělání, která nemá v zemi původu</a:t>
            </a:r>
          </a:p>
          <a:p>
            <a:pPr>
              <a:buAutoNum type="arabicParenR"/>
            </a:pPr>
            <a:r>
              <a:rPr lang="cs-CZ" sz="1800" dirty="0"/>
              <a:t>Srovnání základních parametrických náležitostí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Délka studia, míra studijní zátěže vyjádřená v ECTS (pozor, ne každý kreditní systém je ECTS) – zkrácení je možné vysvětlovat např. pomocí individuálního studijního plánu či započtení jiného studia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Splnění podmínek přístupu ke studiu dle § 48 ZVŠ (tzn. </a:t>
            </a:r>
            <a:r>
              <a:rPr lang="cs-CZ" sz="1300" dirty="0" err="1"/>
              <a:t>NMgr</a:t>
            </a:r>
            <a:r>
              <a:rPr lang="cs-CZ" sz="1300" dirty="0"/>
              <a:t>. musí mít předchozí Bc.)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sz="1300" dirty="0"/>
          </a:p>
          <a:p>
            <a:pPr marL="57150" indent="0">
              <a:buNone/>
            </a:pPr>
            <a:r>
              <a:rPr lang="cs-CZ" sz="1800" dirty="0"/>
              <a:t>Není-li splněna jedna nebo více z podmínek uvedeních v bodech 1–4 je nutné to vyhodnotit jako </a:t>
            </a:r>
            <a:r>
              <a:rPr lang="cs-CZ" sz="1800" b="1" dirty="0"/>
              <a:t>podstatný rozdíl</a:t>
            </a:r>
            <a:r>
              <a:rPr lang="cs-CZ" sz="1800" dirty="0"/>
              <a:t> a důvod pro zamítnutí žádosti.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sz="1300" dirty="0"/>
          </a:p>
          <a:p>
            <a:pPr marL="0" indent="0">
              <a:buNone/>
            </a:pPr>
            <a:r>
              <a:rPr lang="cs-CZ" sz="1800" dirty="0"/>
              <a:t>5)    Obsahové srovnání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MŠMT toto nedělá, pouze zařazuje dané vzdělání do kategorií z oblastí vzdělávání uvedených v příloze č. 3 ZVŠ a v nařízení vlády o oblastech vzdělávání ve vysokém školství (č. 275/2016 Sb.)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Pokud zde VVŠ podstatné rozdíly nacházejí, je nutné je v rozhodnutí vždy pojmenovat (typicky např. výčet absentujících klíčových předmětů)</a:t>
            </a:r>
          </a:p>
          <a:p>
            <a:pPr>
              <a:buAutoNum type="arabicParenR"/>
            </a:pPr>
            <a:endParaRPr lang="cs-CZ" sz="1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FEA3276-025B-47AF-9356-578BD6BA4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7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1">
            <a:extLst>
              <a:ext uri="{FF2B5EF4-FFF2-40B4-BE49-F238E27FC236}">
                <a16:creationId xmlns:a16="http://schemas.microsoft.com/office/drawing/2014/main" id="{0A07527B-C834-4DE9-9F74-77BD83810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628800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K čemu nostrifikace má sloužit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200" dirty="0"/>
              <a:t>Čl. 2 odst. 4 Ústavy České republiky říká: </a:t>
            </a:r>
            <a:r>
              <a:rPr lang="cs-CZ" sz="1200" i="1" dirty="0"/>
              <a:t>„Každý občan může činit, co není zákonem zakázáno, a nikdo nesmí být nucen činit, co zákon neukládá.“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200" dirty="0"/>
              <a:t>Čl. 4 odst. 1 Listiny základních práv a svobod: </a:t>
            </a:r>
            <a:r>
              <a:rPr lang="cs-CZ" sz="1200" i="1" dirty="0"/>
              <a:t>„Povinnosti mohou být ukládány toliko na základě zákona a v jeho mezích a jen při zachování základních práv a svobod.“</a:t>
            </a:r>
          </a:p>
          <a:p>
            <a:pPr marL="0" indent="0">
              <a:buNone/>
            </a:pPr>
            <a:endParaRPr lang="cs-CZ" sz="1300" i="1" dirty="0"/>
          </a:p>
          <a:p>
            <a:pPr marL="0" indent="0">
              <a:buNone/>
            </a:pPr>
            <a:r>
              <a:rPr lang="cs-CZ" sz="1400" b="1" dirty="0">
                <a:solidFill>
                  <a:srgbClr val="418E96"/>
                </a:solidFill>
              </a:rPr>
              <a:t>Zákonný požadavek nostrifikace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200" dirty="0"/>
              <a:t>Účel dalšího studia – § 48 odst. 5 písm. a) ZVŠ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200" dirty="0"/>
              <a:t>Účel výkonu regulované profese v případě absolventů mimo Evropský hospodářský prostor (EHP) a Švýcarska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900" dirty="0"/>
              <a:t>Část osmá zákona č. 95/2004 Sb., o podmínkách získávání a uznávání odborné způsobilosti a specializované způsobilosti k výkonu zdravotnického povolání lékaře, zubního lékaře a farmaceuta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900" dirty="0"/>
              <a:t>Hlava VIII zákona č. 96/2004 Sb., o podmínkách získávání a uznávání způsobilosti k výkonu nelékařských zdravotnických povolání a k výkonu činností souvisejících s poskytováním zdravotní péče a o změně některých souvisejících zákonů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900" dirty="0"/>
              <a:t>§ 4 odst. 1 písm. a) zákona č. 93/2009 Sb., o auditorech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900" dirty="0"/>
              <a:t>§ 5a odst. 3 zákona č. 61/1988 Sb., o hornické činnosti, výbušninách a o státní báňské správě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200" dirty="0"/>
              <a:t>Ohlášení živnosti v případě absolventů mimo EHP a Švýcarska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900" dirty="0"/>
              <a:t>§ 46 odst. 2 zákona č. 455/1991 Sb., o živnostenském podnikání (živnostenský zákon)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200" dirty="0"/>
              <a:t>Prokázání vzdělání při posuzování žádostí o zaměstnaneckou kartu (pouze v odůvodněných případech)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900" dirty="0"/>
              <a:t>§ 42g odst. 2 písm. c) bod 1 zákona č. 326/1999 Sb., o pobytu cizinců na území České republiky a o změně některých zákonů</a:t>
            </a:r>
          </a:p>
          <a:p>
            <a:pPr marL="0" indent="0">
              <a:buNone/>
            </a:pPr>
            <a:endParaRPr lang="cs-CZ" sz="1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1400" b="1" dirty="0">
                <a:solidFill>
                  <a:srgbClr val="418E96"/>
                </a:solidFill>
              </a:rPr>
              <a:t>Mimozákonný požadavek nostrifikace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200" dirty="0"/>
              <a:t>Působení ve státní správě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900" dirty="0"/>
              <a:t>čl. 11 odst. 5 metodického pokynu náměstka ministra vnitra pro státní službu č. 1/2019, kterým se stanoví podrobnosti k provádění výběrových řízení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4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748A853-5945-4D47-B482-4DDBD75A6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9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>
            <a:extLst>
              <a:ext uri="{FF2B5EF4-FFF2-40B4-BE49-F238E27FC236}">
                <a16:creationId xmlns:a16="http://schemas.microsoft.com/office/drawing/2014/main" id="{4431812D-7C00-45B0-8393-BB4358C3F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3212976"/>
            <a:ext cx="7571184" cy="93610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cs-CZ" sz="4500" b="1" dirty="0">
                <a:solidFill>
                  <a:srgbClr val="418E96"/>
                </a:solidFill>
              </a:rPr>
              <a:t>1. Problematika ověřování kvalifikací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E5DAAA6-1118-4091-8887-232466888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88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>
            <a:extLst>
              <a:ext uri="{FF2B5EF4-FFF2-40B4-BE49-F238E27FC236}">
                <a16:creationId xmlns:a16="http://schemas.microsoft.com/office/drawing/2014/main" id="{769C8BBF-462F-4D26-9499-7B48279C7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Jak přistupovat k VŠ kvalifikacím v elektronické podobě</a:t>
            </a:r>
          </a:p>
          <a:p>
            <a:pPr marL="0" indent="0">
              <a:buNone/>
            </a:pPr>
            <a:r>
              <a:rPr lang="cs-CZ" sz="1800" dirty="0"/>
              <a:t>Dánsko, částečně Velká Británie vydávají čistě elektronické doklady o vzdělání neopatřené verifikovatelnými elektronickými podpisy, přístupnými např. z uzavřených internetových stránek, příp. pouze zašlou absolventům </a:t>
            </a:r>
            <a:r>
              <a:rPr lang="cs-CZ" sz="1800" dirty="0" err="1"/>
              <a:t>pdf</a:t>
            </a:r>
            <a:r>
              <a:rPr lang="cs-CZ" sz="1800" dirty="0"/>
              <a:t> na e-mail.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Elektronický originál lze přijmout pouze pokud splňuje podmínky nějaké ověřitelné identifikace dle nařízení </a:t>
            </a:r>
            <a:r>
              <a:rPr lang="cs-CZ" sz="1800" dirty="0" err="1"/>
              <a:t>eIDAS</a:t>
            </a:r>
            <a:r>
              <a:rPr lang="cs-CZ" sz="1800" dirty="0"/>
              <a:t> (nařízení EP a Rady </a:t>
            </a:r>
            <a:r>
              <a:rPr lang="cs-CZ" sz="1800" dirty="0">
                <a:hlinkClick r:id="rId2"/>
              </a:rPr>
              <a:t>č. 910/2014</a:t>
            </a:r>
            <a:r>
              <a:rPr lang="cs-CZ" sz="18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 marL="0" indent="0">
              <a:buNone/>
            </a:pPr>
            <a:r>
              <a:rPr lang="cs-CZ" sz="1800" b="1" dirty="0">
                <a:solidFill>
                  <a:srgbClr val="418E96"/>
                </a:solidFill>
              </a:rPr>
              <a:t>Pokud tyto podmínky splněny nejsou?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Platný diplom je vždy veřejnou listinou státu, jehož jménem je vydán.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V případě státu, se kterým nemá ČR uzavřenou smlouvu o právní pomoci, je v takovém případě třeba aplikovat § 90 odst. 3 ZVŠ a vyžadovat vyšší ověření pomocí superlegalizace, příp. </a:t>
            </a:r>
            <a:r>
              <a:rPr lang="cs-CZ" sz="1800" dirty="0" err="1"/>
              <a:t>apostily</a:t>
            </a:r>
            <a:r>
              <a:rPr lang="cs-CZ" sz="1800" dirty="0"/>
              <a:t> v případě signatářů Haagské úmluvy o </a:t>
            </a:r>
            <a:r>
              <a:rPr lang="cs-CZ" sz="1800" dirty="0" err="1"/>
              <a:t>apostile</a:t>
            </a:r>
            <a:r>
              <a:rPr lang="cs-CZ" sz="1800" dirty="0"/>
              <a:t> (</a:t>
            </a:r>
            <a:r>
              <a:rPr lang="cs-CZ" sz="1800" dirty="0">
                <a:hlinkClick r:id="rId3"/>
              </a:rPr>
              <a:t>č. 45/1999 Sb.</a:t>
            </a:r>
            <a:r>
              <a:rPr lang="cs-CZ" sz="1800" dirty="0"/>
              <a:t>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Některé státy vydávají elektronické </a:t>
            </a:r>
            <a:r>
              <a:rPr lang="cs-CZ" sz="1800" dirty="0" err="1"/>
              <a:t>apostily</a:t>
            </a:r>
            <a:r>
              <a:rPr lang="cs-CZ" sz="1800" dirty="0"/>
              <a:t>, v takovém případě lze přijímat toto elektronické ověření.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F33110F-13AA-4FFD-8543-DF453FAFE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0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>
            <a:extLst>
              <a:ext uri="{FF2B5EF4-FFF2-40B4-BE49-F238E27FC236}">
                <a16:creationId xmlns:a16="http://schemas.microsoft.com/office/drawing/2014/main" id="{11536198-0199-4F80-ACFE-2C7A9E0BD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Užití § 90 odst. 3 ZVŠ</a:t>
            </a:r>
          </a:p>
          <a:p>
            <a:pPr marL="0" indent="0">
              <a:buNone/>
            </a:pPr>
            <a:r>
              <a:rPr lang="cs-CZ" sz="1800" dirty="0"/>
              <a:t>§ 90 odst. 2 ZVŠ stanoví jako obligátní podklad řízení </a:t>
            </a:r>
            <a:r>
              <a:rPr lang="cs-CZ" sz="1800" b="1" dirty="0"/>
              <a:t>originál nebo úředně ověřenou kopii diplomu</a:t>
            </a:r>
            <a:r>
              <a:rPr lang="cs-CZ" sz="1800" dirty="0"/>
              <a:t> – veškeré ostatní doklady jsou fakultativní</a:t>
            </a:r>
          </a:p>
          <a:p>
            <a:r>
              <a:rPr lang="cs-CZ" sz="1800" dirty="0"/>
              <a:t>Původně byla vždy požadována superlegalizace/</a:t>
            </a:r>
            <a:r>
              <a:rPr lang="cs-CZ" sz="1800" dirty="0" err="1"/>
              <a:t>apostila</a:t>
            </a:r>
            <a:endParaRPr lang="cs-CZ" sz="1800" dirty="0"/>
          </a:p>
          <a:p>
            <a:r>
              <a:rPr lang="cs-CZ" sz="1800" dirty="0"/>
              <a:t>Ustanovení § 90 odst. 3 ZVŠ vloženo změnou zákona o uznávání odborné kvalifikace č. 189/2008 Sb. – záměr zákonodárce nevyžadovat vždy vyšší ověření</a:t>
            </a:r>
          </a:p>
          <a:p>
            <a:r>
              <a:rPr lang="cs-CZ" sz="1800" dirty="0"/>
              <a:t>Není-li to potřeba, stačí ověření podle § 90 odst. 2 ZVŠ, tedy ověření podle českého práva – zákon o ověřování (č. 21/2006 Sb.)</a:t>
            </a:r>
          </a:p>
          <a:p>
            <a:endParaRPr lang="cs-CZ" sz="1800" dirty="0"/>
          </a:p>
          <a:p>
            <a:pPr marL="0" indent="0">
              <a:buNone/>
            </a:pPr>
            <a:r>
              <a:rPr lang="cs-CZ" sz="1800" b="1" dirty="0">
                <a:solidFill>
                  <a:srgbClr val="418E96"/>
                </a:solidFill>
              </a:rPr>
              <a:t>Co garantuje superlegalizace?</a:t>
            </a:r>
          </a:p>
          <a:p>
            <a:r>
              <a:rPr lang="cs-CZ" dirty="0"/>
              <a:t>Legalizace (kterou příp. nahrazuje </a:t>
            </a:r>
            <a:r>
              <a:rPr lang="cs-CZ" dirty="0" err="1"/>
              <a:t>aspotila</a:t>
            </a:r>
            <a:r>
              <a:rPr lang="cs-CZ" dirty="0"/>
              <a:t>) je ověření razítka Superlegalizace je ověření ověřovacího orgánu</a:t>
            </a:r>
            <a:endParaRPr lang="cs-CZ" sz="1800" dirty="0"/>
          </a:p>
          <a:p>
            <a:r>
              <a:rPr lang="cs-CZ" sz="1800" dirty="0"/>
              <a:t>Neslibovat si ve standardních případech od vyšších ověření žádné informace navíc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E4321A9-F688-4AF9-8286-01661E2E2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1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1">
            <a:extLst>
              <a:ext uri="{FF2B5EF4-FFF2-40B4-BE49-F238E27FC236}">
                <a16:creationId xmlns:a16="http://schemas.microsoft.com/office/drawing/2014/main" id="{0BC2B0BC-2290-464A-B258-CAECC193E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Problematika ověřování dokladů v případě pochybností</a:t>
            </a:r>
          </a:p>
          <a:p>
            <a:endParaRPr lang="cs-CZ" sz="1800" dirty="0"/>
          </a:p>
          <a:p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V obecné rovině: ověřit u VŠ, která diplom vydala, ENIC–NARIC, další příslušné orgány země původu vzdělání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Konkrétně vyžadovat od žadatele:</a:t>
            </a:r>
          </a:p>
          <a:p>
            <a:pPr lvl="1"/>
            <a:r>
              <a:rPr lang="cs-CZ" sz="1300" dirty="0"/>
              <a:t>Lisabonská úmluva: </a:t>
            </a:r>
            <a:r>
              <a:rPr lang="cs-CZ" sz="1300" i="1" dirty="0"/>
              <a:t>„</a:t>
            </a:r>
            <a:r>
              <a:rPr lang="cs-CZ" i="1" dirty="0"/>
              <a:t>Zodpovědnost za poskytnutí náležitých informací nese především žadatel, který poskytne takové informace v dobré víře.</a:t>
            </a:r>
            <a:r>
              <a:rPr lang="cs-CZ" sz="1300" i="1" dirty="0"/>
              <a:t>“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Pochybnosti je nucen správní orgán prokázat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C851A22-0362-459B-B9E1-351395502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8640"/>
            <a:ext cx="6624736" cy="8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33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</TotalTime>
  <Words>2246</Words>
  <Application>Microsoft Office PowerPoint</Application>
  <PresentationFormat>Předvádění na obrazovce (4:3)</PresentationFormat>
  <Paragraphs>198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Wingdings</vt:lpstr>
      <vt:lpstr>Motiv systému Office</vt:lpstr>
      <vt:lpstr>K dotazům zaslaným v rámci dotazníku k semináři Search Engine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Pavlorek David</cp:lastModifiedBy>
  <cp:revision>85</cp:revision>
  <cp:lastPrinted>2021-12-07T10:05:43Z</cp:lastPrinted>
  <dcterms:created xsi:type="dcterms:W3CDTF">2013-10-09T10:41:53Z</dcterms:created>
  <dcterms:modified xsi:type="dcterms:W3CDTF">2021-12-07T12:53:34Z</dcterms:modified>
</cp:coreProperties>
</file>