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73" r:id="rId1"/>
  </p:sldMasterIdLst>
  <p:notesMasterIdLst>
    <p:notesMasterId r:id="rId18"/>
  </p:notesMasterIdLst>
  <p:handoutMasterIdLst>
    <p:handoutMasterId r:id="rId19"/>
  </p:handoutMasterIdLst>
  <p:sldIdLst>
    <p:sldId id="567" r:id="rId2"/>
    <p:sldId id="584" r:id="rId3"/>
    <p:sldId id="611" r:id="rId4"/>
    <p:sldId id="606" r:id="rId5"/>
    <p:sldId id="614" r:id="rId6"/>
    <p:sldId id="607" r:id="rId7"/>
    <p:sldId id="605" r:id="rId8"/>
    <p:sldId id="599" r:id="rId9"/>
    <p:sldId id="600" r:id="rId10"/>
    <p:sldId id="608" r:id="rId11"/>
    <p:sldId id="615" r:id="rId12"/>
    <p:sldId id="591" r:id="rId13"/>
    <p:sldId id="610" r:id="rId14"/>
    <p:sldId id="616" r:id="rId15"/>
    <p:sldId id="617" r:id="rId16"/>
    <p:sldId id="588" r:id="rId17"/>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34BB245E-B14D-4581-A5F3-1A3BB01DFAD5}">
          <p14:sldIdLst>
            <p14:sldId id="567"/>
            <p14:sldId id="584"/>
            <p14:sldId id="611"/>
            <p14:sldId id="606"/>
            <p14:sldId id="614"/>
            <p14:sldId id="607"/>
            <p14:sldId id="605"/>
            <p14:sldId id="599"/>
            <p14:sldId id="600"/>
            <p14:sldId id="608"/>
            <p14:sldId id="615"/>
            <p14:sldId id="591"/>
            <p14:sldId id="610"/>
          </p14:sldIdLst>
        </p14:section>
        <p14:section name="Oddíl bez názvu" id="{5A5D6FA7-4192-4370-80F0-CCCB333F50EB}">
          <p14:sldIdLst>
            <p14:sldId id="616"/>
            <p14:sldId id="617"/>
            <p14:sldId id="58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řeček Pavel, Ing." initials="KPI" lastIdx="1" clrIdx="0">
    <p:extLst>
      <p:ext uri="{19B8F6BF-5375-455C-9EA6-DF929625EA0E}">
        <p15:presenceInfo xmlns:p15="http://schemas.microsoft.com/office/powerpoint/2012/main" userId="S-1-5-21-1024343765-948047755-1557874966-21026" providerId="AD"/>
      </p:ext>
    </p:extLst>
  </p:cmAuthor>
  <p:cmAuthor id="2" name="Thérová Štěpánka" initials="TŠ" lastIdx="0" clrIdx="1">
    <p:extLst>
      <p:ext uri="{19B8F6BF-5375-455C-9EA6-DF929625EA0E}">
        <p15:presenceInfo xmlns:p15="http://schemas.microsoft.com/office/powerpoint/2012/main" userId="S-1-5-21-1024343765-948047755-1557874966-211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93" autoAdjust="0"/>
    <p:restoredTop sz="94660"/>
  </p:normalViewPr>
  <p:slideViewPr>
    <p:cSldViewPr snapToGrid="0">
      <p:cViewPr varScale="1">
        <p:scale>
          <a:sx n="68" d="100"/>
          <a:sy n="68" d="100"/>
        </p:scale>
        <p:origin x="66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79FFFE37-5B72-41CD-A3D0-D4A2922361B1}" type="datetimeFigureOut">
              <a:rPr lang="cs-CZ" smtClean="0"/>
              <a:t>08.12.2021</a:t>
            </a:fld>
            <a:endParaRPr lang="cs-CZ"/>
          </a:p>
        </p:txBody>
      </p:sp>
      <p:sp>
        <p:nvSpPr>
          <p:cNvPr id="4" name="Zástupný symbol pro zápatí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BB951891-3EBD-45A6-8A7F-A43C96ABE344}" type="slidenum">
              <a:rPr lang="cs-CZ" smtClean="0"/>
              <a:t>‹#›</a:t>
            </a:fld>
            <a:endParaRPr lang="cs-CZ"/>
          </a:p>
        </p:txBody>
      </p:sp>
    </p:spTree>
    <p:extLst>
      <p:ext uri="{BB962C8B-B14F-4D97-AF65-F5344CB8AC3E}">
        <p14:creationId xmlns:p14="http://schemas.microsoft.com/office/powerpoint/2010/main" val="1921089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8F2C9A5B-1EE5-41B1-A14D-0086EB452C30}" type="datetimeFigureOut">
              <a:rPr lang="cs-CZ" smtClean="0"/>
              <a:t>08.12.2021</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5375547-E490-4E46-896A-3B9E014CC759}" type="slidenum">
              <a:rPr lang="cs-CZ" smtClean="0"/>
              <a:t>‹#›</a:t>
            </a:fld>
            <a:endParaRPr lang="cs-CZ"/>
          </a:p>
        </p:txBody>
      </p:sp>
    </p:spTree>
    <p:extLst>
      <p:ext uri="{BB962C8B-B14F-4D97-AF65-F5344CB8AC3E}">
        <p14:creationId xmlns:p14="http://schemas.microsoft.com/office/powerpoint/2010/main" val="1883962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hasCustomPrompt="1"/>
          </p:nvPr>
        </p:nvSpPr>
        <p:spPr>
          <a:xfrm>
            <a:off x="768000" y="1224000"/>
            <a:ext cx="7824000" cy="1522800"/>
          </a:xfrm>
        </p:spPr>
        <p:txBody>
          <a:bodyPr lIns="0" tIns="0" rIns="0" bIns="0" anchor="b">
            <a:noAutofit/>
          </a:bodyPr>
          <a:lstStyle>
            <a:lvl1pPr algn="l">
              <a:defRPr sz="3400" cap="small" baseline="0">
                <a:solidFill>
                  <a:srgbClr val="87888A"/>
                </a:solidFill>
                <a:latin typeface="Calibri" panose="020F0502020204030204" pitchFamily="34" charset="0"/>
              </a:defRPr>
            </a:lvl1pPr>
          </a:lstStyle>
          <a:p>
            <a:r>
              <a:rPr lang="cs-CZ" dirty="0"/>
              <a:t>Změny financování </a:t>
            </a:r>
            <a:br>
              <a:rPr lang="cs-CZ" dirty="0"/>
            </a:br>
            <a:r>
              <a:rPr lang="cs-CZ" dirty="0"/>
              <a:t>regionálního školství</a:t>
            </a:r>
          </a:p>
        </p:txBody>
      </p:sp>
      <p:sp>
        <p:nvSpPr>
          <p:cNvPr id="3" name="Podnadpis 2"/>
          <p:cNvSpPr>
            <a:spLocks noGrp="1"/>
          </p:cNvSpPr>
          <p:nvPr>
            <p:ph type="subTitle" idx="1"/>
          </p:nvPr>
        </p:nvSpPr>
        <p:spPr>
          <a:xfrm>
            <a:off x="768000" y="6022800"/>
            <a:ext cx="5181696" cy="415200"/>
          </a:xfrm>
        </p:spPr>
        <p:txBody>
          <a:bodyPr lIns="0" tIns="0" rIns="0" bIns="0"/>
          <a:lstStyle>
            <a:lvl1pPr marL="0" indent="0" algn="l">
              <a:lnSpc>
                <a:spcPct val="100000"/>
              </a:lnSpc>
              <a:spcBef>
                <a:spcPts val="0"/>
              </a:spcBef>
              <a:buNone/>
              <a:defRPr sz="1600" cap="small" baseline="0">
                <a:solidFill>
                  <a:srgbClr val="87888A"/>
                </a:solidFill>
                <a:latin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dirty="0"/>
              <a:t>Kliknutím můžete upravit styl předlohy.</a:t>
            </a:r>
          </a:p>
        </p:txBody>
      </p:sp>
    </p:spTree>
    <p:extLst>
      <p:ext uri="{BB962C8B-B14F-4D97-AF65-F5344CB8AC3E}">
        <p14:creationId xmlns:p14="http://schemas.microsoft.com/office/powerpoint/2010/main" val="1592383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hasCustomPrompt="1"/>
          </p:nvPr>
        </p:nvSpPr>
        <p:spPr/>
        <p:txBody>
          <a:bodyPr/>
          <a:lstStyle/>
          <a:p>
            <a:r>
              <a:rPr lang="cs-CZ" dirty="0"/>
              <a:t>Aktuální stav přípravy změny financování </a:t>
            </a:r>
            <a:r>
              <a:rPr lang="cs-CZ" dirty="0" err="1"/>
              <a:t>RgŠ</a:t>
            </a:r>
            <a:endParaRPr lang="cs-CZ" dirty="0"/>
          </a:p>
        </p:txBody>
      </p:sp>
      <p:sp>
        <p:nvSpPr>
          <p:cNvPr id="3" name="Zástupný symbol pro obsah 2"/>
          <p:cNvSpPr>
            <a:spLocks noGrp="1"/>
          </p:cNvSpPr>
          <p:nvPr>
            <p:ph idx="1" hasCustomPrompt="1"/>
          </p:nvPr>
        </p:nvSpPr>
        <p:spPr>
          <a:xfrm>
            <a:off x="729599" y="1825625"/>
            <a:ext cx="10515600" cy="4351338"/>
          </a:xfrm>
        </p:spPr>
        <p:txBody>
          <a:bodyPr>
            <a:noAutofit/>
          </a:bodyPr>
          <a:lstStyle>
            <a:lvl1pPr>
              <a:defRPr/>
            </a:lvl1pPr>
            <a:lvl2pPr marL="108000" indent="0">
              <a:buNone/>
              <a:defRPr/>
            </a:lvl2pPr>
            <a:lvl3pPr marL="612000" indent="-180000">
              <a:defRPr/>
            </a:lvl3pPr>
            <a:lvl4pPr>
              <a:defRPr lang="cs-CZ" sz="1900" kern="1200" baseline="0" dirty="0" smtClean="0">
                <a:solidFill>
                  <a:schemeClr val="tx1"/>
                </a:solidFill>
                <a:latin typeface="Calibri Light" panose="020F0302020204030204" pitchFamily="34" charset="0"/>
                <a:ea typeface="+mn-ea"/>
                <a:cs typeface="+mn-cs"/>
              </a:defRPr>
            </a:lvl4pPr>
            <a:lvl5pPr marL="432000" indent="0">
              <a:buFont typeface="Arial" panose="020B0604020202020204" pitchFamily="34" charset="0"/>
              <a:buNone/>
              <a:defRPr baseline="0"/>
            </a:lvl5pPr>
            <a:lvl6pPr marL="1260000">
              <a:defRPr lang="cs-CZ" sz="1900" b="0" kern="1200" dirty="0" smtClean="0">
                <a:solidFill>
                  <a:schemeClr val="tx1"/>
                </a:solidFill>
                <a:latin typeface="+mj-lt"/>
                <a:ea typeface="+mn-ea"/>
                <a:cs typeface="+mn-cs"/>
              </a:defRPr>
            </a:lvl6pPr>
          </a:lstStyle>
          <a:p>
            <a:pPr lvl="0"/>
            <a:r>
              <a:rPr lang="cs-CZ" dirty="0"/>
              <a:t>zákon č. 167/2018 Sb. posunul účinnost změny financování o 1 rok, </a:t>
            </a:r>
            <a:br>
              <a:rPr lang="cs-CZ" dirty="0"/>
            </a:br>
            <a:r>
              <a:rPr lang="cs-CZ" dirty="0"/>
              <a:t>tj. na 1. ledna 2020</a:t>
            </a:r>
          </a:p>
          <a:p>
            <a:pPr lvl="0"/>
            <a:r>
              <a:rPr lang="cs-CZ" dirty="0"/>
              <a:t>rok 2019 – přechodový rok </a:t>
            </a:r>
          </a:p>
          <a:p>
            <a:pPr marL="612000" lvl="3" indent="-180000" algn="l" defTabSz="914400" rtl="0" eaLnBrk="1" latinLnBrk="0" hangingPunct="1">
              <a:lnSpc>
                <a:spcPct val="100000"/>
              </a:lnSpc>
              <a:spcBef>
                <a:spcPts val="0"/>
              </a:spcBef>
              <a:buFont typeface="Arial" panose="020B0604020202020204" pitchFamily="34" charset="0"/>
              <a:buChar char="•"/>
            </a:pPr>
            <a:r>
              <a:rPr lang="cs-CZ" dirty="0"/>
              <a:t>financování jako doposud (republikové a krajské normativy)</a:t>
            </a:r>
          </a:p>
          <a:p>
            <a:pPr lvl="3"/>
            <a:r>
              <a:rPr lang="cs-CZ" dirty="0"/>
              <a:t>doplněny 3 nové jednoroční rozvojové programy:</a:t>
            </a:r>
          </a:p>
          <a:p>
            <a:pPr lvl="4"/>
            <a:r>
              <a:rPr lang="cs-CZ" dirty="0"/>
              <a:t>	od 1. 1. 2019</a:t>
            </a:r>
          </a:p>
          <a:p>
            <a:pPr lvl="5"/>
            <a:r>
              <a:rPr lang="cs-CZ" dirty="0"/>
              <a:t>RP na vyrovnávání mezikrajových rozdílů v odměňování pedagogů </a:t>
            </a:r>
            <a:br>
              <a:rPr lang="cs-CZ" dirty="0"/>
            </a:br>
            <a:r>
              <a:rPr lang="cs-CZ" dirty="0"/>
              <a:t>v MŠ, ZŠ, ŠD a SŠ – peníze jsou již na školách </a:t>
            </a:r>
          </a:p>
          <a:p>
            <a:pPr lvl="5"/>
            <a:r>
              <a:rPr lang="cs-CZ" dirty="0"/>
              <a:t>RP pro MŠ (překryv a rozšíření provozu MŠ)</a:t>
            </a:r>
          </a:p>
          <a:p>
            <a:pPr lvl="4"/>
            <a:r>
              <a:rPr lang="cs-CZ" dirty="0"/>
              <a:t>	od 1. 9. 2019</a:t>
            </a:r>
          </a:p>
          <a:p>
            <a:pPr marL="1260000" lvl="5" indent="-228600" algn="l" defTabSz="914400" rtl="0" eaLnBrk="1" latinLnBrk="0" hangingPunct="1">
              <a:lnSpc>
                <a:spcPct val="90000"/>
              </a:lnSpc>
              <a:spcBef>
                <a:spcPts val="500"/>
              </a:spcBef>
              <a:buFont typeface="Arial" panose="020B0604020202020204" pitchFamily="34" charset="0"/>
              <a:buChar char="•"/>
            </a:pPr>
            <a:r>
              <a:rPr lang="cs-CZ" dirty="0"/>
              <a:t>RP pro ZŠ a SŠ na zohlednění náběhu </a:t>
            </a:r>
            <a:r>
              <a:rPr lang="cs-CZ" dirty="0" err="1"/>
              <a:t>PHmax</a:t>
            </a:r>
            <a:endParaRPr lang="cs-CZ" dirty="0"/>
          </a:p>
          <a:p>
            <a:pPr lvl="2"/>
            <a:endParaRPr lang="cs-CZ" dirty="0"/>
          </a:p>
        </p:txBody>
      </p:sp>
      <p:sp>
        <p:nvSpPr>
          <p:cNvPr id="6" name="Zástupný symbol pro číslo snímku 5"/>
          <p:cNvSpPr>
            <a:spLocks noGrp="1"/>
          </p:cNvSpPr>
          <p:nvPr>
            <p:ph type="sldNum" sz="quarter" idx="12"/>
          </p:nvPr>
        </p:nvSpPr>
        <p:spPr/>
        <p:txBody>
          <a:bodyPr/>
          <a:lstStyle/>
          <a:p>
            <a:fld id="{323BD8D3-A9DD-40CB-A396-ADCE34852C74}" type="slidenum">
              <a:rPr lang="cs-CZ" smtClean="0"/>
              <a:t>‹#›</a:t>
            </a:fld>
            <a:endParaRPr lang="cs-CZ" dirty="0"/>
          </a:p>
        </p:txBody>
      </p:sp>
    </p:spTree>
    <p:extLst>
      <p:ext uri="{BB962C8B-B14F-4D97-AF65-F5344CB8AC3E}">
        <p14:creationId xmlns:p14="http://schemas.microsoft.com/office/powerpoint/2010/main" val="2942523704"/>
      </p:ext>
    </p:extLst>
  </p:cSld>
  <p:clrMapOvr>
    <a:masterClrMapping/>
  </p:clrMapOvr>
  <p:extLst mod="1">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ulka">
    <p:spTree>
      <p:nvGrpSpPr>
        <p:cNvPr id="1" name=""/>
        <p:cNvGrpSpPr/>
        <p:nvPr/>
      </p:nvGrpSpPr>
      <p:grpSpPr>
        <a:xfrm>
          <a:off x="0" y="0"/>
          <a:ext cx="0" cy="0"/>
          <a:chOff x="0" y="0"/>
          <a:chExt cx="0" cy="0"/>
        </a:xfrm>
      </p:grpSpPr>
      <p:sp>
        <p:nvSpPr>
          <p:cNvPr id="2" name="Nadpis 1"/>
          <p:cNvSpPr>
            <a:spLocks noGrp="1"/>
          </p:cNvSpPr>
          <p:nvPr>
            <p:ph type="title"/>
          </p:nvPr>
        </p:nvSpPr>
        <p:spPr>
          <a:xfrm>
            <a:off x="719667" y="944564"/>
            <a:ext cx="10515600" cy="609917"/>
          </a:xfrm>
        </p:spPr>
        <p:txBody>
          <a:bodyPr anchor="t" anchorCtr="0">
            <a:noAutofit/>
          </a:bodyPr>
          <a:lstStyle>
            <a:lvl1pPr>
              <a:lnSpc>
                <a:spcPct val="100000"/>
              </a:lnSpc>
              <a:defRPr sz="2100" baseline="0"/>
            </a:lvl1pPr>
          </a:lstStyle>
          <a:p>
            <a:r>
              <a:rPr lang="cs-CZ" dirty="0"/>
              <a:t>Kliknutím lze upravit styl.</a:t>
            </a:r>
          </a:p>
        </p:txBody>
      </p:sp>
      <p:sp>
        <p:nvSpPr>
          <p:cNvPr id="6" name="Zástupný symbol pro číslo snímku 5"/>
          <p:cNvSpPr>
            <a:spLocks noGrp="1"/>
          </p:cNvSpPr>
          <p:nvPr>
            <p:ph type="sldNum" sz="quarter" idx="12"/>
          </p:nvPr>
        </p:nvSpPr>
        <p:spPr/>
        <p:txBody>
          <a:bodyPr/>
          <a:lstStyle/>
          <a:p>
            <a:fld id="{323BD8D3-A9DD-40CB-A396-ADCE34852C74}" type="slidenum">
              <a:rPr lang="cs-CZ" smtClean="0"/>
              <a:t>‹#›</a:t>
            </a:fld>
            <a:endParaRPr lang="cs-CZ"/>
          </a:p>
        </p:txBody>
      </p:sp>
      <p:graphicFrame>
        <p:nvGraphicFramePr>
          <p:cNvPr id="7" name="Tabulka 6"/>
          <p:cNvGraphicFramePr>
            <a:graphicFrameLocks noGrp="1"/>
          </p:cNvGraphicFramePr>
          <p:nvPr userDrawn="1">
            <p:extLst/>
          </p:nvPr>
        </p:nvGraphicFramePr>
        <p:xfrm>
          <a:off x="729599" y="3546686"/>
          <a:ext cx="10515600" cy="741680"/>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3532208531"/>
                    </a:ext>
                  </a:extLst>
                </a:gridCol>
                <a:gridCol w="1752600">
                  <a:extLst>
                    <a:ext uri="{9D8B030D-6E8A-4147-A177-3AD203B41FA5}">
                      <a16:colId xmlns:a16="http://schemas.microsoft.com/office/drawing/2014/main" val="2446159533"/>
                    </a:ext>
                  </a:extLst>
                </a:gridCol>
                <a:gridCol w="1752600">
                  <a:extLst>
                    <a:ext uri="{9D8B030D-6E8A-4147-A177-3AD203B41FA5}">
                      <a16:colId xmlns:a16="http://schemas.microsoft.com/office/drawing/2014/main" val="3828646843"/>
                    </a:ext>
                  </a:extLst>
                </a:gridCol>
                <a:gridCol w="1752600">
                  <a:extLst>
                    <a:ext uri="{9D8B030D-6E8A-4147-A177-3AD203B41FA5}">
                      <a16:colId xmlns:a16="http://schemas.microsoft.com/office/drawing/2014/main" val="2071330293"/>
                    </a:ext>
                  </a:extLst>
                </a:gridCol>
                <a:gridCol w="1752600">
                  <a:extLst>
                    <a:ext uri="{9D8B030D-6E8A-4147-A177-3AD203B41FA5}">
                      <a16:colId xmlns:a16="http://schemas.microsoft.com/office/drawing/2014/main" val="3500415985"/>
                    </a:ext>
                  </a:extLst>
                </a:gridCol>
                <a:gridCol w="1752600">
                  <a:extLst>
                    <a:ext uri="{9D8B030D-6E8A-4147-A177-3AD203B41FA5}">
                      <a16:colId xmlns:a16="http://schemas.microsoft.com/office/drawing/2014/main" val="1800194414"/>
                    </a:ext>
                  </a:extLst>
                </a:gridCol>
              </a:tblGrid>
              <a:tr h="370840">
                <a:tc>
                  <a:txBody>
                    <a:bodyPr/>
                    <a:lstStyle/>
                    <a:p>
                      <a:endParaRPr lang="cs-CZ" dirty="0"/>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dirty="0"/>
                    </a:p>
                  </a:txBody>
                  <a:tcPr marL="121920" marR="121920"/>
                </a:tc>
                <a:extLst>
                  <a:ext uri="{0D108BD9-81ED-4DB2-BD59-A6C34878D82A}">
                    <a16:rowId xmlns:a16="http://schemas.microsoft.com/office/drawing/2014/main" val="1398266416"/>
                  </a:ext>
                </a:extLst>
              </a:tr>
              <a:tr h="370840">
                <a:tc>
                  <a:txBody>
                    <a:bodyPr/>
                    <a:lstStyle/>
                    <a:p>
                      <a:endParaRPr lang="cs-CZ"/>
                    </a:p>
                  </a:txBody>
                  <a:tcPr marL="121920" marR="121920"/>
                </a:tc>
                <a:tc>
                  <a:txBody>
                    <a:bodyPr/>
                    <a:lstStyle/>
                    <a:p>
                      <a:endParaRPr lang="cs-CZ" dirty="0"/>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a:p>
                  </a:txBody>
                  <a:tcPr marL="121920" marR="121920"/>
                </a:tc>
                <a:tc>
                  <a:txBody>
                    <a:bodyPr/>
                    <a:lstStyle/>
                    <a:p>
                      <a:endParaRPr lang="cs-CZ" dirty="0"/>
                    </a:p>
                  </a:txBody>
                  <a:tcPr marL="121920" marR="121920"/>
                </a:tc>
                <a:extLst>
                  <a:ext uri="{0D108BD9-81ED-4DB2-BD59-A6C34878D82A}">
                    <a16:rowId xmlns:a16="http://schemas.microsoft.com/office/drawing/2014/main" val="2215755881"/>
                  </a:ext>
                </a:extLst>
              </a:tr>
            </a:tbl>
          </a:graphicData>
        </a:graphic>
      </p:graphicFrame>
      <p:sp>
        <p:nvSpPr>
          <p:cNvPr id="8" name="Zástupný symbol pro obsah 2"/>
          <p:cNvSpPr>
            <a:spLocks noGrp="1"/>
          </p:cNvSpPr>
          <p:nvPr>
            <p:ph idx="13"/>
          </p:nvPr>
        </p:nvSpPr>
        <p:spPr>
          <a:xfrm>
            <a:off x="729599" y="1825625"/>
            <a:ext cx="10935352" cy="1472776"/>
          </a:xfrm>
        </p:spPr>
        <p:txBody>
          <a:bodyPr>
            <a:no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9" name="Zástupný symbol pro obsah 2"/>
          <p:cNvSpPr>
            <a:spLocks noGrp="1"/>
          </p:cNvSpPr>
          <p:nvPr>
            <p:ph idx="14"/>
          </p:nvPr>
        </p:nvSpPr>
        <p:spPr>
          <a:xfrm>
            <a:off x="719667" y="4636559"/>
            <a:ext cx="10935352" cy="1472776"/>
          </a:xfrm>
        </p:spPr>
        <p:txBody>
          <a:bodyPr>
            <a:no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2976192046"/>
      </p:ext>
    </p:extLst>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Kliknutím lze upravit styl.</a:t>
            </a:r>
          </a:p>
        </p:txBody>
      </p:sp>
      <p:sp>
        <p:nvSpPr>
          <p:cNvPr id="3" name="Zástupný symbol pro obsah 2"/>
          <p:cNvSpPr>
            <a:spLocks noGrp="1"/>
          </p:cNvSpPr>
          <p:nvPr>
            <p:ph sz="half" idx="1"/>
          </p:nvPr>
        </p:nvSpPr>
        <p:spPr>
          <a:xfrm>
            <a:off x="729599" y="1849437"/>
            <a:ext cx="5156200" cy="4351338"/>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obsah 3"/>
          <p:cNvSpPr>
            <a:spLocks noGrp="1"/>
          </p:cNvSpPr>
          <p:nvPr>
            <p:ph sz="half" idx="2"/>
          </p:nvPr>
        </p:nvSpPr>
        <p:spPr>
          <a:xfrm>
            <a:off x="6280964" y="1849437"/>
            <a:ext cx="5156200" cy="4351338"/>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7" name="Zástupný symbol pro číslo snímku 6"/>
          <p:cNvSpPr>
            <a:spLocks noGrp="1"/>
          </p:cNvSpPr>
          <p:nvPr>
            <p:ph type="sldNum" sz="quarter" idx="12"/>
          </p:nvPr>
        </p:nvSpPr>
        <p:spPr/>
        <p:txBody>
          <a:bodyPr/>
          <a:lstStyle/>
          <a:p>
            <a:fld id="{323BD8D3-A9DD-40CB-A396-ADCE34852C74}" type="slidenum">
              <a:rPr lang="cs-CZ" smtClean="0"/>
              <a:t>‹#›</a:t>
            </a:fld>
            <a:endParaRPr lang="cs-CZ"/>
          </a:p>
        </p:txBody>
      </p:sp>
    </p:spTree>
    <p:extLst>
      <p:ext uri="{BB962C8B-B14F-4D97-AF65-F5344CB8AC3E}">
        <p14:creationId xmlns:p14="http://schemas.microsoft.com/office/powerpoint/2010/main" val="142819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5" name="Zástupný symbol pro číslo snímku 4"/>
          <p:cNvSpPr>
            <a:spLocks noGrp="1"/>
          </p:cNvSpPr>
          <p:nvPr>
            <p:ph type="sldNum" sz="quarter" idx="12"/>
          </p:nvPr>
        </p:nvSpPr>
        <p:spPr/>
        <p:txBody>
          <a:bodyPr/>
          <a:lstStyle/>
          <a:p>
            <a:fld id="{323BD8D3-A9DD-40CB-A396-ADCE34852C74}" type="slidenum">
              <a:rPr lang="cs-CZ" smtClean="0"/>
              <a:t>‹#›</a:t>
            </a:fld>
            <a:endParaRPr lang="cs-CZ"/>
          </a:p>
        </p:txBody>
      </p:sp>
    </p:spTree>
    <p:extLst>
      <p:ext uri="{BB962C8B-B14F-4D97-AF65-F5344CB8AC3E}">
        <p14:creationId xmlns:p14="http://schemas.microsoft.com/office/powerpoint/2010/main" val="2988721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4" name="Zástupný symbol pro číslo snímku 3"/>
          <p:cNvSpPr>
            <a:spLocks noGrp="1"/>
          </p:cNvSpPr>
          <p:nvPr>
            <p:ph type="sldNum" sz="quarter" idx="12"/>
          </p:nvPr>
        </p:nvSpPr>
        <p:spPr/>
        <p:txBody>
          <a:bodyPr/>
          <a:lstStyle/>
          <a:p>
            <a:fld id="{323BD8D3-A9DD-40CB-A396-ADCE34852C74}" type="slidenum">
              <a:rPr lang="cs-CZ" smtClean="0"/>
              <a:t>‹#›</a:t>
            </a:fld>
            <a:endParaRPr lang="cs-CZ"/>
          </a:p>
        </p:txBody>
      </p:sp>
    </p:spTree>
    <p:extLst>
      <p:ext uri="{BB962C8B-B14F-4D97-AF65-F5344CB8AC3E}">
        <p14:creationId xmlns:p14="http://schemas.microsoft.com/office/powerpoint/2010/main" val="4186863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oslední stránk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989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729600" y="936001"/>
            <a:ext cx="10838169" cy="622138"/>
          </a:xfrm>
          <a:prstGeom prst="rect">
            <a:avLst/>
          </a:prstGeom>
        </p:spPr>
        <p:txBody>
          <a:bodyPr vert="horz" lIns="0" tIns="0" rIns="0" bIns="0" rtlCol="0" anchor="t" anchorCtr="0">
            <a:normAutofit/>
          </a:bodyPr>
          <a:lstStyle/>
          <a:p>
            <a:r>
              <a:rPr lang="cs-CZ" dirty="0"/>
              <a:t>Aktuální stav přípravy změny financování </a:t>
            </a:r>
            <a:r>
              <a:rPr lang="cs-CZ" dirty="0" err="1"/>
              <a:t>RgŠ</a:t>
            </a:r>
            <a:endParaRPr lang="cs-CZ" dirty="0"/>
          </a:p>
        </p:txBody>
      </p:sp>
      <p:sp>
        <p:nvSpPr>
          <p:cNvPr id="3" name="Zástupný symbol pro text 2"/>
          <p:cNvSpPr>
            <a:spLocks noGrp="1"/>
          </p:cNvSpPr>
          <p:nvPr>
            <p:ph type="body" idx="1"/>
          </p:nvPr>
        </p:nvSpPr>
        <p:spPr>
          <a:xfrm>
            <a:off x="729600" y="1825625"/>
            <a:ext cx="10515600" cy="4351338"/>
          </a:xfrm>
          <a:prstGeom prst="rect">
            <a:avLst/>
          </a:prstGeom>
        </p:spPr>
        <p:txBody>
          <a:bodyPr vert="horz" lIns="0" tIns="0" rIns="0" bIns="0" rtlCol="0">
            <a:normAutofit/>
          </a:bodyPr>
          <a:lstStyle/>
          <a:p>
            <a:pPr lvl="0"/>
            <a:r>
              <a:rPr lang="cs-CZ" dirty="0"/>
              <a:t>zákon č. 167/2018 Sb. posunul účinnost změny financování o 1 rok, </a:t>
            </a:r>
            <a:br>
              <a:rPr lang="cs-CZ" dirty="0"/>
            </a:br>
            <a:r>
              <a:rPr lang="cs-CZ" dirty="0"/>
              <a:t>tj. na 1. ledna 2020</a:t>
            </a:r>
          </a:p>
          <a:p>
            <a:pPr lvl="0"/>
            <a:r>
              <a:rPr lang="cs-CZ" dirty="0"/>
              <a:t>rok 2019 – přechodový rok </a:t>
            </a:r>
          </a:p>
          <a:p>
            <a:pPr marL="612000" lvl="3" indent="-180000" algn="l" defTabSz="914400" rtl="0" eaLnBrk="1" latinLnBrk="0" hangingPunct="1">
              <a:lnSpc>
                <a:spcPct val="100000"/>
              </a:lnSpc>
              <a:spcBef>
                <a:spcPts val="0"/>
              </a:spcBef>
              <a:buFont typeface="Arial" panose="020B0604020202020204" pitchFamily="34" charset="0"/>
              <a:buChar char="•"/>
            </a:pPr>
            <a:r>
              <a:rPr lang="cs-CZ" dirty="0"/>
              <a:t>financování jako doposud (republikové a krajské normativy)</a:t>
            </a:r>
          </a:p>
          <a:p>
            <a:pPr lvl="3"/>
            <a:r>
              <a:rPr lang="cs-CZ" dirty="0"/>
              <a:t>doplněny 3 nové jednoroční rozvojové programy:</a:t>
            </a:r>
          </a:p>
          <a:p>
            <a:pPr lvl="4"/>
            <a:r>
              <a:rPr lang="cs-CZ" dirty="0"/>
              <a:t>	od 1. 1. 2019</a:t>
            </a:r>
          </a:p>
          <a:p>
            <a:pPr lvl="5"/>
            <a:r>
              <a:rPr lang="cs-CZ" dirty="0"/>
              <a:t>RP na vyrovnávání mezikrajových rozdílů v odměňování pedagogů </a:t>
            </a:r>
            <a:br>
              <a:rPr lang="cs-CZ" dirty="0"/>
            </a:br>
            <a:r>
              <a:rPr lang="cs-CZ" dirty="0"/>
              <a:t>v MŠ, ZŠ, ŠD a SŠ – peníze jsou již na školách </a:t>
            </a:r>
          </a:p>
          <a:p>
            <a:pPr lvl="5"/>
            <a:r>
              <a:rPr lang="cs-CZ" dirty="0"/>
              <a:t>RP pro MŠ (překryv a rozšíření provozu MŠ)</a:t>
            </a:r>
          </a:p>
          <a:p>
            <a:pPr lvl="4"/>
            <a:r>
              <a:rPr lang="cs-CZ" dirty="0"/>
              <a:t>	od 1. 9. 2019</a:t>
            </a:r>
          </a:p>
          <a:p>
            <a:pPr marL="1260000" lvl="5" indent="-228600" algn="l" defTabSz="914400" rtl="0" eaLnBrk="1" latinLnBrk="0" hangingPunct="1">
              <a:lnSpc>
                <a:spcPct val="90000"/>
              </a:lnSpc>
              <a:spcBef>
                <a:spcPts val="500"/>
              </a:spcBef>
              <a:buFont typeface="Arial" panose="020B0604020202020204" pitchFamily="34" charset="0"/>
              <a:buChar char="•"/>
            </a:pPr>
            <a:r>
              <a:rPr lang="cs-CZ" dirty="0"/>
              <a:t>RP pro ZŠ a SŠ na zohlednění náběhu </a:t>
            </a:r>
            <a:r>
              <a:rPr lang="cs-CZ" dirty="0" err="1"/>
              <a:t>PHmax</a:t>
            </a:r>
            <a:endParaRPr lang="cs-CZ" dirty="0"/>
          </a:p>
        </p:txBody>
      </p:sp>
      <p:sp>
        <p:nvSpPr>
          <p:cNvPr id="6" name="Zástupný symbol pro číslo snímku 5"/>
          <p:cNvSpPr>
            <a:spLocks noGrp="1"/>
          </p:cNvSpPr>
          <p:nvPr>
            <p:ph type="sldNum" sz="quarter" idx="4"/>
          </p:nvPr>
        </p:nvSpPr>
        <p:spPr>
          <a:xfrm>
            <a:off x="11694566" y="101218"/>
            <a:ext cx="497433" cy="365125"/>
          </a:xfrm>
          <a:prstGeom prst="rect">
            <a:avLst/>
          </a:prstGeom>
        </p:spPr>
        <p:txBody>
          <a:bodyPr vert="horz" lIns="91440" tIns="45720" rIns="91440" bIns="45720" rtlCol="0" anchor="ctr"/>
          <a:lstStyle>
            <a:lvl1pPr algn="ctr">
              <a:defRPr sz="1200" baseline="0">
                <a:solidFill>
                  <a:schemeClr val="bg1">
                    <a:lumMod val="75000"/>
                  </a:schemeClr>
                </a:solidFill>
              </a:defRPr>
            </a:lvl1pPr>
          </a:lstStyle>
          <a:p>
            <a:fld id="{323BD8D3-A9DD-40CB-A396-ADCE34852C74}" type="slidenum">
              <a:rPr lang="cs-CZ" smtClean="0"/>
              <a:pPr/>
              <a:t>‹#›</a:t>
            </a:fld>
            <a:endParaRPr lang="cs-CZ" dirty="0"/>
          </a:p>
        </p:txBody>
      </p:sp>
    </p:spTree>
    <p:extLst>
      <p:ext uri="{BB962C8B-B14F-4D97-AF65-F5344CB8AC3E}">
        <p14:creationId xmlns:p14="http://schemas.microsoft.com/office/powerpoint/2010/main" val="11683210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hf hdr="0" ftr="0" dt="0"/>
  <p:txStyles>
    <p:titleStyle>
      <a:lvl1pPr algn="l" defTabSz="914400" rtl="0" eaLnBrk="1" latinLnBrk="0" hangingPunct="1">
        <a:lnSpc>
          <a:spcPct val="90000"/>
        </a:lnSpc>
        <a:spcBef>
          <a:spcPct val="0"/>
        </a:spcBef>
        <a:buNone/>
        <a:defRPr sz="2100" kern="1200" cap="all" baseline="0">
          <a:solidFill>
            <a:srgbClr val="428D96"/>
          </a:solidFill>
          <a:latin typeface="Calibri" panose="020F0502020204030204" pitchFamily="34" charset="0"/>
          <a:ea typeface="+mj-ea"/>
          <a:cs typeface="+mj-cs"/>
        </a:defRPr>
      </a:lvl1pPr>
    </p:titleStyle>
    <p:bodyStyle>
      <a:lvl1pPr marL="324000" indent="-216000" algn="l" defTabSz="914400" rtl="0" eaLnBrk="1" latinLnBrk="0" hangingPunct="1">
        <a:lnSpc>
          <a:spcPct val="100000"/>
        </a:lnSpc>
        <a:spcBef>
          <a:spcPts val="0"/>
        </a:spcBef>
        <a:spcAft>
          <a:spcPts val="800"/>
        </a:spcAft>
        <a:buClr>
          <a:srgbClr val="428D96"/>
        </a:buClr>
        <a:buFont typeface="Calibri Light" panose="020F0302020204030204" pitchFamily="34" charset="0"/>
        <a:buChar char="●"/>
        <a:defRPr sz="1900" kern="1200" baseline="0">
          <a:solidFill>
            <a:schemeClr val="tx1"/>
          </a:solidFill>
          <a:latin typeface="Calibri Light" panose="020F0302020204030204" pitchFamily="34" charset="0"/>
          <a:ea typeface="+mn-ea"/>
          <a:cs typeface="+mn-cs"/>
        </a:defRPr>
      </a:lvl1pPr>
      <a:lvl2pPr marL="324000" indent="-216000" algn="l" defTabSz="914400" rtl="0" eaLnBrk="1" latinLnBrk="0" hangingPunct="1">
        <a:lnSpc>
          <a:spcPct val="100000"/>
        </a:lnSpc>
        <a:spcBef>
          <a:spcPts val="0"/>
        </a:spcBef>
        <a:spcAft>
          <a:spcPts val="0"/>
        </a:spcAft>
        <a:buClr>
          <a:srgbClr val="428D96"/>
        </a:buClr>
        <a:buFont typeface="Calibri Light" panose="020F0302020204030204" pitchFamily="34" charset="0"/>
        <a:buChar char="●"/>
        <a:defRPr sz="1900" kern="1200" baseline="0">
          <a:solidFill>
            <a:schemeClr val="tx1"/>
          </a:solidFill>
          <a:latin typeface="Calibri Light" panose="020F0302020204030204" pitchFamily="34" charset="0"/>
          <a:ea typeface="+mn-ea"/>
          <a:cs typeface="+mn-cs"/>
        </a:defRPr>
      </a:lvl2pPr>
      <a:lvl3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3pPr>
      <a:lvl4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4pPr>
      <a:lvl5pPr marL="612000" indent="-180000" algn="l" defTabSz="914400" rtl="0" eaLnBrk="1" latinLnBrk="0" hangingPunct="1">
        <a:lnSpc>
          <a:spcPct val="100000"/>
        </a:lnSpc>
        <a:spcBef>
          <a:spcPts val="0"/>
        </a:spcBef>
        <a:buFont typeface="Arial" panose="020B0604020202020204" pitchFamily="34" charset="0"/>
        <a:buChar char="•"/>
        <a:defRPr sz="1900" kern="1200" baseline="0">
          <a:solidFill>
            <a:schemeClr val="tx1"/>
          </a:solidFill>
          <a:latin typeface="Calibri Light" panose="020F0302020204030204" pitchFamily="34" charset="0"/>
          <a:ea typeface="+mn-ea"/>
          <a:cs typeface="+mn-cs"/>
        </a:defRPr>
      </a:lvl5pPr>
      <a:lvl6pPr marL="1260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40">
          <p15:clr>
            <a:srgbClr val="F26B43"/>
          </p15:clr>
        </p15:guide>
        <p15:guide id="2" pos="5534">
          <p15:clr>
            <a:srgbClr val="F26B43"/>
          </p15:clr>
        </p15:guide>
        <p15:guide id="3" orient="horz" pos="595">
          <p15:clr>
            <a:srgbClr val="F26B43"/>
          </p15:clr>
        </p15:guide>
        <p15:guide id="4" orient="horz" pos="390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msmt.cz/eu-and-international-affairs/brochure-recognition-of-foreign-education-and-qualifications" TargetMode="External"/><Relationship Id="rId2" Type="http://schemas.openxmlformats.org/officeDocument/2006/relationships/hyperlink" Target="https://www.msmt.cz/vzdelavani/skolstvi-v-cr/nostrifikace-uznani-zahranicniho-zakladniho-stredniho-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768000" y="656948"/>
            <a:ext cx="7824000" cy="2467992"/>
          </a:xfrm>
        </p:spPr>
        <p:txBody>
          <a:bodyPr/>
          <a:lstStyle/>
          <a:p>
            <a:br>
              <a:rPr lang="cs-CZ" dirty="0"/>
            </a:br>
            <a:r>
              <a:rPr lang="cs-CZ" dirty="0"/>
              <a:t>Uznání rovnocennosti/platnosti </a:t>
            </a:r>
            <a:br>
              <a:rPr lang="cs-CZ" dirty="0"/>
            </a:br>
            <a:r>
              <a:rPr lang="cs-CZ" dirty="0"/>
              <a:t>zahraničního vysvědčení v České republice</a:t>
            </a:r>
            <a:br>
              <a:rPr lang="cs-CZ" dirty="0"/>
            </a:br>
            <a:br>
              <a:rPr lang="cs-CZ" dirty="0"/>
            </a:br>
            <a:br>
              <a:rPr lang="cs-CZ" dirty="0"/>
            </a:br>
            <a:endParaRPr lang="cs-CZ" sz="3200" b="1" dirty="0"/>
          </a:p>
        </p:txBody>
      </p:sp>
      <p:sp>
        <p:nvSpPr>
          <p:cNvPr id="3" name="Podnadpis 2"/>
          <p:cNvSpPr>
            <a:spLocks noGrp="1"/>
          </p:cNvSpPr>
          <p:nvPr>
            <p:ph type="subTitle" idx="1"/>
          </p:nvPr>
        </p:nvSpPr>
        <p:spPr/>
        <p:txBody>
          <a:bodyPr/>
          <a:lstStyle/>
          <a:p>
            <a:r>
              <a:rPr lang="cs-CZ" dirty="0"/>
              <a:t>prosinec 2021</a:t>
            </a:r>
          </a:p>
        </p:txBody>
      </p:sp>
      <p:pic>
        <p:nvPicPr>
          <p:cNvPr id="5" name="Obrázek 4">
            <a:extLst>
              <a:ext uri="{FF2B5EF4-FFF2-40B4-BE49-F238E27FC236}">
                <a16:creationId xmlns:a16="http://schemas.microsoft.com/office/drawing/2014/main" id="{A98ECD29-A18E-41DC-86F6-131E266A9AE5}"/>
              </a:ext>
            </a:extLst>
          </p:cNvPr>
          <p:cNvPicPr>
            <a:picLocks noChangeAspect="1"/>
          </p:cNvPicPr>
          <p:nvPr/>
        </p:nvPicPr>
        <p:blipFill>
          <a:blip r:embed="rId2"/>
          <a:stretch>
            <a:fillRect/>
          </a:stretch>
        </p:blipFill>
        <p:spPr>
          <a:xfrm>
            <a:off x="2408264" y="5899411"/>
            <a:ext cx="5664491" cy="603281"/>
          </a:xfrm>
          <a:prstGeom prst="rect">
            <a:avLst/>
          </a:prstGeom>
        </p:spPr>
      </p:pic>
    </p:spTree>
    <p:extLst>
      <p:ext uri="{BB962C8B-B14F-4D97-AF65-F5344CB8AC3E}">
        <p14:creationId xmlns:p14="http://schemas.microsoft.com/office/powerpoint/2010/main" val="1336507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9586AA-3674-4A21-B63A-07751395418B}"/>
              </a:ext>
            </a:extLst>
          </p:cNvPr>
          <p:cNvSpPr>
            <a:spLocks noGrp="1"/>
          </p:cNvSpPr>
          <p:nvPr>
            <p:ph type="title"/>
          </p:nvPr>
        </p:nvSpPr>
        <p:spPr/>
        <p:txBody>
          <a:bodyPr/>
          <a:lstStyle/>
          <a:p>
            <a:r>
              <a:rPr lang="cs-CZ" dirty="0"/>
              <a:t>vysvědčení vydaná podle právního řádu členských států Evropské unie </a:t>
            </a:r>
          </a:p>
        </p:txBody>
      </p:sp>
      <p:sp>
        <p:nvSpPr>
          <p:cNvPr id="3" name="Zástupný symbol pro obsah 2">
            <a:extLst>
              <a:ext uri="{FF2B5EF4-FFF2-40B4-BE49-F238E27FC236}">
                <a16:creationId xmlns:a16="http://schemas.microsoft.com/office/drawing/2014/main" id="{01C8D092-5D5C-4253-9601-6DB13DE7CE5B}"/>
              </a:ext>
            </a:extLst>
          </p:cNvPr>
          <p:cNvSpPr>
            <a:spLocks noGrp="1"/>
          </p:cNvSpPr>
          <p:nvPr>
            <p:ph idx="1"/>
          </p:nvPr>
        </p:nvSpPr>
        <p:spPr>
          <a:xfrm>
            <a:off x="541063" y="1373138"/>
            <a:ext cx="10515600" cy="4351338"/>
          </a:xfrm>
        </p:spPr>
        <p:txBody>
          <a:bodyPr/>
          <a:lstStyle/>
          <a:p>
            <a:pPr algn="just"/>
            <a:r>
              <a:rPr lang="cs-CZ" dirty="0"/>
              <a:t>Jedním z evropských nástrojů k podpoře srozumitelnosti a transparentnosti vzdělávacích systémů je společný evropský referenční rámec - </a:t>
            </a:r>
            <a:r>
              <a:rPr lang="cs-CZ" b="1" dirty="0"/>
              <a:t>Evropský rámec kvalifikací; reflektuje jej ustanovení § 108 odst. 6 školského zákona:</a:t>
            </a:r>
          </a:p>
          <a:p>
            <a:pPr marL="108000" indent="0" algn="just">
              <a:buNone/>
            </a:pPr>
            <a:r>
              <a:rPr lang="cs-CZ" dirty="0"/>
              <a:t>„K odlišnostem v obsahu a rozsahu vzdělávání podle odstavce 5 se nepřihlíží, pokud bylo zahraniční vysvědčení vydané podle právního řádu členského státu Evropské unie a pokud jsou výstupy absolvovaného vzdělání srovnatelné s výstupy vzdělávání podle tohoto zákona na základě standardů používaných v Evropské unii. V takovém případě se žádosti o nostrifikaci vyhoví. Žádosti se vyhoví také tehdy, pokud zahraniční vysvědčení vydané podle právního řádu členského státu Evropské unie je v příslušném členském státu považováno za doklad opravňující žadatele k přístupu k vysokoškolskému studiu.“ </a:t>
            </a:r>
          </a:p>
          <a:p>
            <a:pPr algn="just"/>
            <a:r>
              <a:rPr lang="cs-CZ" b="1" dirty="0"/>
              <a:t>Pokud je předložený doklad o vzdělání ekvivalentem vysvědčení o maturitní zkoušce v členském státě Evropské unie a opravňuje svého držitele k přístupu k vysokoškolskému studiu, uzná krajský úřad předmětné vysvědčení, aniž by žadatel musel vykonat jakoukoli nostrifikační zkoušku.</a:t>
            </a:r>
          </a:p>
          <a:p>
            <a:pPr algn="just"/>
            <a:r>
              <a:rPr lang="cs-CZ" dirty="0"/>
              <a:t>Tímto de facto pro tuto oblast (již od roku 2015 – novela školského zákona s předmětným ustanovením) pro tuto oblast dochází k implementaci Doporučení Rady ze dne 26. listopadu 2018, o podpoře automatického uznávání vysokoškolského vzdělávání a vyššího sekundárního vzdělávání.</a:t>
            </a:r>
          </a:p>
        </p:txBody>
      </p:sp>
      <p:sp>
        <p:nvSpPr>
          <p:cNvPr id="4" name="Zástupný symbol pro číslo snímku 3">
            <a:extLst>
              <a:ext uri="{FF2B5EF4-FFF2-40B4-BE49-F238E27FC236}">
                <a16:creationId xmlns:a16="http://schemas.microsoft.com/office/drawing/2014/main" id="{929DAE85-26BD-4C36-9173-DBF49B79CDC2}"/>
              </a:ext>
            </a:extLst>
          </p:cNvPr>
          <p:cNvSpPr>
            <a:spLocks noGrp="1"/>
          </p:cNvSpPr>
          <p:nvPr>
            <p:ph type="sldNum" sz="quarter" idx="12"/>
          </p:nvPr>
        </p:nvSpPr>
        <p:spPr/>
        <p:txBody>
          <a:bodyPr/>
          <a:lstStyle/>
          <a:p>
            <a:fld id="{323BD8D3-A9DD-40CB-A396-ADCE34852C74}" type="slidenum">
              <a:rPr lang="cs-CZ" smtClean="0"/>
              <a:t>10</a:t>
            </a:fld>
            <a:endParaRPr lang="cs-CZ" dirty="0"/>
          </a:p>
        </p:txBody>
      </p:sp>
    </p:spTree>
    <p:extLst>
      <p:ext uri="{BB962C8B-B14F-4D97-AF65-F5344CB8AC3E}">
        <p14:creationId xmlns:p14="http://schemas.microsoft.com/office/powerpoint/2010/main" val="1458891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09586AA-3674-4A21-B63A-07751395418B}"/>
              </a:ext>
            </a:extLst>
          </p:cNvPr>
          <p:cNvSpPr>
            <a:spLocks noGrp="1"/>
          </p:cNvSpPr>
          <p:nvPr>
            <p:ph type="title"/>
          </p:nvPr>
        </p:nvSpPr>
        <p:spPr/>
        <p:txBody>
          <a:bodyPr/>
          <a:lstStyle/>
          <a:p>
            <a:r>
              <a:rPr lang="cs-CZ" dirty="0"/>
              <a:t>IB Diploma</a:t>
            </a:r>
          </a:p>
        </p:txBody>
      </p:sp>
      <p:sp>
        <p:nvSpPr>
          <p:cNvPr id="3" name="Zástupný symbol pro obsah 2">
            <a:extLst>
              <a:ext uri="{FF2B5EF4-FFF2-40B4-BE49-F238E27FC236}">
                <a16:creationId xmlns:a16="http://schemas.microsoft.com/office/drawing/2014/main" id="{01C8D092-5D5C-4253-9601-6DB13DE7CE5B}"/>
              </a:ext>
            </a:extLst>
          </p:cNvPr>
          <p:cNvSpPr>
            <a:spLocks noGrp="1"/>
          </p:cNvSpPr>
          <p:nvPr>
            <p:ph idx="1"/>
          </p:nvPr>
        </p:nvSpPr>
        <p:spPr>
          <a:xfrm>
            <a:off x="541063" y="1373138"/>
            <a:ext cx="10515600" cy="4351338"/>
          </a:xfrm>
        </p:spPr>
        <p:txBody>
          <a:bodyPr/>
          <a:lstStyle/>
          <a:p>
            <a:pPr algn="just"/>
            <a:r>
              <a:rPr lang="cs-CZ" dirty="0"/>
              <a:t>Jedná se o doklad o vzdělání </a:t>
            </a:r>
            <a:r>
              <a:rPr lang="cs-CZ" b="1" dirty="0"/>
              <a:t>vydaný podle právního řádu státu Švýcarská konfederace.</a:t>
            </a:r>
          </a:p>
          <a:p>
            <a:pPr algn="just"/>
            <a:r>
              <a:rPr lang="pt-BR" b="1" dirty="0"/>
              <a:t>V České republice není IB Diploma </a:t>
            </a:r>
            <a:r>
              <a:rPr lang="cs-CZ" b="1" dirty="0"/>
              <a:t>o </a:t>
            </a:r>
            <a:r>
              <a:rPr lang="pt-BR" b="1" dirty="0"/>
              <a:t>bez nostrifikace považován za vysvědčení.</a:t>
            </a:r>
            <a:r>
              <a:rPr lang="cs-CZ" b="1" dirty="0"/>
              <a:t> </a:t>
            </a:r>
          </a:p>
          <a:p>
            <a:pPr algn="just"/>
            <a:r>
              <a:rPr lang="cs-CZ" dirty="0"/>
              <a:t>Nostrifikace IB Diploma se v České republice nepožaduje pouze těch u škol, ve kterých vzdělávání probíhá dle české platné legislativy a dle českých rámcových vzdělávacích programů a tyto školy jsou zapsané </a:t>
            </a:r>
            <a:r>
              <a:rPr lang="cs-CZ" b="1" dirty="0"/>
              <a:t>v  rejstříku škol a školských zařízení. </a:t>
            </a:r>
            <a:r>
              <a:rPr lang="cs-CZ" dirty="0"/>
              <a:t>Nad rámec platných rámcových vzdělávacích programů ještě žáky připravují k získání IB Diploma. Takovým školám byl udělen </a:t>
            </a:r>
            <a:r>
              <a:rPr lang="cs-CZ" b="1" dirty="0"/>
              <a:t>souhlas MŠMT s odlišným způsobem ukončování vzdělávání maturitní zkouškou v oborech vzdělání podle § 81  školského zákona</a:t>
            </a:r>
            <a:r>
              <a:rPr lang="cs-CZ" dirty="0"/>
              <a:t>. Tento odlišný způsob ukončování spočívá v tom, že žáci konají stanovený počet zkoušek tvořících IB Diploma a zároveň musí úspěšně vykonat maturitní zkoušku z českého jazyka a literatury dle platných právních předpisů České republiky. </a:t>
            </a:r>
          </a:p>
          <a:p>
            <a:pPr algn="just"/>
            <a:r>
              <a:rPr lang="cs-CZ" dirty="0"/>
              <a:t>Takový žák, který úspěšně vykoná jak zkoušky IB Diploma, tak i zkoušku z českého jazyka a literatury, </a:t>
            </a:r>
            <a:r>
              <a:rPr lang="cs-CZ" b="1" dirty="0"/>
              <a:t>obdrží jak doklad IB Diploma, tak i české maturitní vysvědčení. </a:t>
            </a:r>
          </a:p>
          <a:p>
            <a:pPr algn="just"/>
            <a:r>
              <a:rPr lang="cs-CZ" dirty="0"/>
              <a:t>V případě, že by však absolvent některé z těchto škol měl </a:t>
            </a:r>
            <a:r>
              <a:rPr lang="cs-CZ" b="1" dirty="0"/>
              <a:t>pouze IB Diploma bez maturitní zkoušky z českého jazyka a literatury, </a:t>
            </a:r>
            <a:r>
              <a:rPr lang="cs-CZ" dirty="0"/>
              <a:t>pak jeho doklad o vzdělání </a:t>
            </a:r>
            <a:r>
              <a:rPr lang="cs-CZ" b="1" dirty="0"/>
              <a:t>podléhá taktéž nostrifikaci. </a:t>
            </a:r>
          </a:p>
        </p:txBody>
      </p:sp>
      <p:sp>
        <p:nvSpPr>
          <p:cNvPr id="4" name="Zástupný symbol pro číslo snímku 3">
            <a:extLst>
              <a:ext uri="{FF2B5EF4-FFF2-40B4-BE49-F238E27FC236}">
                <a16:creationId xmlns:a16="http://schemas.microsoft.com/office/drawing/2014/main" id="{929DAE85-26BD-4C36-9173-DBF49B79CDC2}"/>
              </a:ext>
            </a:extLst>
          </p:cNvPr>
          <p:cNvSpPr>
            <a:spLocks noGrp="1"/>
          </p:cNvSpPr>
          <p:nvPr>
            <p:ph type="sldNum" sz="quarter" idx="12"/>
          </p:nvPr>
        </p:nvSpPr>
        <p:spPr/>
        <p:txBody>
          <a:bodyPr/>
          <a:lstStyle/>
          <a:p>
            <a:fld id="{323BD8D3-A9DD-40CB-A396-ADCE34852C74}" type="slidenum">
              <a:rPr lang="cs-CZ" smtClean="0"/>
              <a:t>11</a:t>
            </a:fld>
            <a:endParaRPr lang="cs-CZ" dirty="0"/>
          </a:p>
        </p:txBody>
      </p:sp>
    </p:spTree>
    <p:extLst>
      <p:ext uri="{BB962C8B-B14F-4D97-AF65-F5344CB8AC3E}">
        <p14:creationId xmlns:p14="http://schemas.microsoft.com/office/powerpoint/2010/main" val="527536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600" y="936001"/>
            <a:ext cx="10838169" cy="622138"/>
          </a:xfrm>
        </p:spPr>
        <p:txBody>
          <a:bodyPr/>
          <a:lstStyle/>
          <a:p>
            <a:r>
              <a:rPr lang="cs-CZ" dirty="0"/>
              <a:t>Nostrifikační zkouška </a:t>
            </a:r>
          </a:p>
        </p:txBody>
      </p:sp>
      <p:sp>
        <p:nvSpPr>
          <p:cNvPr id="3" name="Zástupný symbol pro obsah 2"/>
          <p:cNvSpPr>
            <a:spLocks noGrp="1"/>
          </p:cNvSpPr>
          <p:nvPr>
            <p:ph idx="1"/>
          </p:nvPr>
        </p:nvSpPr>
        <p:spPr>
          <a:xfrm>
            <a:off x="729599" y="1396924"/>
            <a:ext cx="10535431" cy="4977243"/>
          </a:xfrm>
        </p:spPr>
        <p:txBody>
          <a:bodyPr/>
          <a:lstStyle/>
          <a:p>
            <a:pPr algn="just"/>
            <a:r>
              <a:rPr lang="cs-CZ" dirty="0"/>
              <a:t>U žádostí o uznání vzdělání ze zemí mimo státy Evropské unie není výjimkou, že jsou krajským úřadům předkládány doklady o středním vzdělání po absolvování desetiletého, nebo i kratšího vzdělávání, společně s potvrzením, že v zemi původu opravňují své držitele k přístupu k vysokoškolskému studiu. </a:t>
            </a:r>
          </a:p>
          <a:p>
            <a:pPr algn="just"/>
            <a:r>
              <a:rPr lang="cs-CZ" dirty="0"/>
              <a:t>Nostrifikační zkouška je nástrojem, který ověřuje, zda znalosti a dovednosti žadatele odpovídají cílům a obsahu vzdělávání podle příslušného vzdělávacího programu v České republice, a je nařizována v případě, že krajský úřad v rámci řízení o nostrifikaci zjistí, že obsah a rozsah vzdělávání absolvovaného v zahraniční škole se v porovnání se vzděláváním podle obdobného rámcového vzdělávacího programu v České republice zčásti odlišuje.</a:t>
            </a:r>
          </a:p>
          <a:p>
            <a:pPr algn="just"/>
            <a:r>
              <a:rPr lang="cs-CZ" dirty="0"/>
              <a:t>Nostrifikační zkouška se koná v souladu s Vyhláškou č. 12/2005 Sb., o podmínkách uznání rovnocennosti a  nostrifikace vysvědčení vydaných zahraničními školami. </a:t>
            </a:r>
          </a:p>
          <a:p>
            <a:pPr algn="just"/>
            <a:r>
              <a:rPr lang="cs-CZ" dirty="0"/>
              <a:t>Termín a obsah nostrifikační zkoušky jsou určovány krajským úřadem. Zkouška (z 1-5 vyučovacích předmětů) je žadatelem konána ve škole vybrané krajským úřadem ze škol nacházejících se na území daného kraje. </a:t>
            </a:r>
          </a:p>
          <a:p>
            <a:pPr marL="108000" indent="0" algn="just">
              <a:buNone/>
            </a:pPr>
            <a:endParaRPr lang="cs-CZ" b="1"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12</a:t>
            </a:fld>
            <a:endParaRPr lang="cs-CZ" dirty="0"/>
          </a:p>
        </p:txBody>
      </p:sp>
    </p:spTree>
    <p:extLst>
      <p:ext uri="{BB962C8B-B14F-4D97-AF65-F5344CB8AC3E}">
        <p14:creationId xmlns:p14="http://schemas.microsoft.com/office/powerpoint/2010/main" val="6028698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5AEF1B-DDF4-4ADA-A6E1-06151AA15548}"/>
              </a:ext>
            </a:extLst>
          </p:cNvPr>
          <p:cNvSpPr>
            <a:spLocks noGrp="1"/>
          </p:cNvSpPr>
          <p:nvPr>
            <p:ph type="title"/>
          </p:nvPr>
        </p:nvSpPr>
        <p:spPr/>
        <p:txBody>
          <a:bodyPr/>
          <a:lstStyle/>
          <a:p>
            <a:r>
              <a:rPr lang="cs-CZ" dirty="0"/>
              <a:t>ČASTO KLADENÉ OTÁZKY</a:t>
            </a:r>
          </a:p>
        </p:txBody>
      </p:sp>
      <p:sp>
        <p:nvSpPr>
          <p:cNvPr id="3" name="Zástupný symbol pro obsah 2">
            <a:extLst>
              <a:ext uri="{FF2B5EF4-FFF2-40B4-BE49-F238E27FC236}">
                <a16:creationId xmlns:a16="http://schemas.microsoft.com/office/drawing/2014/main" id="{48E7CC5B-C251-4893-A6E4-6086195A283E}"/>
              </a:ext>
            </a:extLst>
          </p:cNvPr>
          <p:cNvSpPr>
            <a:spLocks noGrp="1"/>
          </p:cNvSpPr>
          <p:nvPr>
            <p:ph idx="1"/>
          </p:nvPr>
        </p:nvSpPr>
        <p:spPr>
          <a:xfrm>
            <a:off x="729600" y="1363712"/>
            <a:ext cx="10515600" cy="4351338"/>
          </a:xfrm>
        </p:spPr>
        <p:txBody>
          <a:bodyPr/>
          <a:lstStyle/>
          <a:p>
            <a:r>
              <a:rPr lang="cs-CZ" b="1" dirty="0"/>
              <a:t>Kde naleznu seznam zahraničních středních škol, které jsou v České republice uznávány?</a:t>
            </a:r>
          </a:p>
          <a:p>
            <a:pPr marL="108000" indent="0">
              <a:buNone/>
            </a:pPr>
            <a:r>
              <a:rPr lang="cs-CZ" dirty="0"/>
              <a:t>Žádný takový seznam neexistuje. </a:t>
            </a:r>
          </a:p>
          <a:p>
            <a:r>
              <a:rPr lang="cs-CZ" b="1" dirty="0"/>
              <a:t>Bude uznán doklad ABC ze země XY? </a:t>
            </a:r>
          </a:p>
          <a:p>
            <a:pPr marL="108000" indent="0" algn="just">
              <a:buNone/>
            </a:pPr>
            <a:r>
              <a:rPr lang="cs-CZ" dirty="0"/>
              <a:t>Posuzovat platnost jednotlivých zahraničních vysvědčení MŠMT v daném rámci nepřísluší. Prvoinstančním rozhodovacím správním orgánem v této věci jsou krajské úřady, které přiřadí </a:t>
            </a:r>
            <a:r>
              <a:rPr lang="cs-CZ"/>
              <a:t>konkrétní obor </a:t>
            </a:r>
            <a:r>
              <a:rPr lang="cs-CZ" dirty="0"/>
              <a:t>vzdělání v České republice k získanému zahraničnímu vzdělání a následně provedou porovnání vzdělávacích předmětů a hodinové dotace.</a:t>
            </a:r>
          </a:p>
          <a:p>
            <a:pPr algn="just"/>
            <a:r>
              <a:rPr lang="cs-CZ" b="1" dirty="0"/>
              <a:t>Jak dlouho trvá vyřízení žádosti? </a:t>
            </a:r>
          </a:p>
          <a:p>
            <a:pPr marL="108000" indent="0" algn="just">
              <a:buNone/>
            </a:pPr>
            <a:r>
              <a:rPr lang="cs-CZ" dirty="0"/>
              <a:t>Žádosti jsou krajskými úřady vyřizovány do 30 dnů, ve složitějších případech do 60 dnů. Pokud žadateli nařídí krajský úřad usnesením nostrifikační zkoušku, pak v souladu s § 108 odst. 5 školského zákona od vydání usnesení do termínu stanoveného pro konání nostrifikační zkoušky neběží lhůty pro vydání rozhodnutí ve věci.</a:t>
            </a:r>
          </a:p>
          <a:p>
            <a:pPr algn="just"/>
            <a:endParaRPr lang="cs-CZ" dirty="0"/>
          </a:p>
        </p:txBody>
      </p:sp>
      <p:sp>
        <p:nvSpPr>
          <p:cNvPr id="4" name="Zástupný symbol pro číslo snímku 3">
            <a:extLst>
              <a:ext uri="{FF2B5EF4-FFF2-40B4-BE49-F238E27FC236}">
                <a16:creationId xmlns:a16="http://schemas.microsoft.com/office/drawing/2014/main" id="{0FB93DE8-291A-4B9B-B3BF-C5A456B19088}"/>
              </a:ext>
            </a:extLst>
          </p:cNvPr>
          <p:cNvSpPr>
            <a:spLocks noGrp="1"/>
          </p:cNvSpPr>
          <p:nvPr>
            <p:ph type="sldNum" sz="quarter" idx="12"/>
          </p:nvPr>
        </p:nvSpPr>
        <p:spPr/>
        <p:txBody>
          <a:bodyPr/>
          <a:lstStyle/>
          <a:p>
            <a:fld id="{323BD8D3-A9DD-40CB-A396-ADCE34852C74}" type="slidenum">
              <a:rPr lang="cs-CZ" smtClean="0"/>
              <a:t>13</a:t>
            </a:fld>
            <a:endParaRPr lang="cs-CZ" dirty="0"/>
          </a:p>
        </p:txBody>
      </p:sp>
    </p:spTree>
    <p:extLst>
      <p:ext uri="{BB962C8B-B14F-4D97-AF65-F5344CB8AC3E}">
        <p14:creationId xmlns:p14="http://schemas.microsoft.com/office/powerpoint/2010/main" val="1537778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5AEF1B-DDF4-4ADA-A6E1-06151AA15548}"/>
              </a:ext>
            </a:extLst>
          </p:cNvPr>
          <p:cNvSpPr>
            <a:spLocks noGrp="1"/>
          </p:cNvSpPr>
          <p:nvPr>
            <p:ph type="title"/>
          </p:nvPr>
        </p:nvSpPr>
        <p:spPr/>
        <p:txBody>
          <a:bodyPr/>
          <a:lstStyle/>
          <a:p>
            <a:r>
              <a:rPr lang="cs-CZ" dirty="0"/>
              <a:t>ČASTO KLADENÉ OTÁZKY</a:t>
            </a:r>
          </a:p>
        </p:txBody>
      </p:sp>
      <p:sp>
        <p:nvSpPr>
          <p:cNvPr id="3" name="Zástupný symbol pro obsah 2">
            <a:extLst>
              <a:ext uri="{FF2B5EF4-FFF2-40B4-BE49-F238E27FC236}">
                <a16:creationId xmlns:a16="http://schemas.microsoft.com/office/drawing/2014/main" id="{48E7CC5B-C251-4893-A6E4-6086195A283E}"/>
              </a:ext>
            </a:extLst>
          </p:cNvPr>
          <p:cNvSpPr>
            <a:spLocks noGrp="1"/>
          </p:cNvSpPr>
          <p:nvPr>
            <p:ph idx="1"/>
          </p:nvPr>
        </p:nvSpPr>
        <p:spPr>
          <a:xfrm>
            <a:off x="729600" y="1363712"/>
            <a:ext cx="10515600" cy="4351338"/>
          </a:xfrm>
        </p:spPr>
        <p:txBody>
          <a:bodyPr/>
          <a:lstStyle/>
          <a:p>
            <a:r>
              <a:rPr lang="cs-CZ" b="1" dirty="0"/>
              <a:t>Jak je to s nostrifikační zkouškou z češtiny?</a:t>
            </a:r>
          </a:p>
          <a:p>
            <a:pPr marL="108000" indent="0">
              <a:buNone/>
            </a:pPr>
            <a:r>
              <a:rPr lang="cs-CZ" dirty="0"/>
              <a:t>Žadatel, který není státním občanem České republiky, nebo získal vzdělání ve škole mimo území České republiky, nostrifikační zkoušku z předmětu český jazyk a literatura nekoná.</a:t>
            </a:r>
          </a:p>
          <a:p>
            <a:r>
              <a:rPr lang="cs-CZ" b="1" dirty="0"/>
              <a:t>Proč jsou žadatelům nařizovány nostrifikační zkoušky z vyučovacích předmětů mimo oblast oboru jejich zamýšleného studia na vysoké škole?</a:t>
            </a:r>
          </a:p>
          <a:p>
            <a:pPr marL="108000" indent="0">
              <a:buNone/>
            </a:pPr>
            <a:r>
              <a:rPr lang="cs-CZ" dirty="0"/>
              <a:t>Krajský úřad při posuzování žádosti porovnává obsah a rozsah vzdělávání absolvovaného v zahraniční škole se vzděláváním podle obdobného rámcového vzdělávacího programu v České republice, aby zahraniční vzdělání bylo možno v souladu se zákonnými ustanoveními uznat za adekvátní k českému vzdělávacímu systému, a v rámci tohoto posuzování není oprávněn zohlednit další skutečnosti.</a:t>
            </a:r>
          </a:p>
          <a:p>
            <a:r>
              <a:rPr lang="cs-CZ" b="1" dirty="0"/>
              <a:t>Proč jsou žadatelům v opakovaném řízení znovu nařizovány nostrifikační zkoušky z vyučovacích předmětů, ve kterých v předešlém řízení uspěli?</a:t>
            </a:r>
          </a:p>
          <a:p>
            <a:pPr marL="108000" indent="0" algn="just">
              <a:buNone/>
            </a:pPr>
            <a:r>
              <a:rPr lang="cs-CZ" dirty="0"/>
              <a:t>Pokud nařízenou nostrifikační zkoušku žadatel nevykoná úspěšně, k</a:t>
            </a:r>
            <a:r>
              <a:rPr lang="pl-PL" dirty="0"/>
              <a:t>rajský úřad žádost o nostrifikaci zamítne, </a:t>
            </a:r>
            <a:r>
              <a:rPr lang="cs-CZ" dirty="0"/>
              <a:t>čímž řízení o nostrifikaci tím končí. V případném dalším (novém) řízení nelze přihlížet k dílčím úspěšným výsledkům v některé části nostrifikační zkoušky nařízené v předešlém řízení. Právní předpisy uznání zkoušky nebo její části neumožňují.</a:t>
            </a:r>
          </a:p>
          <a:p>
            <a:pPr marL="108000" indent="0">
              <a:buNone/>
            </a:pPr>
            <a:endParaRPr lang="cs-CZ" dirty="0"/>
          </a:p>
          <a:p>
            <a:pPr>
              <a:buFont typeface="Arial" panose="020B0604020202020204" pitchFamily="34" charset="0"/>
              <a:buChar char="•"/>
            </a:pPr>
            <a:endParaRPr lang="cs-CZ" dirty="0"/>
          </a:p>
          <a:p>
            <a:pPr marL="108000" indent="0" algn="just">
              <a:buNone/>
            </a:pPr>
            <a:endParaRPr lang="cs-CZ" dirty="0"/>
          </a:p>
        </p:txBody>
      </p:sp>
      <p:sp>
        <p:nvSpPr>
          <p:cNvPr id="4" name="Zástupný symbol pro číslo snímku 3">
            <a:extLst>
              <a:ext uri="{FF2B5EF4-FFF2-40B4-BE49-F238E27FC236}">
                <a16:creationId xmlns:a16="http://schemas.microsoft.com/office/drawing/2014/main" id="{0FB93DE8-291A-4B9B-B3BF-C5A456B19088}"/>
              </a:ext>
            </a:extLst>
          </p:cNvPr>
          <p:cNvSpPr>
            <a:spLocks noGrp="1"/>
          </p:cNvSpPr>
          <p:nvPr>
            <p:ph type="sldNum" sz="quarter" idx="12"/>
          </p:nvPr>
        </p:nvSpPr>
        <p:spPr/>
        <p:txBody>
          <a:bodyPr/>
          <a:lstStyle/>
          <a:p>
            <a:fld id="{323BD8D3-A9DD-40CB-A396-ADCE34852C74}" type="slidenum">
              <a:rPr lang="cs-CZ" smtClean="0"/>
              <a:t>14</a:t>
            </a:fld>
            <a:endParaRPr lang="cs-CZ" dirty="0"/>
          </a:p>
        </p:txBody>
      </p:sp>
    </p:spTree>
    <p:extLst>
      <p:ext uri="{BB962C8B-B14F-4D97-AF65-F5344CB8AC3E}">
        <p14:creationId xmlns:p14="http://schemas.microsoft.com/office/powerpoint/2010/main" val="2418883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5AEF1B-DDF4-4ADA-A6E1-06151AA15548}"/>
              </a:ext>
            </a:extLst>
          </p:cNvPr>
          <p:cNvSpPr>
            <a:spLocks noGrp="1"/>
          </p:cNvSpPr>
          <p:nvPr>
            <p:ph type="title"/>
          </p:nvPr>
        </p:nvSpPr>
        <p:spPr/>
        <p:txBody>
          <a:bodyPr/>
          <a:lstStyle/>
          <a:p>
            <a:r>
              <a:rPr lang="cs-CZ" dirty="0"/>
              <a:t>Užitečné odkazy</a:t>
            </a:r>
          </a:p>
        </p:txBody>
      </p:sp>
      <p:sp>
        <p:nvSpPr>
          <p:cNvPr id="3" name="Zástupný symbol pro obsah 2">
            <a:extLst>
              <a:ext uri="{FF2B5EF4-FFF2-40B4-BE49-F238E27FC236}">
                <a16:creationId xmlns:a16="http://schemas.microsoft.com/office/drawing/2014/main" id="{48E7CC5B-C251-4893-A6E4-6086195A283E}"/>
              </a:ext>
            </a:extLst>
          </p:cNvPr>
          <p:cNvSpPr>
            <a:spLocks noGrp="1"/>
          </p:cNvSpPr>
          <p:nvPr>
            <p:ph idx="1"/>
          </p:nvPr>
        </p:nvSpPr>
        <p:spPr>
          <a:xfrm>
            <a:off x="729600" y="1363712"/>
            <a:ext cx="10515600" cy="4351338"/>
          </a:xfrm>
        </p:spPr>
        <p:txBody>
          <a:bodyPr/>
          <a:lstStyle/>
          <a:p>
            <a:r>
              <a:rPr lang="cs-CZ" dirty="0"/>
              <a:t>webové stránky Ministerstva školství, mládeže a tělovýchovy, kde jsou zveřejněny aktualizované informace vztahující se k uznávání dokladů o dosažení základního, středního nebo vyššího odborného vzdělání (včetně plného znění platných smluv): </a:t>
            </a:r>
          </a:p>
          <a:p>
            <a:pPr marL="108000" indent="0">
              <a:buNone/>
            </a:pPr>
            <a:r>
              <a:rPr lang="cs-CZ" dirty="0">
                <a:hlinkClick r:id="rId2"/>
              </a:rPr>
              <a:t>https://www.msmt.cz/vzdelavani/skolstvi-v-cr/nostrifikace-uznani-zahranicniho-zakladniho-stredniho-a</a:t>
            </a:r>
            <a:endParaRPr lang="cs-CZ" dirty="0"/>
          </a:p>
          <a:p>
            <a:r>
              <a:rPr lang="cs-CZ" dirty="0"/>
              <a:t>informace v anglickém jazyce:</a:t>
            </a:r>
          </a:p>
          <a:p>
            <a:pPr marL="108000" indent="0">
              <a:buNone/>
            </a:pPr>
            <a:r>
              <a:rPr lang="cs-CZ" u="sng" dirty="0">
                <a:hlinkClick r:id="rId3"/>
              </a:rPr>
              <a:t>https://www.msmt.cz/eu-and-international-affairs/brochure-recognition-of-foreign-education-and-qualifications</a:t>
            </a:r>
            <a:endParaRPr lang="cs-CZ" dirty="0"/>
          </a:p>
          <a:p>
            <a:endParaRPr lang="cs-CZ" dirty="0"/>
          </a:p>
        </p:txBody>
      </p:sp>
      <p:sp>
        <p:nvSpPr>
          <p:cNvPr id="4" name="Zástupný symbol pro číslo snímku 3">
            <a:extLst>
              <a:ext uri="{FF2B5EF4-FFF2-40B4-BE49-F238E27FC236}">
                <a16:creationId xmlns:a16="http://schemas.microsoft.com/office/drawing/2014/main" id="{0FB93DE8-291A-4B9B-B3BF-C5A456B19088}"/>
              </a:ext>
            </a:extLst>
          </p:cNvPr>
          <p:cNvSpPr>
            <a:spLocks noGrp="1"/>
          </p:cNvSpPr>
          <p:nvPr>
            <p:ph type="sldNum" sz="quarter" idx="12"/>
          </p:nvPr>
        </p:nvSpPr>
        <p:spPr/>
        <p:txBody>
          <a:bodyPr/>
          <a:lstStyle/>
          <a:p>
            <a:fld id="{323BD8D3-A9DD-40CB-A396-ADCE34852C74}" type="slidenum">
              <a:rPr lang="cs-CZ" smtClean="0"/>
              <a:t>15</a:t>
            </a:fld>
            <a:endParaRPr lang="cs-CZ" dirty="0"/>
          </a:p>
        </p:txBody>
      </p:sp>
    </p:spTree>
    <p:extLst>
      <p:ext uri="{BB962C8B-B14F-4D97-AF65-F5344CB8AC3E}">
        <p14:creationId xmlns:p14="http://schemas.microsoft.com/office/powerpoint/2010/main" val="245837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54099" y="1120089"/>
            <a:ext cx="10515600" cy="4382084"/>
          </a:xfrm>
        </p:spPr>
        <p:txBody>
          <a:bodyPr/>
          <a:lstStyle/>
          <a:p>
            <a:pPr marL="108000" indent="0">
              <a:buNone/>
            </a:pPr>
            <a:endParaRPr lang="cs-CZ" sz="2000" b="1" dirty="0"/>
          </a:p>
          <a:p>
            <a:pPr marL="108000" indent="0" algn="ctr">
              <a:buNone/>
            </a:pPr>
            <a:r>
              <a:rPr lang="cs-CZ" sz="2800" cap="all" dirty="0">
                <a:solidFill>
                  <a:srgbClr val="428D96"/>
                </a:solidFill>
                <a:latin typeface="Calibri" panose="020F0502020204030204" pitchFamily="34" charset="0"/>
                <a:ea typeface="+mj-ea"/>
                <a:cs typeface="+mj-cs"/>
              </a:rPr>
              <a:t>Děkuji za pozornost</a:t>
            </a:r>
            <a:endParaRPr lang="cs-CZ" sz="2800" b="1" dirty="0"/>
          </a:p>
          <a:p>
            <a:pPr marL="108000" indent="0">
              <a:buNone/>
            </a:pPr>
            <a:endParaRPr lang="cs-CZ" sz="2000" b="1" dirty="0"/>
          </a:p>
          <a:p>
            <a:pPr marL="72000" indent="0">
              <a:spcAft>
                <a:spcPts val="0"/>
              </a:spcAft>
              <a:buNone/>
            </a:pPr>
            <a:endParaRPr lang="cs-CZ" sz="1600" b="1" dirty="0"/>
          </a:p>
          <a:p>
            <a:pPr marL="72000" indent="0">
              <a:spcAft>
                <a:spcPts val="0"/>
              </a:spcAft>
              <a:buNone/>
            </a:pPr>
            <a:endParaRPr lang="cs-CZ" sz="1600" b="1" dirty="0"/>
          </a:p>
          <a:p>
            <a:pPr marL="108000" indent="0" algn="just">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16</a:t>
            </a:fld>
            <a:endParaRPr lang="cs-CZ" dirty="0"/>
          </a:p>
        </p:txBody>
      </p:sp>
    </p:spTree>
    <p:extLst>
      <p:ext uri="{BB962C8B-B14F-4D97-AF65-F5344CB8AC3E}">
        <p14:creationId xmlns:p14="http://schemas.microsoft.com/office/powerpoint/2010/main" val="34085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600" y="1001989"/>
            <a:ext cx="10838169" cy="622138"/>
          </a:xfrm>
        </p:spPr>
        <p:txBody>
          <a:bodyPr/>
          <a:lstStyle/>
          <a:p>
            <a:r>
              <a:rPr lang="cs-CZ" dirty="0"/>
              <a:t>Zákonný rámec</a:t>
            </a:r>
          </a:p>
        </p:txBody>
      </p:sp>
      <p:sp>
        <p:nvSpPr>
          <p:cNvPr id="3" name="Zástupný symbol pro obsah 2"/>
          <p:cNvSpPr>
            <a:spLocks noGrp="1"/>
          </p:cNvSpPr>
          <p:nvPr>
            <p:ph idx="1"/>
          </p:nvPr>
        </p:nvSpPr>
        <p:spPr>
          <a:xfrm>
            <a:off x="624231" y="1401419"/>
            <a:ext cx="10515600" cy="4351338"/>
          </a:xfrm>
        </p:spPr>
        <p:txBody>
          <a:bodyPr/>
          <a:lstStyle/>
          <a:p>
            <a:pPr algn="just"/>
            <a:r>
              <a:rPr lang="cs-CZ" dirty="0"/>
              <a:t>Zákon č. 561/2004 Sb., o předškolním, základním, středním, vyšším odborném a jiném vzdělávání (školský zákon), ve znění pozdějších předpisů. Uznávání je upraveno v</a:t>
            </a:r>
            <a:r>
              <a:rPr lang="cs-CZ" b="1" dirty="0"/>
              <a:t> § 108 </a:t>
            </a:r>
            <a:r>
              <a:rPr lang="cs-CZ" dirty="0"/>
              <a:t>školského zákona.</a:t>
            </a:r>
          </a:p>
          <a:p>
            <a:pPr algn="just"/>
            <a:r>
              <a:rPr lang="cs-CZ" dirty="0"/>
              <a:t>Vyhláška č. 12/2005 Sb., Ministerstva školství, mládeže a tělovýchovy České republiky (MŠMT), o podmínkách uznání rovnocennosti a nostrifikace vysvědčení vydaných zahraničními školami.</a:t>
            </a:r>
          </a:p>
          <a:p>
            <a:pPr algn="just"/>
            <a:r>
              <a:rPr lang="cs-CZ" dirty="0"/>
              <a:t>Nařízení vlády č. 211/2010 Sb., o soustavě oborů vzdělání v základním, středním a vyšším odborném vzdělávání, ve znění pozdějších předpisů. (Bez přiřazení konkrétního oboru vzdělání v České republice k získanému zahraničnímu vzdělání není možné vystavit nostrifikační doložku ani osvědčení o rovnocennosti.)</a:t>
            </a:r>
          </a:p>
          <a:p>
            <a:pPr marL="108000" indent="0" algn="just">
              <a:buNone/>
            </a:pPr>
            <a:endParaRPr lang="cs-CZ" sz="1800" dirty="0"/>
          </a:p>
          <a:p>
            <a:pPr algn="just">
              <a:buFont typeface="Arial" panose="020B0604020202020204" pitchFamily="34" charset="0"/>
              <a:buChar char="•"/>
            </a:pPr>
            <a:endParaRPr lang="cs-CZ" sz="1800" dirty="0"/>
          </a:p>
          <a:p>
            <a:pPr algn="just">
              <a:buFont typeface="Arial" panose="020B0604020202020204" pitchFamily="34" charset="0"/>
              <a:buChar char="•"/>
            </a:pPr>
            <a:endParaRPr lang="cs-CZ" dirty="0"/>
          </a:p>
          <a:p>
            <a:pPr algn="just">
              <a:buFont typeface="Arial" panose="020B0604020202020204" pitchFamily="34" charset="0"/>
              <a:buChar char="•"/>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2</a:t>
            </a:fld>
            <a:endParaRPr lang="cs-CZ" dirty="0"/>
          </a:p>
        </p:txBody>
      </p:sp>
    </p:spTree>
    <p:extLst>
      <p:ext uri="{BB962C8B-B14F-4D97-AF65-F5344CB8AC3E}">
        <p14:creationId xmlns:p14="http://schemas.microsoft.com/office/powerpoint/2010/main" val="3166317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57EF36-1777-4373-8A6D-F5613B291E22}"/>
              </a:ext>
            </a:extLst>
          </p:cNvPr>
          <p:cNvSpPr>
            <a:spLocks noGrp="1"/>
          </p:cNvSpPr>
          <p:nvPr>
            <p:ph type="title"/>
          </p:nvPr>
        </p:nvSpPr>
        <p:spPr/>
        <p:txBody>
          <a:bodyPr/>
          <a:lstStyle/>
          <a:p>
            <a:r>
              <a:rPr lang="cs-CZ" dirty="0"/>
              <a:t>PŘEDMĚT UZNÁNÍ</a:t>
            </a:r>
          </a:p>
        </p:txBody>
      </p:sp>
      <p:sp>
        <p:nvSpPr>
          <p:cNvPr id="3" name="Zástupný symbol pro obsah 2">
            <a:extLst>
              <a:ext uri="{FF2B5EF4-FFF2-40B4-BE49-F238E27FC236}">
                <a16:creationId xmlns:a16="http://schemas.microsoft.com/office/drawing/2014/main" id="{3BE1AB69-7B4E-4544-A3DF-4383A2A6DF02}"/>
              </a:ext>
            </a:extLst>
          </p:cNvPr>
          <p:cNvSpPr>
            <a:spLocks noGrp="1"/>
          </p:cNvSpPr>
          <p:nvPr>
            <p:ph idx="1"/>
          </p:nvPr>
        </p:nvSpPr>
        <p:spPr>
          <a:xfrm>
            <a:off x="729599" y="1319753"/>
            <a:ext cx="10515600" cy="4857210"/>
          </a:xfrm>
        </p:spPr>
        <p:txBody>
          <a:bodyPr/>
          <a:lstStyle/>
          <a:p>
            <a:pPr algn="just"/>
            <a:r>
              <a:rPr lang="cs-CZ" dirty="0"/>
              <a:t>Ustanovení § 108 školského zákona definuje pravidla </a:t>
            </a:r>
            <a:r>
              <a:rPr lang="cs-CZ" b="1" dirty="0"/>
              <a:t>uznávání tzv. formálního vzdělání </a:t>
            </a:r>
            <a:r>
              <a:rPr lang="cs-CZ" dirty="0"/>
              <a:t>získaného v zahraniční škole pro území České republiky.</a:t>
            </a:r>
          </a:p>
          <a:p>
            <a:pPr algn="just"/>
            <a:r>
              <a:rPr lang="cs-CZ" dirty="0"/>
              <a:t>Tímto postupem se uznává doklad o určitém uceleném vzdělání dosaženém v zahraniční škole, tj. doklad, který v souladu s právními předpisy příslušného státu </a:t>
            </a:r>
            <a:r>
              <a:rPr lang="cs-CZ" b="1" dirty="0"/>
              <a:t>osvědčuje získání příslušného stupně vzdělání </a:t>
            </a:r>
            <a:r>
              <a:rPr lang="cs-CZ" dirty="0"/>
              <a:t>(v oblasti základního, středního nebo vyššího odborného vzdělávání nebo v oblasti vzdělávání v konzervatoři). Nelze uznávat doklady osvědčující získání pouze částečného vzdělání (například jednotlivá ročníková vysvědčení) nebo vzdělání, které nespočívá v získání stupně vzdělání v oblasti základního, středního či vyššího odborného vzdělávání nebo vzdělávání v konzervatoři (například doklad o složení nějaké jazykové zkoušky apod.). </a:t>
            </a:r>
          </a:p>
          <a:p>
            <a:pPr algn="just"/>
            <a:r>
              <a:rPr lang="cs-CZ" dirty="0"/>
              <a:t>Skutečnost, že se jedná o doklad o dosažení základního, středního nebo vyššího odborného vzdělání (resp. vzdělání v konzervatoři) v zahraničí, je nezbytné posuzovat na základě srovnání příslušných právních předpisů a vzdělávacích programů České republiky a příslušného státu, ve kterém byl doklad o vzdělání vydán; </a:t>
            </a:r>
            <a:r>
              <a:rPr lang="cs-CZ" b="1" dirty="0"/>
              <a:t>přičemž podstatný je charakter, obsah a rozsah absolvovaného vzdělávání, nikoliv formální označení dokladu o vzdělání.</a:t>
            </a:r>
          </a:p>
          <a:p>
            <a:r>
              <a:rPr lang="cs-CZ" dirty="0"/>
              <a:t>Postup podle § 108 školského zákona se nevztahuje na ověřování konkrétní způsobilosti držitele dokladu k výkonu tzv. regulovaných povolání (to upravuje zákon o uznávání odborné kvalifikace). </a:t>
            </a:r>
          </a:p>
        </p:txBody>
      </p:sp>
      <p:sp>
        <p:nvSpPr>
          <p:cNvPr id="4" name="Zástupný symbol pro číslo snímku 3">
            <a:extLst>
              <a:ext uri="{FF2B5EF4-FFF2-40B4-BE49-F238E27FC236}">
                <a16:creationId xmlns:a16="http://schemas.microsoft.com/office/drawing/2014/main" id="{DDC584B6-1E29-47F0-A22B-403E22F09B97}"/>
              </a:ext>
            </a:extLst>
          </p:cNvPr>
          <p:cNvSpPr>
            <a:spLocks noGrp="1"/>
          </p:cNvSpPr>
          <p:nvPr>
            <p:ph type="sldNum" sz="quarter" idx="12"/>
          </p:nvPr>
        </p:nvSpPr>
        <p:spPr/>
        <p:txBody>
          <a:bodyPr/>
          <a:lstStyle/>
          <a:p>
            <a:fld id="{323BD8D3-A9DD-40CB-A396-ADCE34852C74}" type="slidenum">
              <a:rPr lang="cs-CZ" smtClean="0"/>
              <a:t>3</a:t>
            </a:fld>
            <a:endParaRPr lang="cs-CZ" dirty="0"/>
          </a:p>
        </p:txBody>
      </p:sp>
    </p:spTree>
    <p:extLst>
      <p:ext uri="{BB962C8B-B14F-4D97-AF65-F5344CB8AC3E}">
        <p14:creationId xmlns:p14="http://schemas.microsoft.com/office/powerpoint/2010/main" val="21679817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600" y="1001989"/>
            <a:ext cx="10838169" cy="622138"/>
          </a:xfrm>
        </p:spPr>
        <p:txBody>
          <a:bodyPr/>
          <a:lstStyle/>
          <a:p>
            <a:r>
              <a:rPr lang="cs-CZ" dirty="0"/>
              <a:t>cíl, kompetence</a:t>
            </a:r>
          </a:p>
        </p:txBody>
      </p:sp>
      <p:sp>
        <p:nvSpPr>
          <p:cNvPr id="3" name="Zástupný symbol pro obsah 2"/>
          <p:cNvSpPr>
            <a:spLocks noGrp="1"/>
          </p:cNvSpPr>
          <p:nvPr>
            <p:ph idx="1"/>
          </p:nvPr>
        </p:nvSpPr>
        <p:spPr>
          <a:xfrm>
            <a:off x="624231" y="1401419"/>
            <a:ext cx="10515600" cy="4351338"/>
          </a:xfrm>
        </p:spPr>
        <p:txBody>
          <a:bodyPr/>
          <a:lstStyle/>
          <a:p>
            <a:pPr algn="just"/>
            <a:r>
              <a:rPr lang="cs-CZ" dirty="0"/>
              <a:t>Uznávání zahraničních dokladů o dosaženém vzdělání je určeno k tomu, aby zahraniční vzdělání bylo možno v souladu se zákonnými ustanoveními </a:t>
            </a:r>
            <a:r>
              <a:rPr lang="cs-CZ" b="1" dirty="0"/>
              <a:t>uznat za adekvátní k českému vzdělávacímu systému</a:t>
            </a:r>
            <a:r>
              <a:rPr lang="cs-CZ" dirty="0"/>
              <a:t>, a uznaný zahraniční doklad o dosažení uceleného stupně vzdělání má stejnou platnost jako vysvědčení získané v české škole, tj. platí pro všechny účely.</a:t>
            </a:r>
          </a:p>
          <a:p>
            <a:pPr algn="just"/>
            <a:r>
              <a:rPr lang="cs-CZ" dirty="0"/>
              <a:t>Prvoinstančním rozhodovacím správním orgánem v této věci jsou (v rámci výkonu přenesené působnosti) </a:t>
            </a:r>
            <a:r>
              <a:rPr lang="cs-CZ" b="1" dirty="0"/>
              <a:t>krajské úřady a Magistrát hlavního města Prahy </a:t>
            </a:r>
            <a:r>
              <a:rPr lang="cs-CZ" dirty="0"/>
              <a:t>(dále též „krajské úřady“). </a:t>
            </a:r>
          </a:p>
          <a:p>
            <a:pPr algn="just"/>
            <a:r>
              <a:rPr lang="cs-CZ" dirty="0"/>
              <a:t>MŠMT je pro krajské úřady metodickým a zároveň i kontrolním a odvolacím orgánem. </a:t>
            </a:r>
          </a:p>
          <a:p>
            <a:pPr marL="108000" indent="0" algn="just">
              <a:buNone/>
            </a:pPr>
            <a:endParaRPr lang="cs-CZ" sz="1800" dirty="0"/>
          </a:p>
          <a:p>
            <a:pPr algn="just">
              <a:buFont typeface="Arial" panose="020B0604020202020204" pitchFamily="34" charset="0"/>
              <a:buChar char="•"/>
            </a:pPr>
            <a:endParaRPr lang="cs-CZ" sz="1800" dirty="0"/>
          </a:p>
          <a:p>
            <a:pPr algn="just">
              <a:buFont typeface="Arial" panose="020B0604020202020204" pitchFamily="34" charset="0"/>
              <a:buChar char="•"/>
            </a:pPr>
            <a:endParaRPr lang="cs-CZ" dirty="0"/>
          </a:p>
          <a:p>
            <a:pPr algn="just">
              <a:buFont typeface="Arial" panose="020B0604020202020204" pitchFamily="34" charset="0"/>
              <a:buChar char="•"/>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4</a:t>
            </a:fld>
            <a:endParaRPr lang="cs-CZ" dirty="0"/>
          </a:p>
        </p:txBody>
      </p:sp>
    </p:spTree>
    <p:extLst>
      <p:ext uri="{BB962C8B-B14F-4D97-AF65-F5344CB8AC3E}">
        <p14:creationId xmlns:p14="http://schemas.microsoft.com/office/powerpoint/2010/main" val="602573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57EF36-1777-4373-8A6D-F5613B291E22}"/>
              </a:ext>
            </a:extLst>
          </p:cNvPr>
          <p:cNvSpPr>
            <a:spLocks noGrp="1"/>
          </p:cNvSpPr>
          <p:nvPr>
            <p:ph type="title"/>
          </p:nvPr>
        </p:nvSpPr>
        <p:spPr/>
        <p:txBody>
          <a:bodyPr/>
          <a:lstStyle/>
          <a:p>
            <a:r>
              <a:rPr lang="cs-CZ" dirty="0"/>
              <a:t>Nostrifikace středoškolského vzdělání za účelem studia na vysokých školách</a:t>
            </a:r>
          </a:p>
        </p:txBody>
      </p:sp>
      <p:sp>
        <p:nvSpPr>
          <p:cNvPr id="3" name="Zástupný symbol pro obsah 2">
            <a:extLst>
              <a:ext uri="{FF2B5EF4-FFF2-40B4-BE49-F238E27FC236}">
                <a16:creationId xmlns:a16="http://schemas.microsoft.com/office/drawing/2014/main" id="{3BE1AB69-7B4E-4544-A3DF-4383A2A6DF02}"/>
              </a:ext>
            </a:extLst>
          </p:cNvPr>
          <p:cNvSpPr>
            <a:spLocks noGrp="1"/>
          </p:cNvSpPr>
          <p:nvPr>
            <p:ph idx="1"/>
          </p:nvPr>
        </p:nvSpPr>
        <p:spPr>
          <a:xfrm>
            <a:off x="729599" y="1319753"/>
            <a:ext cx="10515600" cy="4857210"/>
          </a:xfrm>
        </p:spPr>
        <p:txBody>
          <a:bodyPr/>
          <a:lstStyle/>
          <a:p>
            <a:pPr algn="just"/>
            <a:r>
              <a:rPr lang="cs-CZ" dirty="0"/>
              <a:t>Zahraniční vzdělání uznané v nostrifikačním řízení ve smyslu § 108 školského zákona platí v České republice pro všechny účely, a nelze zde učinit výjimku uznání platnosti zahraničního dokladu o vzdělání pouze pro účely přijímacího řízení na vysokou školu.</a:t>
            </a:r>
          </a:p>
          <a:p>
            <a:pPr algn="just"/>
            <a:r>
              <a:rPr lang="cs-CZ" dirty="0"/>
              <a:t>Uznávání středoškolského vzdělání (nostrifikace) za účelem studia na vysokých školách upravila novela zákona o vysokých školách z roku 2016, která opravňuje vysoké školy, které získají institucionální akreditaci, ověřovat předchozí vzdělání uchazečů získané v zahraničí pro účely studia na dané vysoké škole v rámci svého přijímacího řízení. </a:t>
            </a:r>
          </a:p>
        </p:txBody>
      </p:sp>
      <p:sp>
        <p:nvSpPr>
          <p:cNvPr id="4" name="Zástupný symbol pro číslo snímku 3">
            <a:extLst>
              <a:ext uri="{FF2B5EF4-FFF2-40B4-BE49-F238E27FC236}">
                <a16:creationId xmlns:a16="http://schemas.microsoft.com/office/drawing/2014/main" id="{DDC584B6-1E29-47F0-A22B-403E22F09B97}"/>
              </a:ext>
            </a:extLst>
          </p:cNvPr>
          <p:cNvSpPr>
            <a:spLocks noGrp="1"/>
          </p:cNvSpPr>
          <p:nvPr>
            <p:ph type="sldNum" sz="quarter" idx="12"/>
          </p:nvPr>
        </p:nvSpPr>
        <p:spPr/>
        <p:txBody>
          <a:bodyPr/>
          <a:lstStyle/>
          <a:p>
            <a:fld id="{323BD8D3-A9DD-40CB-A396-ADCE34852C74}" type="slidenum">
              <a:rPr lang="cs-CZ" smtClean="0"/>
              <a:t>5</a:t>
            </a:fld>
            <a:endParaRPr lang="cs-CZ" dirty="0"/>
          </a:p>
        </p:txBody>
      </p:sp>
    </p:spTree>
    <p:extLst>
      <p:ext uri="{BB962C8B-B14F-4D97-AF65-F5344CB8AC3E}">
        <p14:creationId xmlns:p14="http://schemas.microsoft.com/office/powerpoint/2010/main" val="851538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D6B0CF5-88FC-43F8-82B0-2D2B9DCA5500}"/>
              </a:ext>
            </a:extLst>
          </p:cNvPr>
          <p:cNvSpPr>
            <a:spLocks noGrp="1"/>
          </p:cNvSpPr>
          <p:nvPr>
            <p:ph type="title"/>
          </p:nvPr>
        </p:nvSpPr>
        <p:spPr/>
        <p:txBody>
          <a:bodyPr/>
          <a:lstStyle/>
          <a:p>
            <a:r>
              <a:rPr lang="cs-CZ" dirty="0"/>
              <a:t>Přímá použitelnost zahraničních dokladů o vzdělání</a:t>
            </a:r>
            <a:br>
              <a:rPr lang="cs-CZ" dirty="0"/>
            </a:br>
            <a:endParaRPr lang="cs-CZ" dirty="0"/>
          </a:p>
        </p:txBody>
      </p:sp>
      <p:sp>
        <p:nvSpPr>
          <p:cNvPr id="3" name="Zástupný symbol pro obsah 2">
            <a:extLst>
              <a:ext uri="{FF2B5EF4-FFF2-40B4-BE49-F238E27FC236}">
                <a16:creationId xmlns:a16="http://schemas.microsoft.com/office/drawing/2014/main" id="{DEF14E8C-0C7D-44BF-A170-8F1461768FB1}"/>
              </a:ext>
            </a:extLst>
          </p:cNvPr>
          <p:cNvSpPr>
            <a:spLocks noGrp="1"/>
          </p:cNvSpPr>
          <p:nvPr>
            <p:ph idx="1"/>
          </p:nvPr>
        </p:nvSpPr>
        <p:spPr>
          <a:xfrm>
            <a:off x="624231" y="1470581"/>
            <a:ext cx="10620968" cy="4706382"/>
          </a:xfrm>
        </p:spPr>
        <p:txBody>
          <a:bodyPr/>
          <a:lstStyle/>
          <a:p>
            <a:pPr algn="just"/>
            <a:r>
              <a:rPr lang="cs-CZ" dirty="0"/>
              <a:t>Přímá použitelnost vyplývá z mezinárodních smluv prezidentské kategorie.</a:t>
            </a:r>
          </a:p>
          <a:p>
            <a:pPr algn="just"/>
            <a:r>
              <a:rPr lang="cs-CZ" dirty="0"/>
              <a:t>Dle textu konkrétní smlouvy se pro jednotlivé výše uvedené země liší podmínky a účel uznání dokladu, jakož i seznam dokladů, na které se daná smlouva vztahuje.</a:t>
            </a:r>
          </a:p>
          <a:p>
            <a:pPr algn="just"/>
            <a:r>
              <a:rPr lang="cs-CZ" dirty="0"/>
              <a:t>V současné době má Česká republika uzavřeny platné Dohody o uznání rovnocennosti zahraničního vysvědčení s </a:t>
            </a:r>
            <a:r>
              <a:rPr lang="cs-CZ" b="1" dirty="0"/>
              <a:t>Maďarskem, Německem </a:t>
            </a:r>
            <a:r>
              <a:rPr lang="cs-CZ" dirty="0"/>
              <a:t>(dohoda platí jen pro maturitní vysvědčení pro účel přístupu na vysokou školu), </a:t>
            </a:r>
            <a:r>
              <a:rPr lang="cs-CZ" b="1" dirty="0"/>
              <a:t>Polskem, Slovenskem a Slovinskem </a:t>
            </a:r>
            <a:r>
              <a:rPr lang="cs-CZ" dirty="0"/>
              <a:t>(dohoda platí jen pro maturitní vysvědčení). </a:t>
            </a:r>
          </a:p>
          <a:p>
            <a:pPr algn="just"/>
            <a:r>
              <a:rPr lang="cs-CZ" dirty="0"/>
              <a:t>Držitelé dokladů, na něž se vztahují výše uvedené dohody, je mohou přímo použít na území České republiky, aniž by bylo nutné předkládat osvědčení o uznání zahraničního vzdělání, které by vydal krajský úřad v České republice nebo Ministerstvo školství, mládeže a tělovýchovy (popř. Ministerstvo vnitra, Ministerstvo obrany). </a:t>
            </a:r>
          </a:p>
          <a:p>
            <a:pPr algn="just"/>
            <a:r>
              <a:rPr lang="cs-CZ" dirty="0"/>
              <a:t>Doporučuje se nicméně, aby držitelé zmíněných dokladů předkládali v příslušných životních situacích (žádost o přijetí k dalšímu studiu na vysoké škole, potvrzení akademické kvalifikace pro zaměstnavatele v případě neregulovaných profesí apod.) úřední kopie dokladů o vzdělání společně s jejich úředními překlady do českého jazyka. </a:t>
            </a:r>
          </a:p>
          <a:p>
            <a:endParaRPr lang="cs-CZ" dirty="0"/>
          </a:p>
        </p:txBody>
      </p:sp>
      <p:sp>
        <p:nvSpPr>
          <p:cNvPr id="4" name="Zástupný symbol pro číslo snímku 3">
            <a:extLst>
              <a:ext uri="{FF2B5EF4-FFF2-40B4-BE49-F238E27FC236}">
                <a16:creationId xmlns:a16="http://schemas.microsoft.com/office/drawing/2014/main" id="{7C4A46F7-2AA6-491E-9C0B-1224DCFC94A7}"/>
              </a:ext>
            </a:extLst>
          </p:cNvPr>
          <p:cNvSpPr>
            <a:spLocks noGrp="1"/>
          </p:cNvSpPr>
          <p:nvPr>
            <p:ph type="sldNum" sz="quarter" idx="12"/>
          </p:nvPr>
        </p:nvSpPr>
        <p:spPr/>
        <p:txBody>
          <a:bodyPr/>
          <a:lstStyle/>
          <a:p>
            <a:fld id="{323BD8D3-A9DD-40CB-A396-ADCE34852C74}" type="slidenum">
              <a:rPr lang="cs-CZ" smtClean="0"/>
              <a:t>6</a:t>
            </a:fld>
            <a:endParaRPr lang="cs-CZ" dirty="0"/>
          </a:p>
        </p:txBody>
      </p:sp>
    </p:spTree>
    <p:extLst>
      <p:ext uri="{BB962C8B-B14F-4D97-AF65-F5344CB8AC3E}">
        <p14:creationId xmlns:p14="http://schemas.microsoft.com/office/powerpoint/2010/main" val="3815229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463C94-8318-48F7-942E-4153333E865C}"/>
              </a:ext>
            </a:extLst>
          </p:cNvPr>
          <p:cNvSpPr>
            <a:spLocks noGrp="1"/>
          </p:cNvSpPr>
          <p:nvPr>
            <p:ph type="title"/>
          </p:nvPr>
        </p:nvSpPr>
        <p:spPr/>
        <p:txBody>
          <a:bodyPr>
            <a:normAutofit/>
          </a:bodyPr>
          <a:lstStyle/>
          <a:p>
            <a:r>
              <a:rPr lang="cs-CZ" dirty="0"/>
              <a:t>Podání žádosti</a:t>
            </a:r>
            <a:br>
              <a:rPr lang="cs-CZ" dirty="0"/>
            </a:br>
            <a:endParaRPr lang="cs-CZ" dirty="0"/>
          </a:p>
        </p:txBody>
      </p:sp>
      <p:sp>
        <p:nvSpPr>
          <p:cNvPr id="3" name="Zástupný symbol pro obsah 2">
            <a:extLst>
              <a:ext uri="{FF2B5EF4-FFF2-40B4-BE49-F238E27FC236}">
                <a16:creationId xmlns:a16="http://schemas.microsoft.com/office/drawing/2014/main" id="{8A4D267D-549B-46FD-9A72-6D25E8641AED}"/>
              </a:ext>
            </a:extLst>
          </p:cNvPr>
          <p:cNvSpPr>
            <a:spLocks noGrp="1"/>
          </p:cNvSpPr>
          <p:nvPr>
            <p:ph idx="1"/>
          </p:nvPr>
        </p:nvSpPr>
        <p:spPr>
          <a:xfrm>
            <a:off x="663611" y="1570661"/>
            <a:ext cx="10515600" cy="4351338"/>
          </a:xfrm>
        </p:spPr>
        <p:txBody>
          <a:bodyPr/>
          <a:lstStyle/>
          <a:p>
            <a:pPr algn="just"/>
            <a:r>
              <a:rPr lang="cs-CZ" dirty="0"/>
              <a:t>Žádost o uznání dokladu o dosažení základního, středního nebo vyššího odborného vzdělání se podává </a:t>
            </a:r>
            <a:r>
              <a:rPr lang="cs-CZ" b="1" dirty="0"/>
              <a:t>ke krajskému úřadu </a:t>
            </a:r>
            <a:r>
              <a:rPr lang="cs-CZ" dirty="0"/>
              <a:t>(k odboru školství) příslušnému podle místa trvalého pobytu žadatele. Pokud nelze místní příslušnost krajského úřadu určit podle místa trvalého pobytu žadatele o uznání zahraničního vzdělání - v případě cizince podle místa pobytu  -  řídí se tato místem podání žádosti. </a:t>
            </a:r>
          </a:p>
          <a:p>
            <a:pPr algn="just"/>
            <a:r>
              <a:rPr lang="cs-CZ" dirty="0"/>
              <a:t>Formulář žádosti je k dispozici u krajských úřadů, správní poplatek se hradí tamtéž při podání žádosti.</a:t>
            </a:r>
          </a:p>
          <a:p>
            <a:pPr algn="just"/>
            <a:r>
              <a:rPr lang="cs-CZ" dirty="0"/>
              <a:t>Předmětem uznání je </a:t>
            </a:r>
            <a:r>
              <a:rPr lang="cs-CZ" b="1" dirty="0"/>
              <a:t>doklad, který v souladu s právními předpisy daného státu osvědčuje získání příslušného stupně vzdělání</a:t>
            </a:r>
            <a:r>
              <a:rPr lang="cs-CZ" dirty="0"/>
              <a:t>, k posouzení studia je však zapotřebí u krajského úřadu předložit také </a:t>
            </a:r>
            <a:r>
              <a:rPr lang="cs-CZ" b="1" dirty="0"/>
              <a:t>doklad o obsahu a rozsahu vzdělání ze zahraniční školy.</a:t>
            </a:r>
          </a:p>
          <a:p>
            <a:pPr algn="just"/>
            <a:r>
              <a:rPr lang="cs-CZ" dirty="0"/>
              <a:t>Povinnou přílohou žádosti o uznání zahraničního vzdělání jsou originály nebo úředně ověřené kopie dokladů o vzdělání s nezbytnými ochrannými znaky veřejných listin. Pravost podpisů a otisků razítek na originálech zahraničních vysvědčení a skutečnost, že škola je uznána státem, podle jehož právního řádu bylo zahraniční vysvědčení vydáno, musí být ověřena příslušným zastupitelským úřadem České republiky a dále ministerstvem zahraničních věcí státu, podle jehož právního řádu bylo zahraniční vysvědčení vydáno, popřípadě notářem působícím na území takového státu, není-li mezinárodní smlouvou stanoveno jinak. </a:t>
            </a:r>
          </a:p>
          <a:p>
            <a:pPr marL="108000" indent="0" algn="just">
              <a:buNone/>
            </a:pPr>
            <a:endParaRPr lang="cs-CZ" dirty="0"/>
          </a:p>
          <a:p>
            <a:pPr marL="108000" indent="0">
              <a:buNone/>
            </a:pPr>
            <a:endParaRPr lang="cs-CZ" dirty="0"/>
          </a:p>
        </p:txBody>
      </p:sp>
      <p:sp>
        <p:nvSpPr>
          <p:cNvPr id="4" name="Zástupný symbol pro číslo snímku 3">
            <a:extLst>
              <a:ext uri="{FF2B5EF4-FFF2-40B4-BE49-F238E27FC236}">
                <a16:creationId xmlns:a16="http://schemas.microsoft.com/office/drawing/2014/main" id="{84D81843-567B-4796-9EF7-2372D80846A4}"/>
              </a:ext>
            </a:extLst>
          </p:cNvPr>
          <p:cNvSpPr>
            <a:spLocks noGrp="1"/>
          </p:cNvSpPr>
          <p:nvPr>
            <p:ph type="sldNum" sz="quarter" idx="12"/>
          </p:nvPr>
        </p:nvSpPr>
        <p:spPr/>
        <p:txBody>
          <a:bodyPr/>
          <a:lstStyle/>
          <a:p>
            <a:fld id="{323BD8D3-A9DD-40CB-A396-ADCE34852C74}" type="slidenum">
              <a:rPr lang="cs-CZ" smtClean="0"/>
              <a:t>7</a:t>
            </a:fld>
            <a:endParaRPr lang="cs-CZ" dirty="0"/>
          </a:p>
        </p:txBody>
      </p:sp>
    </p:spTree>
    <p:extLst>
      <p:ext uri="{BB962C8B-B14F-4D97-AF65-F5344CB8AC3E}">
        <p14:creationId xmlns:p14="http://schemas.microsoft.com/office/powerpoint/2010/main" val="34006902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600" y="1001989"/>
            <a:ext cx="10838169" cy="622138"/>
          </a:xfrm>
        </p:spPr>
        <p:txBody>
          <a:bodyPr/>
          <a:lstStyle/>
          <a:p>
            <a:r>
              <a:rPr lang="cs-CZ" dirty="0"/>
              <a:t>2 postupy uznávání</a:t>
            </a:r>
          </a:p>
        </p:txBody>
      </p:sp>
      <p:sp>
        <p:nvSpPr>
          <p:cNvPr id="3" name="Zástupný symbol pro obsah 2"/>
          <p:cNvSpPr>
            <a:spLocks noGrp="1"/>
          </p:cNvSpPr>
          <p:nvPr>
            <p:ph idx="1"/>
          </p:nvPr>
        </p:nvSpPr>
        <p:spPr>
          <a:xfrm>
            <a:off x="624231" y="1401419"/>
            <a:ext cx="10515600" cy="4351338"/>
          </a:xfrm>
        </p:spPr>
        <p:txBody>
          <a:bodyPr/>
          <a:lstStyle/>
          <a:p>
            <a:pPr marL="108000" indent="0" algn="just">
              <a:buNone/>
            </a:pPr>
            <a:r>
              <a:rPr lang="cs-CZ" sz="2000" b="1" dirty="0"/>
              <a:t>1.</a:t>
            </a:r>
            <a:r>
              <a:rPr lang="cs-CZ" dirty="0"/>
              <a:t>	</a:t>
            </a:r>
            <a:r>
              <a:rPr lang="cs-CZ" b="1" dirty="0"/>
              <a:t>ROVNOCENNOST </a:t>
            </a:r>
          </a:p>
          <a:p>
            <a:pPr algn="just"/>
            <a:r>
              <a:rPr lang="cs-CZ" dirty="0"/>
              <a:t>Dle § 108 odst. 2 školského zákona: na základě mezinárodních smluv platných v době vydání zahraničního vysvědčení – krajský úřad vydá osvědčení o rovnocennosti zahraničního vysvědčení</a:t>
            </a:r>
          </a:p>
          <a:p>
            <a:pPr marL="108000" indent="0" algn="just">
              <a:buNone/>
            </a:pPr>
            <a:r>
              <a:rPr lang="cs-CZ" b="1" dirty="0"/>
              <a:t>2. 	NOSTRIFIKACE</a:t>
            </a:r>
          </a:p>
          <a:p>
            <a:pPr algn="just"/>
            <a:r>
              <a:rPr lang="cs-CZ" dirty="0"/>
              <a:t>Dle § 108 odst. 3 školského zákona: krajský úřad vydá rozhodnutí o uznání platnosti zahraničního vysvědčení v  České republice s nostrifikační doložkou.</a:t>
            </a:r>
          </a:p>
          <a:p>
            <a:pPr algn="just"/>
            <a:r>
              <a:rPr lang="cs-CZ" dirty="0"/>
              <a:t>Aplikuje se na zahraniční vysvědčení vydaná ve státech, se kterými nemá ČR platnou smlouvu o uznávání dokladů o vzdělání. </a:t>
            </a:r>
          </a:p>
          <a:p>
            <a:pPr marL="108000" indent="0" algn="just">
              <a:buNone/>
            </a:pPr>
            <a:endParaRPr lang="cs-CZ" dirty="0"/>
          </a:p>
          <a:p>
            <a:pPr marL="108000" indent="0" algn="just">
              <a:buNone/>
            </a:pPr>
            <a:r>
              <a:rPr lang="cs-CZ" b="1" dirty="0"/>
              <a:t>Zahraniční vysvědčení (diplomy) se vzhledem k výše uvedenému posuzují se zřetelem na datum jejich vydání.</a:t>
            </a:r>
          </a:p>
          <a:p>
            <a:pPr algn="just">
              <a:buFont typeface="Arial" panose="020B0604020202020204" pitchFamily="34" charset="0"/>
              <a:buChar char="•"/>
            </a:pPr>
            <a:endParaRPr lang="cs-CZ" sz="1800" dirty="0"/>
          </a:p>
          <a:p>
            <a:pPr algn="just">
              <a:buFont typeface="Arial" panose="020B0604020202020204" pitchFamily="34" charset="0"/>
              <a:buChar char="•"/>
            </a:pPr>
            <a:endParaRPr lang="cs-CZ" dirty="0"/>
          </a:p>
          <a:p>
            <a:pPr marL="108000" indent="0" algn="just">
              <a:buNone/>
            </a:pPr>
            <a:endParaRPr lang="cs-CZ"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8</a:t>
            </a:fld>
            <a:endParaRPr lang="cs-CZ" dirty="0"/>
          </a:p>
        </p:txBody>
      </p:sp>
    </p:spTree>
    <p:extLst>
      <p:ext uri="{BB962C8B-B14F-4D97-AF65-F5344CB8AC3E}">
        <p14:creationId xmlns:p14="http://schemas.microsoft.com/office/powerpoint/2010/main" val="741770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9600" y="1001989"/>
            <a:ext cx="10838169" cy="622138"/>
          </a:xfrm>
        </p:spPr>
        <p:txBody>
          <a:bodyPr/>
          <a:lstStyle/>
          <a:p>
            <a:r>
              <a:rPr lang="cs-CZ" dirty="0"/>
              <a:t>NOSTRIFIKACE – uznávací proces</a:t>
            </a:r>
            <a:br>
              <a:rPr lang="cs-CZ" sz="2400" b="1" dirty="0"/>
            </a:br>
            <a:endParaRPr lang="cs-CZ" dirty="0"/>
          </a:p>
        </p:txBody>
      </p:sp>
      <p:sp>
        <p:nvSpPr>
          <p:cNvPr id="3" name="Zástupný symbol pro obsah 2"/>
          <p:cNvSpPr>
            <a:spLocks noGrp="1"/>
          </p:cNvSpPr>
          <p:nvPr>
            <p:ph idx="1"/>
          </p:nvPr>
        </p:nvSpPr>
        <p:spPr>
          <a:xfrm>
            <a:off x="624231" y="1401419"/>
            <a:ext cx="10515600" cy="4351338"/>
          </a:xfrm>
        </p:spPr>
        <p:txBody>
          <a:bodyPr/>
          <a:lstStyle/>
          <a:p>
            <a:pPr marL="108000" indent="0" algn="just">
              <a:buNone/>
            </a:pPr>
            <a:r>
              <a:rPr lang="cs-CZ" b="1" dirty="0"/>
              <a:t>Krajský úřad vždy u konkrétní žádosti porovnává obsah a rozsah vzdělávání absolvovaného v zahraniční škole se vzděláváním podle obdobného rámcového vzdělávacího programu (RVP) v České republice. </a:t>
            </a:r>
          </a:p>
          <a:p>
            <a:pPr marL="108000" indent="0" algn="just">
              <a:buNone/>
            </a:pPr>
            <a:r>
              <a:rPr lang="cs-CZ" dirty="0"/>
              <a:t>Rozhodování se řídí těmito principy:</a:t>
            </a:r>
          </a:p>
          <a:p>
            <a:pPr algn="just"/>
            <a:r>
              <a:rPr lang="cs-CZ" dirty="0"/>
              <a:t>Pokud je obsah a rozsah vzdělávání v zahraniční škole obdobný, krajský úřad rozhodne o uznání platnosti zahraničního vysvědčení v České republice a vydá nostrifikační doložku.</a:t>
            </a:r>
          </a:p>
          <a:p>
            <a:pPr algn="just"/>
            <a:r>
              <a:rPr lang="cs-CZ" dirty="0"/>
              <a:t>Pokud se obsah a rozsah vzdělávání v zahraniční škole odlišuje zčásti, nařídí krajský úřad žadateli nostrifikační zkoušku. Od vydání usnesení ve věci nařízení nostrifikační zkoušky do termínu stanoveného pro konání nostrifikační zkoušky neběží lhůty pro vydání rozhodnutí ve věci. Po úspěšném vykonání nostrifikační zkoušky krajský úřad rozhodne o uznání platnosti zahraničního vysvědčení v České republice a vydá nostrifikační doložku.</a:t>
            </a:r>
          </a:p>
          <a:p>
            <a:pPr algn="just"/>
            <a:r>
              <a:rPr lang="cs-CZ" dirty="0"/>
              <a:t>Pokud se obsah a rozsah vzdělávání v zahraniční škole podstatně odlišuje, nebo žadatel nevykoná úspěšně nostrifikační zkoušku, krajský úřad žádost o uznání platnosti dokladu o zahraničním vzdělání zamítne.</a:t>
            </a:r>
          </a:p>
          <a:p>
            <a:pPr marL="108000" indent="0" algn="just">
              <a:buNone/>
            </a:pPr>
            <a:r>
              <a:rPr lang="cs-CZ" b="1" dirty="0"/>
              <a:t>Neexistuje žádný seznam „automaticky uznávaných“ zahraničních středních škol nebo oborů. Podstatné jsou předměty v RVP nejblíže podobném vzdělání absolvovanému v zahraničí a jejich hodinová dotace.</a:t>
            </a:r>
          </a:p>
          <a:p>
            <a:pPr marL="108000" indent="0" algn="just">
              <a:buNone/>
            </a:pPr>
            <a:endParaRPr lang="cs-CZ" dirty="0"/>
          </a:p>
          <a:p>
            <a:pPr marL="108000" indent="0" algn="just">
              <a:buNone/>
            </a:pPr>
            <a:endParaRPr lang="cs-CZ" sz="1800" dirty="0"/>
          </a:p>
        </p:txBody>
      </p:sp>
      <p:sp>
        <p:nvSpPr>
          <p:cNvPr id="4" name="Zástupný symbol pro číslo snímku 3"/>
          <p:cNvSpPr>
            <a:spLocks noGrp="1"/>
          </p:cNvSpPr>
          <p:nvPr>
            <p:ph type="sldNum" sz="quarter" idx="12"/>
          </p:nvPr>
        </p:nvSpPr>
        <p:spPr/>
        <p:txBody>
          <a:bodyPr/>
          <a:lstStyle/>
          <a:p>
            <a:fld id="{323BD8D3-A9DD-40CB-A396-ADCE34852C74}" type="slidenum">
              <a:rPr lang="cs-CZ" smtClean="0"/>
              <a:t>9</a:t>
            </a:fld>
            <a:endParaRPr lang="cs-CZ" dirty="0"/>
          </a:p>
        </p:txBody>
      </p:sp>
    </p:spTree>
    <p:extLst>
      <p:ext uri="{BB962C8B-B14F-4D97-AF65-F5344CB8AC3E}">
        <p14:creationId xmlns:p14="http://schemas.microsoft.com/office/powerpoint/2010/main" val="2084525288"/>
      </p:ext>
    </p:extLst>
  </p:cSld>
  <p:clrMapOvr>
    <a:masterClrMapping/>
  </p:clrMapOvr>
</p:sld>
</file>

<file path=ppt/theme/theme1.xml><?xml version="1.0" encoding="utf-8"?>
<a:theme xmlns:a="http://schemas.openxmlformats.org/drawingml/2006/main" name="Vlastní návrh">
  <a:themeElements>
    <a:clrScheme name="Vlastní 1">
      <a:dk1>
        <a:sysClr val="windowText" lastClr="000000"/>
      </a:dk1>
      <a:lt1>
        <a:sysClr val="window" lastClr="FFFFFF"/>
      </a:lt1>
      <a:dk2>
        <a:srgbClr val="44546A"/>
      </a:dk2>
      <a:lt2>
        <a:srgbClr val="E7E6E6"/>
      </a:lt2>
      <a:accent1>
        <a:srgbClr val="428D96"/>
      </a:accent1>
      <a:accent2>
        <a:srgbClr val="CFDBDD"/>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5871</TotalTime>
  <Words>2294</Words>
  <Application>Microsoft Office PowerPoint</Application>
  <PresentationFormat>Širokoúhlá obrazovka</PresentationFormat>
  <Paragraphs>104</Paragraphs>
  <Slides>16</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16</vt:i4>
      </vt:variant>
    </vt:vector>
  </HeadingPairs>
  <TitlesOfParts>
    <vt:vector size="20" baseType="lpstr">
      <vt:lpstr>Arial</vt:lpstr>
      <vt:lpstr>Calibri</vt:lpstr>
      <vt:lpstr>Calibri Light</vt:lpstr>
      <vt:lpstr>Vlastní návrh</vt:lpstr>
      <vt:lpstr> Uznání rovnocennosti/platnosti  zahraničního vysvědčení v České republice   </vt:lpstr>
      <vt:lpstr>Zákonný rámec</vt:lpstr>
      <vt:lpstr>PŘEDMĚT UZNÁNÍ</vt:lpstr>
      <vt:lpstr>cíl, kompetence</vt:lpstr>
      <vt:lpstr>Nostrifikace středoškolského vzdělání za účelem studia na vysokých školách</vt:lpstr>
      <vt:lpstr>Přímá použitelnost zahraničních dokladů o vzdělání </vt:lpstr>
      <vt:lpstr>Podání žádosti </vt:lpstr>
      <vt:lpstr>2 postupy uznávání</vt:lpstr>
      <vt:lpstr>NOSTRIFIKACE – uznávací proces </vt:lpstr>
      <vt:lpstr>vysvědčení vydaná podle právního řádu členských států Evropské unie </vt:lpstr>
      <vt:lpstr>IB Diploma</vt:lpstr>
      <vt:lpstr>Nostrifikační zkouška </vt:lpstr>
      <vt:lpstr>ČASTO KLADENÉ OTÁZKY</vt:lpstr>
      <vt:lpstr>ČASTO KLADENÉ OTÁZKY</vt:lpstr>
      <vt:lpstr>Užitečné odkazy</vt:lpstr>
      <vt:lpstr>Prezentace aplikace PowerPoint</vt:lpstr>
    </vt:vector>
  </TitlesOfParts>
  <Company>Ministerstvo školství, mládeže a tělovýchovy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Změny financování regionálního školství</dc:title>
  <dc:creator>Jermanová Eva</dc:creator>
  <cp:lastModifiedBy>Schmidtová Veronika</cp:lastModifiedBy>
  <cp:revision>599</cp:revision>
  <cp:lastPrinted>2019-05-15T06:21:40Z</cp:lastPrinted>
  <dcterms:created xsi:type="dcterms:W3CDTF">2019-01-09T13:02:45Z</dcterms:created>
  <dcterms:modified xsi:type="dcterms:W3CDTF">2021-12-08T13:43:16Z</dcterms:modified>
</cp:coreProperties>
</file>