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8" r:id="rId10"/>
    <p:sldId id="269" r:id="rId11"/>
    <p:sldId id="270" r:id="rId12"/>
    <p:sldId id="271" r:id="rId13"/>
    <p:sldId id="266" r:id="rId14"/>
    <p:sldId id="267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120" d="100"/>
          <a:sy n="120" d="100"/>
        </p:scale>
        <p:origin x="-744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cs-CZ" sz="1200" dirty="0" smtClean="0"/>
              <a:t>OBOROVÁ</a:t>
            </a:r>
            <a:r>
              <a:rPr lang="cs-CZ" sz="1200" baseline="0" dirty="0" smtClean="0"/>
              <a:t> STRUKTURA MATURANTŮ V ŘÁDNÉM TERMÍNU 2013 JARO</a:t>
            </a:r>
            <a:endParaRPr lang="en-US" sz="12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8872577786645697"/>
          <c:y val="0.21047998504295901"/>
          <c:w val="0.63372789051771694"/>
          <c:h val="0.76476724521332196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</c:spPr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Lbls>
            <c:dLbl>
              <c:idx val="2"/>
              <c:layout>
                <c:manualLayout>
                  <c:x val="2.817611022467972E-2"/>
                  <c:y val="3.037875671471938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List1!$A$2:$A$5</c:f>
              <c:strCache>
                <c:ptCount val="4"/>
                <c:pt idx="0">
                  <c:v>GYMNÁZIA</c:v>
                </c:pt>
                <c:pt idx="1">
                  <c:v>STŘEDNÍ ODBORNÉ ŠKOLY</c:v>
                </c:pt>
                <c:pt idx="2">
                  <c:v>STŘEDNÍ ODBORNÁ UČILIŠTĚ</c:v>
                </c:pt>
                <c:pt idx="3">
                  <c:v>NÁSTAVBY</c:v>
                </c:pt>
              </c:strCache>
            </c:strRef>
          </c:cat>
          <c:val>
            <c:numRef>
              <c:f>List1!$B$2:$B$5</c:f>
              <c:numCache>
                <c:formatCode>0.0</c:formatCode>
                <c:ptCount val="4"/>
                <c:pt idx="0">
                  <c:v>26.125777684461781</c:v>
                </c:pt>
                <c:pt idx="1">
                  <c:v>53.599725945653255</c:v>
                </c:pt>
                <c:pt idx="2">
                  <c:v>8.0846032289790379</c:v>
                </c:pt>
                <c:pt idx="3">
                  <c:v>12.189893140905927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solidFill>
      <a:schemeClr val="bg1"/>
    </a:solidFill>
    <a:ln>
      <a:solidFill>
        <a:schemeClr val="bg1">
          <a:lumMod val="75000"/>
        </a:schemeClr>
      </a:solidFill>
    </a:ln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C378E-EE58-4427-A2B2-1F6EAC1807BD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7983B-439E-476B-96A6-5CF24C820BBE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955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cermat-CMYK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404813"/>
            <a:ext cx="1020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9D27F-68AF-469A-80E9-433D8586D7C2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46416-0C80-4F41-B76C-B4744E200427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846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cermat-CMYK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404813"/>
            <a:ext cx="1020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CCE93-E663-42B8-A70A-567A2D4E7795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F8641-CD16-4B3F-A019-9B400E43BC08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893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čát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 descr="cermat-CMYK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404813"/>
            <a:ext cx="1020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457200" y="2643182"/>
            <a:ext cx="8229600" cy="1143000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7946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 userDrawn="1"/>
        </p:nvSpPr>
        <p:spPr>
          <a:xfrm>
            <a:off x="1285875" y="6288088"/>
            <a:ext cx="5724525" cy="4302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100" b="1" dirty="0">
                <a:solidFill>
                  <a:srgbClr val="666666"/>
                </a:solidFill>
                <a:cs typeface="Arial" charset="0"/>
              </a:rPr>
              <a:t>Centrum pro zjišťování výsledků vzdělávání – CERMAT, </a:t>
            </a:r>
            <a:r>
              <a:rPr lang="cs-CZ" sz="1100" b="1" dirty="0">
                <a:solidFill>
                  <a:srgbClr val="005CAB"/>
                </a:solidFill>
                <a:cs typeface="Arial" charset="0"/>
              </a:rPr>
              <a:t>www.</a:t>
            </a:r>
            <a:r>
              <a:rPr lang="cs-CZ" sz="1100" b="1" dirty="0" err="1">
                <a:solidFill>
                  <a:srgbClr val="005CAB"/>
                </a:solidFill>
                <a:cs typeface="Arial" charset="0"/>
              </a:rPr>
              <a:t>cermat.cz</a:t>
            </a:r>
            <a:r>
              <a:rPr lang="cs-CZ" sz="1100" b="1" dirty="0">
                <a:solidFill>
                  <a:srgbClr val="005CAB"/>
                </a:solidFill>
                <a:cs typeface="Arial" charset="0"/>
              </a:rPr>
              <a:t>, www.</a:t>
            </a:r>
            <a:r>
              <a:rPr lang="cs-CZ" sz="1100" b="1" dirty="0" err="1">
                <a:solidFill>
                  <a:srgbClr val="005CAB"/>
                </a:solidFill>
                <a:cs typeface="Arial" charset="0"/>
              </a:rPr>
              <a:t>novamaturita.cz</a:t>
            </a:r>
            <a:endParaRPr lang="cs-CZ" sz="1100" b="1" dirty="0">
              <a:solidFill>
                <a:srgbClr val="005CAB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defRPr/>
            </a:pPr>
            <a:r>
              <a:rPr lang="cs-CZ" sz="1100" dirty="0">
                <a:solidFill>
                  <a:srgbClr val="595959"/>
                </a:solidFill>
                <a:latin typeface="Tahoma"/>
                <a:ea typeface="Calibri"/>
                <a:cs typeface="Times New Roman"/>
              </a:rPr>
              <a:t>Jankovcova 933/63, 170 00 Praha 7, tel.: +420 224 507 </a:t>
            </a:r>
            <a:r>
              <a:rPr lang="cs-CZ" sz="1100" dirty="0" err="1">
                <a:solidFill>
                  <a:srgbClr val="595959"/>
                </a:solidFill>
                <a:latin typeface="Tahoma"/>
                <a:ea typeface="Calibri"/>
                <a:cs typeface="Times New Roman"/>
              </a:rPr>
              <a:t>507</a:t>
            </a:r>
            <a:endParaRPr lang="cs-CZ" sz="1600" dirty="0">
              <a:solidFill>
                <a:prstClr val="black"/>
              </a:solidFill>
              <a:latin typeface="Consolas"/>
              <a:ea typeface="Calibri"/>
              <a:cs typeface="Times New Roman"/>
            </a:endParaRPr>
          </a:p>
        </p:txBody>
      </p:sp>
      <p:pic>
        <p:nvPicPr>
          <p:cNvPr id="4" name="Zástupný symbol pro obsah 12" descr="cerma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6215063"/>
            <a:ext cx="4286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43182"/>
            <a:ext cx="8229600" cy="1143000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6190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23991-A2D1-4F6B-89B2-AF4B3A9EEB5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ECB02-9BF1-492D-BE86-7C40357968C5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50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5AAD5-7934-4617-B87F-B8D0774C135A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F08C4-3AEB-47AE-BD5A-7F8C53414D11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35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20CC7-E55D-4F51-87B1-799D3BFEB8C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83E34-ACD8-41C8-BE07-0268CD5632F3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673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0A72C-BD51-414A-9078-C10B5A6A0371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A8C93-A027-4114-B9AE-1583FB57DD21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383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A663A-4352-464B-A285-6D57C2E54A66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6B23-1E81-4504-9372-B49CC88371DC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808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82633-6990-47DA-8F73-13E32410E56D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8508D-7738-4A58-B910-83BF47AB7EE8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64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C2D93-76B5-4D52-B63C-A33E0DAB38D2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66345-C443-4563-BF9D-3E63D6CB8A6D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43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B3420-46D8-478A-AD79-F99EFD66F8BD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CD659-7C21-4DB7-BDDE-07EB0A367BC3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298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0261ED-F063-4752-98A5-986F21FC669C}" type="datetimeFigureOut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21.6.2013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EEE4C28-89AC-4E7B-BB1C-2156D475342D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Přímá spojovací čára 6"/>
          <p:cNvCxnSpPr/>
          <p:nvPr userDrawn="1"/>
        </p:nvCxnSpPr>
        <p:spPr>
          <a:xfrm>
            <a:off x="428625" y="6072188"/>
            <a:ext cx="8286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52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3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229600" cy="2300832"/>
          </a:xfrm>
        </p:spPr>
        <p:txBody>
          <a:bodyPr/>
          <a:lstStyle/>
          <a:p>
            <a:r>
              <a:rPr lang="cs-CZ" sz="4000" b="1" dirty="0" smtClean="0">
                <a:solidFill>
                  <a:schemeClr val="tx2"/>
                </a:solidFill>
              </a:rPr>
              <a:t>MATURITNÍ ZKOUŠKA </a:t>
            </a:r>
            <a:br>
              <a:rPr lang="cs-CZ" sz="4000" b="1" dirty="0" smtClean="0">
                <a:solidFill>
                  <a:schemeClr val="tx2"/>
                </a:solidFill>
              </a:rPr>
            </a:br>
            <a:r>
              <a:rPr lang="cs-CZ" sz="4000" b="1" dirty="0" smtClean="0">
                <a:solidFill>
                  <a:schemeClr val="tx2"/>
                </a:solidFill>
              </a:rPr>
              <a:t>2013 JARO</a:t>
            </a:r>
            <a:r>
              <a:rPr lang="en-US" sz="4000" b="1" dirty="0" smtClean="0">
                <a:solidFill>
                  <a:schemeClr val="tx2"/>
                </a:solidFill>
              </a:rPr>
              <a:t/>
            </a:r>
            <a:br>
              <a:rPr lang="en-US" sz="4000" b="1" dirty="0" smtClean="0">
                <a:solidFill>
                  <a:schemeClr val="tx2"/>
                </a:solidFill>
              </a:rPr>
            </a:br>
            <a:r>
              <a:rPr lang="cs-CZ" sz="4000" b="1" dirty="0" smtClean="0">
                <a:solidFill>
                  <a:schemeClr val="tx2"/>
                </a:solidFill>
              </a:rPr>
              <a:t/>
            </a:r>
            <a:br>
              <a:rPr lang="cs-CZ" sz="4000" b="1" dirty="0" smtClean="0">
                <a:solidFill>
                  <a:schemeClr val="tx2"/>
                </a:solidFill>
              </a:rPr>
            </a:br>
            <a:r>
              <a:rPr lang="cs-CZ" sz="2400" b="1" dirty="0" smtClean="0">
                <a:solidFill>
                  <a:schemeClr val="tx2"/>
                </a:solidFill>
              </a:rPr>
              <a:t>AKTUÁLNÍ VÝSLEDKY</a:t>
            </a:r>
            <a:endParaRPr lang="cs-CZ" sz="4000" dirty="0">
              <a:solidFill>
                <a:schemeClr val="tx2"/>
              </a:solidFill>
            </a:endParaRPr>
          </a:p>
        </p:txBody>
      </p:sp>
      <p:sp>
        <p:nvSpPr>
          <p:cNvPr id="3" name="Nadpis 3"/>
          <p:cNvSpPr txBox="1">
            <a:spLocks/>
          </p:cNvSpPr>
          <p:nvPr/>
        </p:nvSpPr>
        <p:spPr bwMode="auto">
          <a:xfrm>
            <a:off x="457200" y="48782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cs-CZ" sz="1800" dirty="0" smtClean="0">
                <a:solidFill>
                  <a:srgbClr val="1F497D">
                    <a:lumMod val="50000"/>
                  </a:srgbClr>
                </a:solidFill>
              </a:rPr>
              <a:t>Zpracoval: Centrum pro zjišťování výsledků vzdělávání - CERMAT</a:t>
            </a:r>
          </a:p>
          <a:p>
            <a:pPr algn="l" eaLnBrk="1" hangingPunct="1"/>
            <a:endParaRPr lang="cs-CZ" sz="1800" dirty="0">
              <a:solidFill>
                <a:srgbClr val="1F497D">
                  <a:lumMod val="50000"/>
                </a:srgbClr>
              </a:solidFill>
            </a:endParaRPr>
          </a:p>
          <a:p>
            <a:pPr algn="l" eaLnBrk="1" hangingPunct="1"/>
            <a:r>
              <a:rPr lang="cs-CZ" sz="1800" dirty="0" smtClean="0">
                <a:solidFill>
                  <a:srgbClr val="1F497D">
                    <a:lumMod val="50000"/>
                  </a:srgbClr>
                </a:solidFill>
              </a:rPr>
              <a:t>ČERVEN 2013</a:t>
            </a:r>
          </a:p>
        </p:txBody>
      </p:sp>
    </p:spTree>
    <p:extLst>
      <p:ext uri="{BB962C8B-B14F-4D97-AF65-F5344CB8AC3E}">
        <p14:creationId xmlns:p14="http://schemas.microsoft.com/office/powerpoint/2010/main" val="6585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23528" y="5949280"/>
            <a:ext cx="849694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915829"/>
              </p:ext>
            </p:extLst>
          </p:nvPr>
        </p:nvGraphicFramePr>
        <p:xfrm>
          <a:off x="1279813" y="908720"/>
          <a:ext cx="6460539" cy="5727145"/>
        </p:xfrm>
        <a:graphic>
          <a:graphicData uri="http://schemas.openxmlformats.org/drawingml/2006/table">
            <a:tbl>
              <a:tblPr/>
              <a:tblGrid>
                <a:gridCol w="1164701"/>
                <a:gridCol w="638597"/>
                <a:gridCol w="665320"/>
                <a:gridCol w="665320"/>
                <a:gridCol w="665320"/>
                <a:gridCol w="665320"/>
                <a:gridCol w="665320"/>
                <a:gridCol w="790460"/>
                <a:gridCol w="540181"/>
              </a:tblGrid>
              <a:tr h="216024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MZ 2013 JARO</a:t>
                      </a:r>
                      <a:b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</a:br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DIDAKTICKÉ TESTY</a:t>
                      </a:r>
                      <a:b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</a:br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POVINNÉ ZKOUŠKY</a:t>
                      </a:r>
                    </a:p>
                  </a:txBody>
                  <a:tcPr marL="5828" marR="5828" marT="58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DIDAKTICKÝ TEST</a:t>
                      </a:r>
                    </a:p>
                  </a:txBody>
                  <a:tcPr marL="5828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20324"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PŘIHLÁŠENI</a:t>
                      </a:r>
                    </a:p>
                  </a:txBody>
                  <a:tcPr marL="5828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KONALI</a:t>
                      </a:r>
                    </a:p>
                  </a:txBody>
                  <a:tcPr marL="5828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NEKONALI</a:t>
                      </a:r>
                    </a:p>
                  </a:txBody>
                  <a:tcPr marL="5828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NEUSPĚLI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28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USPĚLI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28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ČISTÁ </a:t>
                      </a:r>
                      <a:r>
                        <a:rPr lang="cs-CZ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NEÚSPĚŠNOST (%)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828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SKÓR</a:t>
                      </a:r>
                    </a:p>
                  </a:txBody>
                  <a:tcPr marL="5828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ČESKÝ JAZYK</a:t>
                      </a:r>
                    </a:p>
                  </a:txBody>
                  <a:tcPr marL="5828" marR="5828" marT="58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91112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81185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9927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1628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79557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70,1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90490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80684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9806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1493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79191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70,2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134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50,8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62,9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9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5828" marT="58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2000" marR="5828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907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 POVINNÁ ZKOUŠKA</a:t>
                      </a:r>
                    </a:p>
                  </a:txBody>
                  <a:tcPr marL="5828" marR="5828" marT="58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95426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84988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10438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10651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74337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12,5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90210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80339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9871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7831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72508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5078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4565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2792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1773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61,2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33,3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5828" marT="58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2000" marR="5828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907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MATEMATIKA</a:t>
                      </a:r>
                    </a:p>
                  </a:txBody>
                  <a:tcPr marL="5828" marR="5828" marT="58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39669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35108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4561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8988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26120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25,6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51,9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35352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31187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4165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6412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24775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54,7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4258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3888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2555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1333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65,7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63,6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27,0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37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5828" marT="58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2000" marR="5828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828" marR="72000" marT="582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907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CIZÍ JAZYK</a:t>
                      </a:r>
                    </a:p>
                  </a:txBody>
                  <a:tcPr marL="5828" marR="5828" marT="58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55757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49880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5877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1663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48217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54858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49152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5706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1419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47733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ANGLIČTINA</a:t>
                      </a:r>
                    </a:p>
                  </a:txBody>
                  <a:tcPr marL="5828" marR="5828" marT="58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46927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42196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4731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41085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79,8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46414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41786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4628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40805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80,0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244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51,8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66,6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NĚMČINA</a:t>
                      </a:r>
                    </a:p>
                  </a:txBody>
                  <a:tcPr marL="5828" marR="5828" marT="58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6749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5762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5232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65,7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6387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5460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5039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66,6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36,3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48,9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59,4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RUŠTINA</a:t>
                      </a:r>
                    </a:p>
                  </a:txBody>
                  <a:tcPr marL="5828" marR="5828" marT="58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1669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1527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1510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74,4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1517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135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74,5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33,3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60,0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74,6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FRANCOUZŠTINA</a:t>
                      </a:r>
                    </a:p>
                  </a:txBody>
                  <a:tcPr marL="5828" marR="5828" marT="58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225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215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215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83,8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84,1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51,6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ŠPANĚLŠTINA</a:t>
                      </a:r>
                    </a:p>
                  </a:txBody>
                  <a:tcPr marL="5828" marR="5828" marT="58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85,3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173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86,1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7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50,0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53,2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9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828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828" marR="72000" marT="58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Nadpis 1"/>
          <p:cNvSpPr txBox="1">
            <a:spLocks/>
          </p:cNvSpPr>
          <p:nvPr/>
        </p:nvSpPr>
        <p:spPr bwMode="auto">
          <a:xfrm>
            <a:off x="457200" y="188640"/>
            <a:ext cx="822960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3600" dirty="0" smtClean="0"/>
              <a:t>DIDAKTICKÉ TESTY - PŘEHLED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305398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23528" y="5949280"/>
            <a:ext cx="849694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457200" y="188640"/>
            <a:ext cx="822960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3600" dirty="0" smtClean="0"/>
              <a:t>PÍSEMNÉ PRÁCE - PŘEHLED</a:t>
            </a:r>
            <a:endParaRPr lang="cs-CZ" sz="3600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878113"/>
              </p:ext>
            </p:extLst>
          </p:nvPr>
        </p:nvGraphicFramePr>
        <p:xfrm>
          <a:off x="1369992" y="1484784"/>
          <a:ext cx="6658392" cy="4886126"/>
        </p:xfrm>
        <a:graphic>
          <a:graphicData uri="http://schemas.openxmlformats.org/drawingml/2006/table">
            <a:tbl>
              <a:tblPr/>
              <a:tblGrid>
                <a:gridCol w="987187"/>
                <a:gridCol w="745849"/>
                <a:gridCol w="694222"/>
                <a:gridCol w="615269"/>
                <a:gridCol w="723173"/>
                <a:gridCol w="723173"/>
                <a:gridCol w="723173"/>
                <a:gridCol w="723173"/>
                <a:gridCol w="723173"/>
              </a:tblGrid>
              <a:tr h="251930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MZ 2013 </a:t>
                      </a:r>
                      <a:r>
                        <a:rPr lang="cs-CZ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JARO</a:t>
                      </a:r>
                    </a:p>
                    <a:p>
                      <a:pPr algn="ctr" fontAlgn="ctr"/>
                      <a:r>
                        <a:rPr lang="cs-CZ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PÍSEMNÉ PRÁCE</a:t>
                      </a:r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</a:br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POVINNÉ ZKOUŠKY</a:t>
                      </a:r>
                    </a:p>
                  </a:txBody>
                  <a:tcPr marL="8030" marR="8030" marT="8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PÍSEMNÁ PRÁCE</a:t>
                      </a:r>
                    </a:p>
                  </a:txBody>
                  <a:tcPr marL="803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09553"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PŘIHLÁŠENI</a:t>
                      </a:r>
                    </a:p>
                  </a:txBody>
                  <a:tcPr marL="803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KONALI</a:t>
                      </a:r>
                    </a:p>
                  </a:txBody>
                  <a:tcPr marL="803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NEKONALI</a:t>
                      </a:r>
                    </a:p>
                  </a:txBody>
                  <a:tcPr marL="803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NEUSPĚLI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3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USPĚLI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03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ČISTÁ NEÚSPĚŠNOST (%)</a:t>
                      </a:r>
                    </a:p>
                  </a:txBody>
                  <a:tcPr marL="803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SKÓR</a:t>
                      </a:r>
                    </a:p>
                  </a:txBody>
                  <a:tcPr marL="803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ČESKÝ JAZYK</a:t>
                      </a:r>
                    </a:p>
                  </a:txBody>
                  <a:tcPr marL="8030" marR="8030" marT="8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91658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81720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9938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1987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79733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67,0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90490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80702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9788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1839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78863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67,3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45,2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56,7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36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30" marR="8030" marT="8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2000" marR="8030" marT="8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30" marR="72000" marT="8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30" marR="72000" marT="8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30" marR="72000" marT="8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30" marR="72000" marT="8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30" marR="72000" marT="8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30" marR="72000" marT="803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30" marR="72000" marT="803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651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CIZÍ JAZYK</a:t>
                      </a:r>
                    </a:p>
                  </a:txBody>
                  <a:tcPr marL="8030" marR="8030" marT="8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56089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50170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5919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2114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48056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54858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49177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5681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1680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47497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1159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948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44,6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24,4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ANGLIČTINA</a:t>
                      </a:r>
                    </a:p>
                  </a:txBody>
                  <a:tcPr marL="8030" marR="8030" marT="8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47111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42365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4746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41322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81,5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46414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41808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4606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40936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81,9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51,0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21,2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60,2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NĚMČINA</a:t>
                      </a:r>
                    </a:p>
                  </a:txBody>
                  <a:tcPr marL="8030" marR="8030" marT="8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6886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5873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1013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1010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4863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62,1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6387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5462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759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4703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13,9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63,9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248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62,0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36,8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27,3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49,2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RUŠTINA</a:t>
                      </a:r>
                    </a:p>
                  </a:txBody>
                  <a:tcPr marL="8030" marR="8030" marT="8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1677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1534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1486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76,2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1517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1476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76,5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37,5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53,6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38,9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FRANCOUZŠTINA</a:t>
                      </a:r>
                    </a:p>
                  </a:txBody>
                  <a:tcPr marL="8030" marR="8030" marT="8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209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81,4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209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81,4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ŠPANĚLŠTINA</a:t>
                      </a:r>
                    </a:p>
                  </a:txBody>
                  <a:tcPr marL="8030" marR="8030" marT="8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192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79,4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81,0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62,5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42,4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54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803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8030" marR="72000" marT="80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4833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23528" y="5949280"/>
            <a:ext cx="849694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Nadpis 1"/>
          <p:cNvSpPr txBox="1">
            <a:spLocks/>
          </p:cNvSpPr>
          <p:nvPr/>
        </p:nvSpPr>
        <p:spPr bwMode="auto">
          <a:xfrm>
            <a:off x="457200" y="188640"/>
            <a:ext cx="822960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3600" dirty="0" smtClean="0"/>
              <a:t>ÚSTNÍ ZKOUŠKY - PŘEHLED</a:t>
            </a:r>
            <a:endParaRPr lang="cs-CZ" sz="3600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152412"/>
              </p:ext>
            </p:extLst>
          </p:nvPr>
        </p:nvGraphicFramePr>
        <p:xfrm>
          <a:off x="1476560" y="1556792"/>
          <a:ext cx="6551826" cy="4835511"/>
        </p:xfrm>
        <a:graphic>
          <a:graphicData uri="http://schemas.openxmlformats.org/drawingml/2006/table">
            <a:tbl>
              <a:tblPr/>
              <a:tblGrid>
                <a:gridCol w="990682"/>
                <a:gridCol w="701345"/>
                <a:gridCol w="694257"/>
                <a:gridCol w="694257"/>
                <a:gridCol w="694257"/>
                <a:gridCol w="694257"/>
                <a:gridCol w="694257"/>
                <a:gridCol w="812448"/>
                <a:gridCol w="576066"/>
              </a:tblGrid>
              <a:tr h="202888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MZ 2013 JARO</a:t>
                      </a:r>
                      <a:b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</a:br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ÚSTNÍ ZKOUŠKY</a:t>
                      </a:r>
                      <a:b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</a:br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POVINNÉ ZKOUŠKY</a:t>
                      </a:r>
                    </a:p>
                  </a:txBody>
                  <a:tcPr marL="7803" marR="7803" marT="78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ÚSTNÍ ZKOUŠKA</a:t>
                      </a:r>
                    </a:p>
                  </a:txBody>
                  <a:tcPr marL="7803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97973"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PŘIHLÁŠENI</a:t>
                      </a:r>
                    </a:p>
                  </a:txBody>
                  <a:tcPr marL="7803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KONALI</a:t>
                      </a:r>
                    </a:p>
                  </a:txBody>
                  <a:tcPr marL="7803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NEKONALI</a:t>
                      </a:r>
                    </a:p>
                  </a:txBody>
                  <a:tcPr marL="7803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NEUSPĚLI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USPĚLI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ČISTÁ NEÚSPĚŠNOST (%)</a:t>
                      </a:r>
                    </a:p>
                  </a:txBody>
                  <a:tcPr marL="7803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SKÓR</a:t>
                      </a:r>
                    </a:p>
                  </a:txBody>
                  <a:tcPr marL="7803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ČESKÝ JAZYK</a:t>
                      </a:r>
                    </a:p>
                  </a:txBody>
                  <a:tcPr marL="7803" marR="7803" marT="78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91633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81280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10353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2431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78849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75,8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90490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80496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9994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2282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78214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76,1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695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20,3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49,9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58,9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4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803" marR="7803" marT="78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2000" marR="7803" marT="78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803" marR="72000" marT="78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803" marR="72000" marT="78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803" marR="72000" marT="78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803" marR="72000" marT="78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803" marR="72000" marT="78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803" marR="72000" marT="78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803" marR="72000" marT="78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265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CIZÍ JAZYK</a:t>
                      </a:r>
                    </a:p>
                  </a:txBody>
                  <a:tcPr marL="7803" marR="7803" marT="78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55789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49701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6088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1989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47712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54858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49080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5778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1808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47272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263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392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19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ANGLIČTINA</a:t>
                      </a:r>
                    </a:p>
                  </a:txBody>
                  <a:tcPr marL="7803" marR="7803" marT="78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47075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42191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4884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1579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40612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75,6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46395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41719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4676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1443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40276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75,9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426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45,6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56,3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NĚMČINA</a:t>
                      </a:r>
                    </a:p>
                  </a:txBody>
                  <a:tcPr marL="7803" marR="7803" marT="78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6615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5580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1035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377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5203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65,4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6387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5440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947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5106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65,9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31,3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44,2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25,0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55,8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RUŠTINA</a:t>
                      </a:r>
                    </a:p>
                  </a:txBody>
                  <a:tcPr marL="7803" marR="7803" marT="78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1669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1521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1497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71,3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1652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1515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137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1492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71,4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59,0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59,0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FRANCOUZŠTINA</a:t>
                      </a:r>
                    </a:p>
                  </a:txBody>
                  <a:tcPr marL="7803" marR="7803" marT="78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86,8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222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213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87,0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5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ŠPANĚLŠTINA</a:t>
                      </a:r>
                    </a:p>
                  </a:txBody>
                  <a:tcPr marL="7803" marR="7803" marT="78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174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83,5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3265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183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173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83,7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46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59,0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46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7803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7803" marR="72000" marT="78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9966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88508D-7738-4A58-B910-83BF47AB7EE8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Nadpis 1"/>
          <p:cNvSpPr txBox="1">
            <a:spLocks/>
          </p:cNvSpPr>
          <p:nvPr/>
        </p:nvSpPr>
        <p:spPr bwMode="auto">
          <a:xfrm>
            <a:off x="251520" y="260648"/>
            <a:ext cx="864096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2800" dirty="0" smtClean="0"/>
              <a:t>EVIDOVANÉ ŽÁDOSTI O PŘEZKUM - JARNÍ OBDOBÍ 2013</a:t>
            </a:r>
            <a:endParaRPr lang="cs-CZ" sz="2800" dirty="0"/>
          </a:p>
        </p:txBody>
      </p:sp>
      <p:sp>
        <p:nvSpPr>
          <p:cNvPr id="5" name="Obdélník 4"/>
          <p:cNvSpPr/>
          <p:nvPr/>
        </p:nvSpPr>
        <p:spPr>
          <a:xfrm>
            <a:off x="1043608" y="836712"/>
            <a:ext cx="72728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/>
              <a:t>Stav zpracování žádostí o přezkoumání ke dni </a:t>
            </a:r>
            <a:r>
              <a:rPr lang="cs-CZ" sz="1400" dirty="0" smtClean="0"/>
              <a:t>20. 6. 2013</a:t>
            </a:r>
            <a:endParaRPr lang="cs-CZ" sz="14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028576"/>
              </p:ext>
            </p:extLst>
          </p:nvPr>
        </p:nvGraphicFramePr>
        <p:xfrm>
          <a:off x="1259632" y="1268760"/>
          <a:ext cx="6696744" cy="4623246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5597278"/>
                <a:gridCol w="1099466"/>
              </a:tblGrid>
              <a:tr h="22790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Vyjádřeno ve fyzických osobách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790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Celkový počet žádostí o přezkoumání výsledků či průběhu MZ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3129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2790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z toho směrována MŠMT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2425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2790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z toho směrována ke krajským úřadům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704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2790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2790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Celkem zpracováno oponentur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2854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Zbývá dokončit oponentur (nespecifikováno ze strany zadavatele 18)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275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Vydáno kladných výroků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139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Podíl kladných výroků na počtu zpracovaných oponentur v %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4,87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1705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Vyjádřeno v počtu dílčích zkoušek, jichž se žádosti týkají</a:t>
                      </a:r>
                      <a:endParaRPr lang="cs-CZ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Celkem počet žádostí v dílčích zkouškách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3267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>
                          <a:effectLst/>
                        </a:rPr>
                        <a:t>z toho k písemným pracím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808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z toho k didaktickým testům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2445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z toho k ústním zkouškám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Vydáno kladných výroků k písemným pracím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92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Podíl kladných výroků na počtu zpracovaných oponentur v %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11,39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Vydáno kladných výroků k didaktickým testům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47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  <a:tr h="2170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Podíl kladných výroků na počtu zpracovaných oponentur v %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1,92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890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88508D-7738-4A58-B910-83BF47AB7EE8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915816" y="2854607"/>
            <a:ext cx="381642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3600" dirty="0" smtClean="0">
                <a:solidFill>
                  <a:srgbClr val="0070C0"/>
                </a:solidFill>
              </a:rPr>
              <a:t>Děkuji za pozornost</a:t>
            </a:r>
            <a:endParaRPr lang="cs-CZ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23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cs-CZ" dirty="0" smtClean="0"/>
              <a:t>KOLIK MATURUJE ŽÁKŮ</a:t>
            </a: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144025"/>
              </p:ext>
            </p:extLst>
          </p:nvPr>
        </p:nvGraphicFramePr>
        <p:xfrm>
          <a:off x="467544" y="1124744"/>
          <a:ext cx="6484766" cy="240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8338"/>
                <a:gridCol w="819107"/>
                <a:gridCol w="819107"/>
                <a:gridCol w="819107"/>
                <a:gridCol w="819107"/>
              </a:tblGrid>
              <a:tr h="58663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2013</a:t>
                      </a:r>
                    </a:p>
                    <a:p>
                      <a:pPr algn="ctr"/>
                      <a:r>
                        <a:rPr lang="cs-CZ" sz="1400" dirty="0" smtClean="0"/>
                        <a:t>CELKEM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2013</a:t>
                      </a:r>
                    </a:p>
                    <a:p>
                      <a:pPr algn="ctr"/>
                      <a:r>
                        <a:rPr lang="cs-CZ" sz="1400" dirty="0" smtClean="0"/>
                        <a:t>ŘÁDNÝ TERMÍN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2012</a:t>
                      </a:r>
                    </a:p>
                    <a:p>
                      <a:pPr algn="ctr"/>
                      <a:r>
                        <a:rPr lang="cs-CZ" sz="1400" dirty="0" smtClean="0"/>
                        <a:t>CELKEM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2011</a:t>
                      </a:r>
                    </a:p>
                    <a:p>
                      <a:pPr algn="ctr"/>
                      <a:r>
                        <a:rPr lang="cs-CZ" sz="1400" dirty="0" smtClean="0"/>
                        <a:t>CELKEM</a:t>
                      </a:r>
                      <a:endParaRPr lang="cs-CZ" sz="1400" dirty="0"/>
                    </a:p>
                  </a:txBody>
                  <a:tcPr anchor="ctr"/>
                </a:tc>
              </a:tr>
              <a:tr h="268874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POČET PŘIHLÁŠENÝCH MATURANTŮ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99 849</a:t>
                      </a:r>
                      <a:endParaRPr lang="cs-CZ" sz="1400" dirty="0"/>
                    </a:p>
                  </a:txBody>
                  <a:tcPr marR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90 493</a:t>
                      </a:r>
                    </a:p>
                  </a:txBody>
                  <a:tcPr marR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103 066</a:t>
                      </a:r>
                      <a:endParaRPr lang="cs-CZ" sz="1400" dirty="0"/>
                    </a:p>
                  </a:txBody>
                  <a:tcPr marR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98 762</a:t>
                      </a:r>
                      <a:endParaRPr lang="cs-CZ" sz="1400" dirty="0"/>
                    </a:p>
                  </a:txBody>
                  <a:tcPr marR="108000" anchor="ctr"/>
                </a:tc>
              </a:tr>
              <a:tr h="268874">
                <a:tc>
                  <a:txBody>
                    <a:bodyPr/>
                    <a:lstStyle/>
                    <a:p>
                      <a:pPr lvl="1"/>
                      <a:r>
                        <a:rPr lang="cs-CZ" sz="1600" dirty="0" smtClean="0"/>
                        <a:t>Gymnázia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24,0%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24,4%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25,3%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marR="108000" anchor="ctr"/>
                </a:tc>
              </a:tr>
              <a:tr h="268874">
                <a:tc>
                  <a:txBody>
                    <a:bodyPr/>
                    <a:lstStyle/>
                    <a:p>
                      <a:pPr lvl="1"/>
                      <a:r>
                        <a:rPr lang="cs-CZ" sz="1600" dirty="0" smtClean="0"/>
                        <a:t>SOŠ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53,6%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53,6%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51,7%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51,3%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marR="108000" anchor="ctr"/>
                </a:tc>
              </a:tr>
              <a:tr h="268874">
                <a:tc>
                  <a:txBody>
                    <a:bodyPr/>
                    <a:lstStyle/>
                    <a:p>
                      <a:pPr lvl="1"/>
                      <a:r>
                        <a:rPr lang="cs-CZ" sz="1600" dirty="0" smtClean="0"/>
                        <a:t>SOU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8,8%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9,2%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8,6%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marR="108000" anchor="ctr"/>
                </a:tc>
              </a:tr>
              <a:tr h="268874">
                <a:tc>
                  <a:txBody>
                    <a:bodyPr/>
                    <a:lstStyle/>
                    <a:p>
                      <a:pPr lvl="1"/>
                      <a:r>
                        <a:rPr lang="cs-CZ" sz="1600" dirty="0" smtClean="0"/>
                        <a:t>Nástavby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12,2%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14,8%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14,8%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marR="108000" anchor="ctr"/>
                </a:tc>
              </a:tr>
            </a:tbl>
          </a:graphicData>
        </a:graphic>
      </p:graphicFrame>
      <p:graphicFrame>
        <p:nvGraphicFramePr>
          <p:cNvPr id="3" name="Graf 2"/>
          <p:cNvGraphicFramePr/>
          <p:nvPr>
            <p:extLst>
              <p:ext uri="{D42A27DB-BD31-4B8C-83A1-F6EECF244321}">
                <p14:modId xmlns:p14="http://schemas.microsoft.com/office/powerpoint/2010/main" val="3851253033"/>
              </p:ext>
            </p:extLst>
          </p:nvPr>
        </p:nvGraphicFramePr>
        <p:xfrm>
          <a:off x="5508104" y="3645024"/>
          <a:ext cx="3264024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6521"/>
              </p:ext>
            </p:extLst>
          </p:nvPr>
        </p:nvGraphicFramePr>
        <p:xfrm>
          <a:off x="467544" y="3861048"/>
          <a:ext cx="4403606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2863"/>
                <a:gridCol w="645781"/>
                <a:gridCol w="133400"/>
                <a:gridCol w="645781"/>
                <a:gridCol w="645781"/>
              </a:tblGrid>
              <a:tr h="268874">
                <a:tc>
                  <a:txBody>
                    <a:bodyPr/>
                    <a:lstStyle/>
                    <a:p>
                      <a:endParaRPr lang="cs-CZ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2013</a:t>
                      </a:r>
                      <a:endParaRPr lang="cs-CZ" sz="1400" b="1" dirty="0"/>
                    </a:p>
                  </a:txBody>
                  <a:tcPr marR="10800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2012</a:t>
                      </a:r>
                      <a:endParaRPr lang="cs-CZ" sz="1400" b="1" dirty="0"/>
                    </a:p>
                  </a:txBody>
                  <a:tcPr marR="10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2011</a:t>
                      </a:r>
                      <a:endParaRPr lang="cs-CZ" sz="1400" b="1" dirty="0"/>
                    </a:p>
                  </a:txBody>
                  <a:tcPr marR="108000" anchor="ctr"/>
                </a:tc>
              </a:tr>
              <a:tr h="268874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POČET ŠKOL</a:t>
                      </a:r>
                      <a:endParaRPr lang="cs-CZ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1190</a:t>
                      </a:r>
                      <a:endParaRPr lang="cs-CZ" sz="1400" dirty="0"/>
                    </a:p>
                  </a:txBody>
                  <a:tcPr marR="108000" anchor="ctr"/>
                </a:tc>
                <a:tc hMerge="1">
                  <a:txBody>
                    <a:bodyPr/>
                    <a:lstStyle/>
                    <a:p>
                      <a:pPr algn="r"/>
                      <a:endParaRPr lang="cs-CZ" sz="1400" dirty="0"/>
                    </a:p>
                  </a:txBody>
                  <a:tcPr marR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1226</a:t>
                      </a:r>
                      <a:endParaRPr lang="cs-CZ" sz="1400" dirty="0"/>
                    </a:p>
                  </a:txBody>
                  <a:tcPr marR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1262</a:t>
                      </a:r>
                      <a:endParaRPr lang="cs-CZ" sz="1400" dirty="0"/>
                    </a:p>
                  </a:txBody>
                  <a:tcPr marR="108000" anchor="ctr"/>
                </a:tc>
              </a:tr>
              <a:tr h="268874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POČET ZKUŠEBNÍCH MÍST</a:t>
                      </a:r>
                      <a:endParaRPr lang="cs-CZ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1310</a:t>
                      </a:r>
                    </a:p>
                  </a:txBody>
                  <a:tcPr marR="108000" anchor="ctr"/>
                </a:tc>
                <a:tc hMerge="1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dirty="0" smtClean="0"/>
                    </a:p>
                  </a:txBody>
                  <a:tcPr marR="10800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1341</a:t>
                      </a:r>
                    </a:p>
                  </a:txBody>
                  <a:tcPr marR="1080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/>
                        <a:t>1341</a:t>
                      </a:r>
                    </a:p>
                  </a:txBody>
                  <a:tcPr marR="108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617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18654"/>
            <a:ext cx="8229600" cy="850106"/>
          </a:xfrm>
        </p:spPr>
        <p:txBody>
          <a:bodyPr/>
          <a:lstStyle/>
          <a:p>
            <a:r>
              <a:rPr lang="cs-CZ" dirty="0" smtClean="0"/>
              <a:t>KOLIK ŽÁKŮ KONALO ZKOUŠKY</a:t>
            </a:r>
            <a:br>
              <a:rPr lang="cs-CZ" dirty="0" smtClean="0"/>
            </a:br>
            <a:r>
              <a:rPr lang="cs-CZ" dirty="0" smtClean="0"/>
              <a:t>všechny termíny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564217"/>
              </p:ext>
            </p:extLst>
          </p:nvPr>
        </p:nvGraphicFramePr>
        <p:xfrm>
          <a:off x="899591" y="2420888"/>
          <a:ext cx="6933456" cy="2622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3028"/>
                <a:gridCol w="1129958"/>
                <a:gridCol w="1063490"/>
                <a:gridCol w="1063490"/>
                <a:gridCol w="1063490"/>
              </a:tblGrid>
              <a:tr h="259229">
                <a:tc>
                  <a:txBody>
                    <a:bodyPr/>
                    <a:lstStyle/>
                    <a:p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2013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</a:tr>
              <a:tr h="648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+mn-lt"/>
                        </a:rPr>
                        <a:t>CELKEM</a:t>
                      </a:r>
                      <a:r>
                        <a:rPr lang="cs-CZ" sz="1400" baseline="0" dirty="0" smtClean="0">
                          <a:latin typeface="+mn-lt"/>
                        </a:rPr>
                        <a:t> MATURITNÍ ZKOUŠKA</a:t>
                      </a:r>
                      <a:endParaRPr lang="cs-CZ" sz="14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PŘIHLÁŠENÍ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>
                          <a:latin typeface="+mn-lt"/>
                        </a:rPr>
                        <a:t>KONAL VŠECHNY POVINNÉ ZKOUŠKY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VYKONAL ÚSPĚŠNĚ</a:t>
                      </a:r>
                    </a:p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POVINNÉ ZKOUŠKY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>
                          <a:latin typeface="+mn-lt"/>
                        </a:rPr>
                        <a:t>NEVYKONAL</a:t>
                      </a:r>
                      <a:r>
                        <a:rPr lang="cs-CZ" sz="1100" baseline="0" dirty="0" smtClean="0">
                          <a:latin typeface="+mn-lt"/>
                        </a:rPr>
                        <a:t> ÚSPĚŠNĚ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>
                          <a:latin typeface="+mn-lt"/>
                        </a:rPr>
                        <a:t>(POVINNÉ ZKOUŠKY)</a:t>
                      </a:r>
                    </a:p>
                  </a:txBody>
                  <a:tcPr anchor="ctr"/>
                </a:tc>
              </a:tr>
              <a:tr h="259229">
                <a:tc rowSpan="2">
                  <a:txBody>
                    <a:bodyPr/>
                    <a:lstStyle/>
                    <a:p>
                      <a:pPr lvl="1"/>
                      <a:r>
                        <a:rPr lang="cs-CZ" sz="1400" dirty="0" smtClean="0">
                          <a:latin typeface="+mn-lt"/>
                        </a:rPr>
                        <a:t>SPOLEČNÁ ČÁST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+mn-lt"/>
                        </a:rPr>
                        <a:t>98 067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87 950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70 481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17 469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259229">
                <a:tc vMerge="1">
                  <a:txBody>
                    <a:bodyPr/>
                    <a:lstStyle/>
                    <a:p>
                      <a:pPr lvl="1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80,1%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19,9%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259229">
                <a:tc rowSpan="2">
                  <a:txBody>
                    <a:bodyPr/>
                    <a:lstStyle/>
                    <a:p>
                      <a:pPr lvl="1"/>
                      <a:r>
                        <a:rPr lang="cs-CZ" sz="1400" dirty="0" smtClean="0">
                          <a:latin typeface="+mn-lt"/>
                        </a:rPr>
                        <a:t>PROFILOVÁ ČÁST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93 466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83 330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77 173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6 157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259229">
                <a:tc vMerge="1">
                  <a:txBody>
                    <a:bodyPr/>
                    <a:lstStyle/>
                    <a:p>
                      <a:pPr lvl="1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92,6%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7,4%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259229">
                <a:tc rowSpan="2">
                  <a:txBody>
                    <a:bodyPr/>
                    <a:lstStyle/>
                    <a:p>
                      <a:pPr lvl="1"/>
                      <a:r>
                        <a:rPr lang="cs-CZ" sz="1400" dirty="0" smtClean="0">
                          <a:latin typeface="+mn-lt"/>
                        </a:rPr>
                        <a:t>CELÁ</a:t>
                      </a:r>
                      <a:r>
                        <a:rPr lang="cs-CZ" sz="1400" baseline="0" dirty="0" smtClean="0">
                          <a:latin typeface="+mn-lt"/>
                        </a:rPr>
                        <a:t> MATURITNÍ ZKOUŠKA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99 849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89 481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68 665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20 816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259229">
                <a:tc vMerge="1">
                  <a:txBody>
                    <a:bodyPr/>
                    <a:lstStyle/>
                    <a:p>
                      <a:pPr lvl="1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76,7%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23,3%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074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KOLIK ŽÁKŮ KONALO ZKOUŠKY</a:t>
            </a:r>
            <a:br>
              <a:rPr lang="cs-CZ" dirty="0" smtClean="0"/>
            </a:br>
            <a:r>
              <a:rPr lang="cs-CZ" dirty="0" smtClean="0"/>
              <a:t>PODLE DRUHU TERMÍNU</a:t>
            </a:r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859915"/>
              </p:ext>
            </p:extLst>
          </p:nvPr>
        </p:nvGraphicFramePr>
        <p:xfrm>
          <a:off x="971600" y="2530192"/>
          <a:ext cx="7128792" cy="332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8196"/>
                <a:gridCol w="1122649"/>
                <a:gridCol w="1122649"/>
                <a:gridCol w="1122649"/>
                <a:gridCol w="1122649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+mn-lt"/>
                        </a:rPr>
                        <a:t>SPOLEČNÁ ČÁST</a:t>
                      </a:r>
                      <a:endParaRPr lang="cs-CZ" sz="1400" baseline="0" dirty="0" smtClean="0">
                        <a:latin typeface="+mn-lt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aseline="0" dirty="0" smtClean="0">
                          <a:latin typeface="+mn-lt"/>
                        </a:rPr>
                        <a:t>POVINNÉ ZKOUŠKY</a:t>
                      </a:r>
                      <a:endParaRPr lang="cs-CZ" sz="1400" dirty="0" smtClean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1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CELKEM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+mn-lt"/>
                        </a:rPr>
                        <a:t>ŘÁDNÝ TERMÍN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OPRAVNÝ/ NÁHRADNÍ</a:t>
                      </a:r>
                      <a:r>
                        <a:rPr lang="cs-CZ" sz="1400" baseline="0" dirty="0" smtClean="0">
                          <a:latin typeface="+mn-lt"/>
                        </a:rPr>
                        <a:t> </a:t>
                      </a:r>
                      <a:r>
                        <a:rPr lang="cs-CZ" sz="1400" dirty="0" smtClean="0">
                          <a:latin typeface="+mn-lt"/>
                        </a:rPr>
                        <a:t>TERMÍN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cs-CZ" sz="1400" dirty="0" smtClean="0">
                          <a:latin typeface="+mn-lt"/>
                        </a:rPr>
                        <a:t>CELKEM PŘIHLÁŠENÍ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98 067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90 490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7 577</a:t>
                      </a:r>
                    </a:p>
                  </a:txBody>
                  <a:tcPr marL="9525" marR="108000" marT="9525" marB="0" anchor="ctr"/>
                </a:tc>
              </a:tr>
              <a:tr h="370840">
                <a:tc rowSpan="2">
                  <a:txBody>
                    <a:bodyPr/>
                    <a:lstStyle/>
                    <a:p>
                      <a:pPr lvl="0"/>
                      <a:r>
                        <a:rPr lang="cs-CZ" sz="1400" dirty="0" smtClean="0">
                          <a:latin typeface="+mn-lt"/>
                        </a:rPr>
                        <a:t>KONAL VŠECHNY ZKOUŠKY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87 950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80 464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7 486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vl="1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108000" marT="9525" marB="0" anchor="ctr"/>
                </a:tc>
              </a:tr>
              <a:tr h="370840">
                <a:tc rowSpan="2">
                  <a:txBody>
                    <a:bodyPr/>
                    <a:lstStyle/>
                    <a:p>
                      <a:pPr lvl="0"/>
                      <a:r>
                        <a:rPr lang="cs-CZ" sz="1400" dirty="0" smtClean="0">
                          <a:latin typeface="+mn-lt"/>
                        </a:rPr>
                        <a:t>USPĚLO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70 481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67 272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3 209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vl="1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80,1%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83,6%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42,9%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370840">
                <a:tc rowSpan="2">
                  <a:txBody>
                    <a:bodyPr/>
                    <a:lstStyle/>
                    <a:p>
                      <a:pPr lvl="0"/>
                      <a:r>
                        <a:rPr lang="cs-CZ" sz="1400" dirty="0" smtClean="0">
                          <a:latin typeface="+mn-lt"/>
                        </a:rPr>
                        <a:t>NEUSPĚLO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17 469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13 192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4 277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pPr lvl="1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19,9%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16,4%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57,1%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35496" y="6582544"/>
            <a:ext cx="9108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Pozn.: pouze povinné zkoušky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395461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„ČISTÁ“ NEÚSPĚŠNOST SPOLEČNÉ ČÁSTI MZ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2400" dirty="0" smtClean="0"/>
              <a:t>(100% = ŽÁCI, KTEŘÍ KONALI ZKOUŠKY)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5496" y="6582544"/>
            <a:ext cx="9108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Pozn.: pouze povinné zkoušky</a:t>
            </a:r>
            <a:endParaRPr lang="cs-CZ" sz="90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638488"/>
              </p:ext>
            </p:extLst>
          </p:nvPr>
        </p:nvGraphicFramePr>
        <p:xfrm>
          <a:off x="945207" y="2132856"/>
          <a:ext cx="7289081" cy="356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9926"/>
                <a:gridCol w="919831"/>
                <a:gridCol w="919831"/>
                <a:gridCol w="919831"/>
                <a:gridCol w="919831"/>
                <a:gridCol w="919831"/>
              </a:tblGrid>
              <a:tr h="370840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2013</a:t>
                      </a:r>
                      <a:endParaRPr lang="cs-CZ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2012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2011</a:t>
                      </a:r>
                      <a:endParaRPr lang="cs-CZ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/>
                        <a:t>CELKEM</a:t>
                      </a:r>
                      <a:endParaRPr lang="cs-CZ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/>
                        <a:t>ŘÁDNÝ</a:t>
                      </a:r>
                      <a:r>
                        <a:rPr lang="cs-CZ" sz="1100" baseline="0" dirty="0" smtClean="0"/>
                        <a:t> TERMÍN</a:t>
                      </a:r>
                      <a:endParaRPr lang="cs-CZ" sz="11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/>
                        <a:t>OPRAVNÝ/ NÁHRADNÍ TERMÍN</a:t>
                      </a:r>
                      <a:endParaRPr lang="cs-CZ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/>
                        <a:t>ŘÁDNÝ</a:t>
                      </a:r>
                      <a:r>
                        <a:rPr lang="cs-CZ" sz="1100" baseline="0" dirty="0" smtClean="0"/>
                        <a:t> TERMÍN</a:t>
                      </a:r>
                      <a:endParaRPr lang="cs-CZ" sz="11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/>
                        <a:t>ŘÁDNÝ TERMÍN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CELKEM</a:t>
                      </a:r>
                      <a:r>
                        <a:rPr lang="cs-CZ" sz="1400" baseline="0" dirty="0" smtClean="0"/>
                        <a:t> VŠICHNI ŽÁCI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18,6</a:t>
                      </a: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16,9%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Gymnázia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4,3%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2,9%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Lycea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7,6%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43,2%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9,0%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6,7%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SOŠ</a:t>
                      </a:r>
                      <a:r>
                        <a:rPr lang="cs-CZ" sz="1400" baseline="0" dirty="0" smtClean="0"/>
                        <a:t> technické a ekonomické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15,8%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47,5%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17,7%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11,5%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SOŠ</a:t>
                      </a:r>
                      <a:r>
                        <a:rPr lang="cs-CZ" sz="1400" baseline="0" dirty="0" smtClean="0"/>
                        <a:t> ostatní (bez nástaveb)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22,2%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56,5%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24,1%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23,6%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SOU </a:t>
                      </a:r>
                      <a:r>
                        <a:rPr lang="cs-CZ" sz="1400" baseline="0" dirty="0" smtClean="0"/>
                        <a:t>(bez nástaveb)</a:t>
                      </a:r>
                      <a:endParaRPr lang="cs-CZ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35,8%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57,8%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36,5%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31,5%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400" dirty="0" smtClean="0"/>
                        <a:t>Nástavby</a:t>
                      </a:r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45,3%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39,3%</a:t>
                      </a: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43,1%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20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SPOLEČNÁ ČÁST MATURITNÍ ZKOUŠKY</a:t>
            </a: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985325"/>
              </p:ext>
            </p:extLst>
          </p:nvPr>
        </p:nvGraphicFramePr>
        <p:xfrm>
          <a:off x="682766" y="1628800"/>
          <a:ext cx="7705658" cy="425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2053"/>
                <a:gridCol w="846721"/>
                <a:gridCol w="846721"/>
                <a:gridCol w="846721"/>
                <a:gridCol w="846721"/>
                <a:gridCol w="846721"/>
              </a:tblGrid>
              <a:tr h="370840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2013</a:t>
                      </a:r>
                      <a:endParaRPr lang="cs-CZ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2012</a:t>
                      </a:r>
                      <a:endParaRPr lang="cs-CZ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2011</a:t>
                      </a:r>
                      <a:endParaRPr lang="cs-CZ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ŘÁDNÝ</a:t>
                      </a:r>
                      <a:r>
                        <a:rPr lang="cs-CZ" sz="1000" baseline="0" dirty="0" smtClean="0"/>
                        <a:t> TERMÍN</a:t>
                      </a:r>
                      <a:endParaRPr lang="cs-CZ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OPRAVNÝ/ NÁHRADNÍ</a:t>
                      </a:r>
                      <a:r>
                        <a:rPr lang="cs-CZ" sz="1000" baseline="0" dirty="0" smtClean="0"/>
                        <a:t> TERMÍN</a:t>
                      </a:r>
                      <a:endParaRPr lang="cs-CZ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ŘÁDNÝ</a:t>
                      </a:r>
                      <a:r>
                        <a:rPr lang="cs-CZ" sz="1000" baseline="0" dirty="0" smtClean="0"/>
                        <a:t> TERMÍN</a:t>
                      </a:r>
                      <a:endParaRPr lang="cs-CZ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OPRAVNÝ/ NÁHRADNÍ</a:t>
                      </a:r>
                      <a:r>
                        <a:rPr lang="cs-CZ" sz="1000" baseline="0" dirty="0" smtClean="0"/>
                        <a:t> TERMÍN</a:t>
                      </a:r>
                      <a:endParaRPr lang="cs-CZ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dirty="0" smtClean="0"/>
                        <a:t>ŘÁDNÝ TERMÍN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POVINNOU</a:t>
                      </a:r>
                      <a:r>
                        <a:rPr lang="cs-CZ" sz="1200" baseline="0" dirty="0" smtClean="0"/>
                        <a:t> ZKOUŠKU ČESKÝ JAZYK</a:t>
                      </a:r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200" dirty="0" smtClean="0"/>
                        <a:t>Úspěšně složilo</a:t>
                      </a:r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93,6%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90,0%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92,4%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200" dirty="0" smtClean="0"/>
                        <a:t>Neúspěšně</a:t>
                      </a:r>
                      <a:r>
                        <a:rPr lang="cs-CZ" sz="1200" baseline="0" dirty="0" smtClean="0"/>
                        <a:t> vykonalo</a:t>
                      </a:r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7,6%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cs-CZ" sz="1200" dirty="0" smtClean="0"/>
                        <a:t>POVINNOU ZKOUŠKU MATEMATIKA NEBO CIZÍ JAZYK</a:t>
                      </a:r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200" dirty="0" smtClean="0"/>
                        <a:t>Úspěšně složilo</a:t>
                      </a:r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87,2%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88,5%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88,9%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200" dirty="0" smtClean="0"/>
                        <a:t>Neúspěšně</a:t>
                      </a:r>
                      <a:r>
                        <a:rPr lang="cs-CZ" sz="1200" baseline="0" dirty="0" smtClean="0"/>
                        <a:t> vykonalo</a:t>
                      </a:r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12,8%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63,3%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11,5%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53,1%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11,1%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200" dirty="0" smtClean="0"/>
                        <a:t>CIZÍ JAZYK – NEÚSPĚŠNOST</a:t>
                      </a:r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9,0%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cs-CZ" sz="1200" dirty="0" smtClean="0"/>
                        <a:t>MATEMATIKA - NEÚSPĚŠNOST</a:t>
                      </a:r>
                      <a:endParaRPr lang="cs-CZ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20,6%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58,3%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108000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 dirty="0" smtClean="0">
                          <a:latin typeface="+mn-lt"/>
                        </a:rPr>
                        <a:t>14,4%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35496" y="6582544"/>
            <a:ext cx="9108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Pozn.: pouze povinné zkoušky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395754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 smtClean="0"/>
              <a:t>NEÚSPĚŠNOST U POVINNÝCH ZKOUŠEK</a:t>
            </a:r>
            <a:endParaRPr lang="cs-CZ" sz="36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552892"/>
              </p:ext>
            </p:extLst>
          </p:nvPr>
        </p:nvGraphicFramePr>
        <p:xfrm>
          <a:off x="881337" y="1556792"/>
          <a:ext cx="7416822" cy="417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3587"/>
                <a:gridCol w="1045695"/>
                <a:gridCol w="909508"/>
                <a:gridCol w="909508"/>
                <a:gridCol w="909508"/>
                <a:gridCol w="909508"/>
                <a:gridCol w="909508"/>
              </a:tblGrid>
              <a:tr h="321945">
                <a:tc rowSpan="2" gridSpan="2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ZKOUŠKA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2013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2012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2011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069">
                <a:tc gridSpan="2" v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ŘÁDNÝ</a:t>
                      </a:r>
                      <a:r>
                        <a:rPr lang="cs-CZ" sz="1000" baseline="0" dirty="0" smtClean="0"/>
                        <a:t> TERMÍN</a:t>
                      </a:r>
                      <a:endParaRPr lang="cs-CZ" sz="1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OPRAVNÝ/ NÁHRADNÍ</a:t>
                      </a:r>
                      <a:r>
                        <a:rPr lang="cs-CZ" sz="1000" baseline="0" dirty="0" smtClean="0"/>
                        <a:t> TERMÍN</a:t>
                      </a:r>
                      <a:endParaRPr lang="cs-CZ" sz="1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ŘÁDNÝ</a:t>
                      </a:r>
                      <a:r>
                        <a:rPr lang="cs-CZ" sz="1000" baseline="0" dirty="0" smtClean="0"/>
                        <a:t> TERMÍN</a:t>
                      </a:r>
                      <a:endParaRPr lang="cs-CZ" sz="1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/>
                        <a:t>OPRAVNÝ/ NÁHRADNÍ</a:t>
                      </a:r>
                      <a:r>
                        <a:rPr lang="cs-CZ" sz="1000" baseline="0" dirty="0" smtClean="0"/>
                        <a:t> TERMÍN</a:t>
                      </a:r>
                      <a:endParaRPr lang="cs-CZ" sz="10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dirty="0" smtClean="0"/>
                        <a:t>ŘÁDNÝ</a:t>
                      </a:r>
                      <a:r>
                        <a:rPr lang="cs-CZ" sz="1000" baseline="0" dirty="0" smtClean="0"/>
                        <a:t> </a:t>
                      </a:r>
                      <a:r>
                        <a:rPr lang="cs-CZ" sz="1000" dirty="0" smtClean="0"/>
                        <a:t>TERMÍN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rowSpan="2">
                  <a:txBody>
                    <a:bodyPr/>
                    <a:lstStyle/>
                    <a:p>
                      <a:pPr algn="l"/>
                      <a:r>
                        <a:rPr lang="cs-CZ" sz="1400" b="1" dirty="0" smtClean="0"/>
                        <a:t>ČESKÝ</a:t>
                      </a:r>
                      <a:r>
                        <a:rPr lang="cs-CZ" sz="1400" b="1" baseline="0" dirty="0" smtClean="0"/>
                        <a:t> JAZYK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200" b="1" dirty="0" smtClean="0"/>
                        <a:t>ZÁKLADNÍ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10,3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9,7%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vMerge="1">
                  <a:txBody>
                    <a:bodyPr/>
                    <a:lstStyle/>
                    <a:p>
                      <a:pPr lvl="0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1,9%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rowSpan="2">
                  <a:txBody>
                    <a:bodyPr/>
                    <a:lstStyle/>
                    <a:p>
                      <a:pPr lvl="0" algn="l"/>
                      <a:r>
                        <a:rPr lang="cs-CZ" sz="1400" b="1" dirty="0" smtClean="0"/>
                        <a:t>MATEMATIKA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200" b="1" dirty="0" smtClean="0"/>
                        <a:t>ZÁKLADNÍ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20,6%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65,7%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dirty="0" smtClean="0">
                          <a:solidFill>
                            <a:srgbClr val="FF0000"/>
                          </a:solidFill>
                          <a:sym typeface="Wingdings 3"/>
                        </a:rPr>
                        <a:t>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16,3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14,9%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vMerge="1">
                  <a:txBody>
                    <a:bodyPr/>
                    <a:lstStyle/>
                    <a:p>
                      <a:pPr lvl="0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0,6%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rowSpan="2">
                  <a:txBody>
                    <a:bodyPr/>
                    <a:lstStyle/>
                    <a:p>
                      <a:pPr lvl="0" algn="l"/>
                      <a:r>
                        <a:rPr lang="cs-CZ" sz="1400" b="1" dirty="0" smtClean="0"/>
                        <a:t>ANGLIČTINA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200" b="1" dirty="0" smtClean="0"/>
                        <a:t>ZÁKLADNÍ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46,6%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7,3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10,4%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vMerge="1">
                  <a:txBody>
                    <a:bodyPr/>
                    <a:lstStyle/>
                    <a:p>
                      <a:pPr lvl="0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1,3%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rowSpan="2">
                  <a:txBody>
                    <a:bodyPr/>
                    <a:lstStyle/>
                    <a:p>
                      <a:pPr lvl="0" algn="l"/>
                      <a:r>
                        <a:rPr lang="cs-CZ" sz="1400" b="1" dirty="0" smtClean="0"/>
                        <a:t>NĚMČINA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200" b="1" dirty="0" smtClean="0"/>
                        <a:t>ZÁKLADNÍ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60,5%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19,4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24,1%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vMerge="1">
                  <a:txBody>
                    <a:bodyPr/>
                    <a:lstStyle/>
                    <a:p>
                      <a:pPr lvl="1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2,1%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rowSpan="2">
                  <a:txBody>
                    <a:bodyPr/>
                    <a:lstStyle/>
                    <a:p>
                      <a:pPr lvl="0" algn="l"/>
                      <a:r>
                        <a:rPr lang="cs-CZ" sz="1400" b="1" dirty="0" smtClean="0"/>
                        <a:t>CIZÍ JAZYK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200" b="1" dirty="0" smtClean="0"/>
                        <a:t>ZÁKLADNÍ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51,9%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cs-CZ" sz="1400" dirty="0" smtClean="0">
                          <a:solidFill>
                            <a:srgbClr val="00B050"/>
                          </a:solidFill>
                          <a:sym typeface="Wingdings 3"/>
                        </a:rPr>
                        <a:t>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8,8%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47,4%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12,6%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945">
                <a:tc vMerge="1">
                  <a:txBody>
                    <a:bodyPr/>
                    <a:lstStyle/>
                    <a:p>
                      <a:pPr lvl="0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40,0%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+mn-lt"/>
                        </a:rPr>
                        <a:t>1,3%</a:t>
                      </a:r>
                      <a:endParaRPr lang="cs-CZ" sz="14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35496" y="6582544"/>
            <a:ext cx="9108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Pozn.: do neúspěšných jsou započítáni i žáci, kteří se ke zkoušce nedostavili a neomluvili se, popř. jim nebyla omluva uznána. V takovém případě je žák klasifikován stupněm „nedostatečný“.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218964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 smtClean="0"/>
              <a:t>NEÚSPĚŠNOST U POVINNÝCH ZKOUŠEK</a:t>
            </a:r>
            <a:br>
              <a:rPr lang="cs-CZ" sz="3600" dirty="0" smtClean="0"/>
            </a:br>
            <a:r>
              <a:rPr lang="cs-CZ" sz="3600" dirty="0" smtClean="0"/>
              <a:t>VŠECHNY TERMÍNY</a:t>
            </a:r>
            <a:endParaRPr lang="cs-CZ" sz="36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434548"/>
              </p:ext>
            </p:extLst>
          </p:nvPr>
        </p:nvGraphicFramePr>
        <p:xfrm>
          <a:off x="539548" y="1474048"/>
          <a:ext cx="8214686" cy="4331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32"/>
                <a:gridCol w="800417"/>
                <a:gridCol w="695793"/>
                <a:gridCol w="695793"/>
                <a:gridCol w="695793"/>
                <a:gridCol w="695793"/>
                <a:gridCol w="695793"/>
                <a:gridCol w="695793"/>
                <a:gridCol w="695793"/>
                <a:gridCol w="695793"/>
                <a:gridCol w="695793"/>
              </a:tblGrid>
              <a:tr h="358886">
                <a:tc rowSpan="2"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ZKOUŠKA</a:t>
                      </a:r>
                      <a:r>
                        <a:rPr lang="cs-CZ" sz="1400" b="1" dirty="0" smtClean="0"/>
                        <a:t>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2013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2012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b="1" dirty="0" smtClean="0"/>
                        <a:t>2011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467">
                <a:tc gridSpan="2" v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DIDAKT. TEST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PÍSEMNÁ PRÁCE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ÚSTNÍ ZKOUŠKA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DIDAKT. TEST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PÍSEMNÁ PRÁCE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ÚSTNÍ ZKOUŠKA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DIDAKT. TEST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PÍSEMNÁ PRÁCE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900" b="1" dirty="0" smtClean="0"/>
                        <a:t>ÚSTNÍ ZKOUŠKA</a:t>
                      </a:r>
                      <a:endParaRPr lang="cs-CZ" sz="9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rowSpan="2">
                  <a:txBody>
                    <a:bodyPr/>
                    <a:lstStyle/>
                    <a:p>
                      <a:pPr algn="l"/>
                      <a:r>
                        <a:rPr lang="cs-CZ" sz="1200" b="1" dirty="0" smtClean="0"/>
                        <a:t>ČESKÝ</a:t>
                      </a:r>
                      <a:r>
                        <a:rPr lang="cs-CZ" sz="1200" b="1" baseline="0" dirty="0" smtClean="0"/>
                        <a:t> JAZYK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100" b="1" dirty="0" smtClean="0"/>
                        <a:t>ZÁKLADNÍ</a:t>
                      </a:r>
                      <a:endParaRPr lang="cs-CZ" sz="11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/>
                        <a:t>2,7%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/>
                        <a:t>1,6%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/>
                        <a:t>3,2%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vMerge="1">
                  <a:txBody>
                    <a:bodyPr/>
                    <a:lstStyle/>
                    <a:p>
                      <a:pPr lvl="0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0,1%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0,4%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0,9%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rowSpan="2">
                  <a:txBody>
                    <a:bodyPr/>
                    <a:lstStyle/>
                    <a:p>
                      <a:pPr lvl="0" algn="l"/>
                      <a:r>
                        <a:rPr lang="cs-CZ" sz="1200" b="1" dirty="0" smtClean="0"/>
                        <a:t>MATEMATIKA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100" b="1" dirty="0" smtClean="0"/>
                        <a:t>ZÁKLADNÍ</a:t>
                      </a:r>
                      <a:endParaRPr lang="cs-CZ" sz="11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19,4%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14,9%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vMerge="1">
                  <a:txBody>
                    <a:bodyPr/>
                    <a:lstStyle/>
                    <a:p>
                      <a:pPr lvl="0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2,9%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0,6%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rowSpan="2">
                  <a:txBody>
                    <a:bodyPr/>
                    <a:lstStyle/>
                    <a:p>
                      <a:pPr lvl="0" algn="l"/>
                      <a:r>
                        <a:rPr lang="cs-CZ" sz="1200" b="1" dirty="0" smtClean="0"/>
                        <a:t>ANGLIČTINA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100" b="1" dirty="0" smtClean="0"/>
                        <a:t>ZÁKLADNÍ</a:t>
                      </a:r>
                      <a:endParaRPr lang="cs-CZ" sz="11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1,6%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1,6%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5,8%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vMerge="1">
                  <a:txBody>
                    <a:bodyPr/>
                    <a:lstStyle/>
                    <a:p>
                      <a:pPr lvl="0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0,1%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0,6%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0,2%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rowSpan="2">
                  <a:txBody>
                    <a:bodyPr/>
                    <a:lstStyle/>
                    <a:p>
                      <a:pPr lvl="0" algn="l"/>
                      <a:r>
                        <a:rPr lang="cs-CZ" sz="1200" b="1" dirty="0" smtClean="0"/>
                        <a:t>NĚMČINA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100" b="1" dirty="0" smtClean="0"/>
                        <a:t>ZÁKLADNÍ</a:t>
                      </a:r>
                      <a:endParaRPr lang="cs-CZ" sz="11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9,2%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17,2%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10,9%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4,4%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8,4%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vMerge="1">
                  <a:txBody>
                    <a:bodyPr/>
                    <a:lstStyle/>
                    <a:p>
                      <a:pPr lvl="1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0,0%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0,0%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1,6%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rowSpan="2">
                  <a:txBody>
                    <a:bodyPr/>
                    <a:lstStyle/>
                    <a:p>
                      <a:pPr lvl="0" algn="l"/>
                      <a:r>
                        <a:rPr lang="cs-CZ" sz="1200" b="1" dirty="0" smtClean="0"/>
                        <a:t>CIZÍ JAZYK</a:t>
                      </a:r>
                      <a:endParaRPr lang="cs-CZ" sz="12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cs-CZ" sz="1100" b="1" dirty="0" smtClean="0"/>
                        <a:t>ZÁKLADNÍ</a:t>
                      </a:r>
                      <a:endParaRPr lang="cs-CZ" sz="1100" b="1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3,1%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2,1%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5,8%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886">
                <a:tc vMerge="1">
                  <a:txBody>
                    <a:bodyPr/>
                    <a:lstStyle/>
                    <a:p>
                      <a:pPr lvl="0"/>
                      <a:endParaRPr lang="cs-CZ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VYŠŠÍ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0,1%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0,4%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latin typeface="+mn-lt"/>
                        </a:rPr>
                        <a:t>0,3%</a:t>
                      </a:r>
                      <a:endParaRPr lang="cs-CZ" sz="11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35496" y="6491436"/>
            <a:ext cx="9108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*</a:t>
            </a:r>
            <a:r>
              <a:rPr lang="cs-CZ" sz="900" dirty="0" smtClean="0"/>
              <a:t>Do neúspěšných jsou započítáni i žáci, kteří se ke zkoušce nedostavili a neomluvili se, popř. jim nebyla omluva uznána. V takovém případě je žák klasifikován stupněm „nedostatečný“</a:t>
            </a:r>
          </a:p>
          <a:p>
            <a:r>
              <a:rPr lang="cs-CZ" sz="900" dirty="0" smtClean="0"/>
              <a:t>Pozn.: pouze povinné zkoušky, řádný, opravný i náhradní termín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333474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23528" y="5949280"/>
            <a:ext cx="849694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Autofit/>
          </a:bodyPr>
          <a:lstStyle/>
          <a:p>
            <a:r>
              <a:rPr lang="cs-CZ" sz="3600" dirty="0" smtClean="0"/>
              <a:t>POVINNÉ ZKOUŠKY - PŘEHLED</a:t>
            </a:r>
            <a:endParaRPr lang="cs-CZ" sz="36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490346"/>
              </p:ext>
            </p:extLst>
          </p:nvPr>
        </p:nvGraphicFramePr>
        <p:xfrm>
          <a:off x="1259631" y="866428"/>
          <a:ext cx="6552730" cy="5576883"/>
        </p:xfrm>
        <a:graphic>
          <a:graphicData uri="http://schemas.openxmlformats.org/drawingml/2006/table">
            <a:tbl>
              <a:tblPr/>
              <a:tblGrid>
                <a:gridCol w="879530"/>
                <a:gridCol w="997144"/>
                <a:gridCol w="644309"/>
                <a:gridCol w="644309"/>
                <a:gridCol w="644309"/>
                <a:gridCol w="644309"/>
                <a:gridCol w="644309"/>
                <a:gridCol w="873889"/>
                <a:gridCol w="580622"/>
              </a:tblGrid>
              <a:tr h="119524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MZ 2013 JARO</a:t>
                      </a:r>
                      <a:b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</a:br>
                      <a:r>
                        <a:rPr lang="cs-CZ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POVINNÉ ZKOUŠKY</a:t>
                      </a:r>
                    </a:p>
                  </a:txBody>
                  <a:tcPr marL="5692" marR="5692" marT="56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ZKOUŠKA CELKEM</a:t>
                      </a:r>
                    </a:p>
                  </a:txBody>
                  <a:tcPr marL="5692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72403"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PŘIHLÁŠENI</a:t>
                      </a:r>
                    </a:p>
                  </a:txBody>
                  <a:tcPr marL="5692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KONALI</a:t>
                      </a:r>
                    </a:p>
                  </a:txBody>
                  <a:tcPr marL="5692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NEKONALI</a:t>
                      </a:r>
                    </a:p>
                  </a:txBody>
                  <a:tcPr marL="5692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NEUSPĚLI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92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USPĚLI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92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ČISTÁ NEÚSPĚŠNOST (%)</a:t>
                      </a:r>
                    </a:p>
                  </a:txBody>
                  <a:tcPr marL="5692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SKÓR</a:t>
                      </a:r>
                    </a:p>
                  </a:txBody>
                  <a:tcPr marL="5692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52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ČESKÝ JAZYK</a:t>
                      </a:r>
                    </a:p>
                  </a:txBody>
                  <a:tcPr marL="5692" marR="5692" marT="56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92822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82869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9953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5920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76949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70,8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1952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90490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80602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9888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5152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75450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71,2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52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2135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2117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1404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33,7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55,0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52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36,7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60,8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52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5692" marT="56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2000" marR="5692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952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 POVINNÁ ZKOUŠKA</a:t>
                      </a:r>
                    </a:p>
                  </a:txBody>
                  <a:tcPr marL="5692" marR="5692" marT="56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96610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86257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10353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13909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72348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90210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80290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9920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10271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70019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6214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5833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3576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2257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61,3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864"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5692" marT="56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2000" marR="5692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675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MATEMATIKA</a:t>
                      </a:r>
                    </a:p>
                  </a:txBody>
                  <a:tcPr marL="5692" marR="5692" marT="56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39669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35108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4561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8988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26120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25,6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51,9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35352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31187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4165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6412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24775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54,7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4258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3888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2555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1333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65,7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63,6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27,0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86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5692" marT="56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2000" marR="5692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692" marR="72000" marT="569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675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CIZÍ JAZYK</a:t>
                      </a:r>
                    </a:p>
                  </a:txBody>
                  <a:tcPr marL="5692" marR="5692" marT="56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56941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51149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5792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4921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46228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54858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49103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5755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3859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45244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1956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1945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52,5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40,6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ANGLIČTINA</a:t>
                      </a:r>
                    </a:p>
                  </a:txBody>
                  <a:tcPr marL="5692" marR="5692" marT="56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47711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43017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4694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3253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39764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78,9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46414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41745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4669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2660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39085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79,5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1198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1192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47,2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54,2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37,5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65,4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NĚMČINA</a:t>
                      </a:r>
                    </a:p>
                  </a:txBody>
                  <a:tcPr marL="5692" marR="5692" marT="56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7123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6179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1551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4628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25,1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64,1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6387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5453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4341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65,8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60,9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49,1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41,2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RUŠTINA</a:t>
                      </a:r>
                    </a:p>
                  </a:txBody>
                  <a:tcPr marL="5692" marR="5692" marT="56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1688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1550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1455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74,0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1516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1443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74,2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60,0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58,7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61,8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FRANCOUZŠTINA</a:t>
                      </a:r>
                    </a:p>
                  </a:txBody>
                  <a:tcPr marL="5692" marR="5692" marT="56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83,8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84,3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33,3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44,5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ŠPANĚLŠTINA</a:t>
                      </a:r>
                    </a:p>
                  </a:txBody>
                  <a:tcPr marL="5692" marR="5692" marT="56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CELKEM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82,3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ŘÁDNÝ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169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84,3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OPRAVNÝ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63,6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50,7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44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NÁHRADNÍ</a:t>
                      </a:r>
                    </a:p>
                  </a:txBody>
                  <a:tcPr marL="72000" marR="5692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692" marR="72000" marT="56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794084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1861</TotalTime>
  <Words>2193</Words>
  <Application>Microsoft Office PowerPoint</Application>
  <PresentationFormat>Předvádění na obrazovce (4:3)</PresentationFormat>
  <Paragraphs>1629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Motiv sady Office</vt:lpstr>
      <vt:lpstr>MATURITNÍ ZKOUŠKA  2013 JARO  AKTUÁLNÍ VÝSLEDKY</vt:lpstr>
      <vt:lpstr>KOLIK MATURUJE ŽÁKŮ</vt:lpstr>
      <vt:lpstr>KOLIK ŽÁKŮ KONALO ZKOUŠKY všechny termíny</vt:lpstr>
      <vt:lpstr>KOLIK ŽÁKŮ KONALO ZKOUŠKY PODLE DRUHU TERMÍNU</vt:lpstr>
      <vt:lpstr>„ČISTÁ“ NEÚSPĚŠNOST SPOLEČNÉ ČÁSTI MZ (100% = ŽÁCI, KTEŘÍ KONALI ZKOUŠKY)</vt:lpstr>
      <vt:lpstr>SPOLEČNÁ ČÁST MATURITNÍ ZKOUŠKY</vt:lpstr>
      <vt:lpstr>NEÚSPĚŠNOST U POVINNÝCH ZKOUŠEK</vt:lpstr>
      <vt:lpstr>NEÚSPĚŠNOST U POVINNÝCH ZKOUŠEK VŠECHNY TERMÍNY</vt:lpstr>
      <vt:lpstr>POVINNÉ ZKOUŠKY - PŘEHLED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MATURITNÍ ZKOUŠKA  2013 JARO  SIGNÁLNÍ VÝSLEDKY</dc:title>
  <dc:creator>Zelená Lucie</dc:creator>
  <cp:lastModifiedBy>Kubas Patrik</cp:lastModifiedBy>
  <cp:revision>80</cp:revision>
  <dcterms:created xsi:type="dcterms:W3CDTF">2013-06-05T13:12:38Z</dcterms:created>
  <dcterms:modified xsi:type="dcterms:W3CDTF">2013-06-21T08:16:16Z</dcterms:modified>
</cp:coreProperties>
</file>