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70" r:id="rId4"/>
    <p:sldId id="277" r:id="rId5"/>
    <p:sldId id="258" r:id="rId6"/>
    <p:sldId id="259" r:id="rId7"/>
    <p:sldId id="271" r:id="rId8"/>
    <p:sldId id="260" r:id="rId9"/>
    <p:sldId id="272" r:id="rId10"/>
    <p:sldId id="261" r:id="rId11"/>
    <p:sldId id="273" r:id="rId12"/>
    <p:sldId id="262" r:id="rId13"/>
    <p:sldId id="274" r:id="rId14"/>
    <p:sldId id="263" r:id="rId15"/>
    <p:sldId id="264" r:id="rId16"/>
    <p:sldId id="265" r:id="rId17"/>
    <p:sldId id="266" r:id="rId18"/>
    <p:sldId id="267" r:id="rId19"/>
    <p:sldId id="268" r:id="rId20"/>
    <p:sldId id="275" r:id="rId21"/>
    <p:sldId id="269" r:id="rId22"/>
    <p:sldId id="276" r:id="rId23"/>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an\Desktop\Vl&#225;da\M&#352;MT\Narodni%20sportovni%20konference%202016\Alokace_2011-2016.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Jan\Desktop\Vl&#225;da\M&#352;MT\Narodni%20sportovni%20konference%202016\Alokace_2011-2016.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Jan\Desktop\Vl&#225;da\M&#352;MT\Narodni%20sportovni%20konference%202016\Alokace_2011-2016.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Jan\Desktop\Vl&#225;da\M&#352;MT\Narodni%20sportovni%20konference%202016\Alokace_2011-2016.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Jan\Desktop\Vl&#225;da\M&#352;MT\Narodni%20sportovni%20konference%202016\Alokace_2011-2016.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Jan\Desktop\Vl&#225;da\M&#352;MT\Narodni%20sportovni%20konference%202016\Alokace_2011-2016.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cs-CZ" sz="1800" b="1" dirty="0" smtClean="0">
                <a:solidFill>
                  <a:sysClr val="windowText" lastClr="000000"/>
                </a:solidFill>
                <a:latin typeface="+mn-lt"/>
              </a:rPr>
              <a:t>Státní podpora sportu 2011 – 2017 (v tis. Kč)</a:t>
            </a:r>
            <a:endParaRPr lang="cs-CZ" sz="1800" b="1" dirty="0">
              <a:solidFill>
                <a:sysClr val="windowText" lastClr="000000"/>
              </a:solidFill>
              <a:latin typeface="+mn-lt"/>
            </a:endParaRP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cs-CZ"/>
        </a:p>
      </c:txPr>
    </c:title>
    <c:autoTitleDeleted val="0"/>
    <c:plotArea>
      <c:layout/>
      <c:barChart>
        <c:barDir val="col"/>
        <c:grouping val="clustered"/>
        <c:varyColors val="0"/>
        <c:ser>
          <c:idx val="0"/>
          <c:order val="0"/>
          <c:spPr>
            <a:solidFill>
              <a:schemeClr val="accent1"/>
            </a:solidFill>
            <a:ln>
              <a:noFill/>
            </a:ln>
            <a:effectLst/>
          </c:spPr>
          <c:invertIfNegative val="0"/>
          <c:dPt>
            <c:idx val="6"/>
            <c:invertIfNegative val="0"/>
            <c:bubble3D val="0"/>
            <c:spPr>
              <a:solidFill>
                <a:schemeClr val="accent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List1!$D$20:$J$20</c:f>
              <c:numCache>
                <c:formatCode>#,##0.00</c:formatCode>
                <c:ptCount val="7"/>
                <c:pt idx="0">
                  <c:v>2243875</c:v>
                </c:pt>
                <c:pt idx="1">
                  <c:v>3164415</c:v>
                </c:pt>
                <c:pt idx="2">
                  <c:v>3378877</c:v>
                </c:pt>
                <c:pt idx="3">
                  <c:v>3438103.2519999999</c:v>
                </c:pt>
                <c:pt idx="4">
                  <c:v>3059782.34</c:v>
                </c:pt>
                <c:pt idx="5">
                  <c:v>3731488.0580000002</c:v>
                </c:pt>
                <c:pt idx="6">
                  <c:v>6000000</c:v>
                </c:pt>
              </c:numCache>
            </c:numRef>
          </c:val>
        </c:ser>
        <c:dLbls>
          <c:dLblPos val="outEnd"/>
          <c:showLegendKey val="0"/>
          <c:showVal val="1"/>
          <c:showCatName val="0"/>
          <c:showSerName val="0"/>
          <c:showPercent val="0"/>
          <c:showBubbleSize val="0"/>
        </c:dLbls>
        <c:gapWidth val="219"/>
        <c:overlap val="-27"/>
        <c:axId val="218519928"/>
        <c:axId val="218523064"/>
      </c:barChart>
      <c:catAx>
        <c:axId val="218519928"/>
        <c:scaling>
          <c:orientation val="minMax"/>
        </c:scaling>
        <c:delete val="1"/>
        <c:axPos val="b"/>
        <c:majorTickMark val="none"/>
        <c:minorTickMark val="none"/>
        <c:tickLblPos val="nextTo"/>
        <c:crossAx val="218523064"/>
        <c:crosses val="autoZero"/>
        <c:auto val="1"/>
        <c:lblAlgn val="ctr"/>
        <c:lblOffset val="100"/>
        <c:noMultiLvlLbl val="0"/>
      </c:catAx>
      <c:valAx>
        <c:axId val="218523064"/>
        <c:scaling>
          <c:orientation val="minMax"/>
          <c:max val="6000000"/>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cs-CZ"/>
          </a:p>
        </c:txPr>
        <c:crossAx val="218519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r>
              <a:rPr lang="cs-CZ" sz="2000" b="1" dirty="0">
                <a:latin typeface="+mn-lt"/>
              </a:rPr>
              <a:t>Podpora státní sportovní reprezentace 2011 </a:t>
            </a:r>
            <a:r>
              <a:rPr lang="cs-CZ" sz="2000" b="1" dirty="0" smtClean="0">
                <a:latin typeface="+mn-lt"/>
              </a:rPr>
              <a:t>– 2016 (v tis. Kč)</a:t>
            </a:r>
            <a:endParaRPr lang="cs-CZ" sz="2000" b="1" dirty="0">
              <a:latin typeface="+mn-lt"/>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endParaRPr lang="cs-CZ"/>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List1!$D$4:$I$4</c:f>
              <c:numCache>
                <c:formatCode>#,##0.00</c:formatCode>
                <c:ptCount val="6"/>
                <c:pt idx="0">
                  <c:v>809630</c:v>
                </c:pt>
                <c:pt idx="1">
                  <c:v>721992</c:v>
                </c:pt>
                <c:pt idx="2">
                  <c:v>741009</c:v>
                </c:pt>
                <c:pt idx="3">
                  <c:v>687509</c:v>
                </c:pt>
                <c:pt idx="4">
                  <c:v>626207.19999999995</c:v>
                </c:pt>
                <c:pt idx="5">
                  <c:v>710000</c:v>
                </c:pt>
              </c:numCache>
            </c:numRef>
          </c:val>
        </c:ser>
        <c:dLbls>
          <c:dLblPos val="outEnd"/>
          <c:showLegendKey val="0"/>
          <c:showVal val="1"/>
          <c:showCatName val="0"/>
          <c:showSerName val="0"/>
          <c:showPercent val="0"/>
          <c:showBubbleSize val="0"/>
        </c:dLbls>
        <c:gapWidth val="219"/>
        <c:overlap val="-27"/>
        <c:axId val="218520320"/>
        <c:axId val="218520712"/>
      </c:barChart>
      <c:catAx>
        <c:axId val="218520320"/>
        <c:scaling>
          <c:orientation val="minMax"/>
        </c:scaling>
        <c:delete val="1"/>
        <c:axPos val="b"/>
        <c:majorTickMark val="none"/>
        <c:minorTickMark val="none"/>
        <c:tickLblPos val="nextTo"/>
        <c:crossAx val="218520712"/>
        <c:crosses val="autoZero"/>
        <c:auto val="1"/>
        <c:lblAlgn val="ctr"/>
        <c:lblOffset val="100"/>
        <c:noMultiLvlLbl val="0"/>
      </c:catAx>
      <c:valAx>
        <c:axId val="21852071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cs-CZ"/>
          </a:p>
        </c:txPr>
        <c:crossAx val="218520320"/>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ysClr val="windowText" lastClr="000000"/>
          </a:solidFill>
        </a:defRPr>
      </a:pPr>
      <a:endParaRPr lang="cs-CZ"/>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cs-CZ" sz="2000" b="1">
                <a:solidFill>
                  <a:schemeClr val="tx1"/>
                </a:solidFill>
              </a:rPr>
              <a:t>Podpora činnosti sportovních organizací</a:t>
            </a:r>
            <a:r>
              <a:rPr lang="cs-CZ" sz="2000" b="1" baseline="0">
                <a:solidFill>
                  <a:schemeClr val="tx1"/>
                </a:solidFill>
              </a:rPr>
              <a:t> 2011 - 2016 (v tis. Kč)</a:t>
            </a:r>
            <a:endParaRPr lang="cs-CZ" sz="2000" b="1">
              <a:solidFill>
                <a:schemeClr val="tx1"/>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endParaRPr lang="cs-CZ"/>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List1!$D$5:$I$5</c:f>
              <c:numCache>
                <c:formatCode>#,##0.00</c:formatCode>
                <c:ptCount val="6"/>
                <c:pt idx="0">
                  <c:v>144567</c:v>
                </c:pt>
                <c:pt idx="1">
                  <c:v>62919.8</c:v>
                </c:pt>
                <c:pt idx="2">
                  <c:v>41530</c:v>
                </c:pt>
                <c:pt idx="3">
                  <c:v>50072.1</c:v>
                </c:pt>
                <c:pt idx="4">
                  <c:v>234000</c:v>
                </c:pt>
                <c:pt idx="5">
                  <c:v>170000</c:v>
                </c:pt>
              </c:numCache>
            </c:numRef>
          </c:val>
        </c:ser>
        <c:dLbls>
          <c:dLblPos val="outEnd"/>
          <c:showLegendKey val="0"/>
          <c:showVal val="1"/>
          <c:showCatName val="0"/>
          <c:showSerName val="0"/>
          <c:showPercent val="0"/>
          <c:showBubbleSize val="0"/>
        </c:dLbls>
        <c:gapWidth val="219"/>
        <c:overlap val="-27"/>
        <c:axId val="218521496"/>
        <c:axId val="218521888"/>
      </c:barChart>
      <c:catAx>
        <c:axId val="218521496"/>
        <c:scaling>
          <c:orientation val="minMax"/>
        </c:scaling>
        <c:delete val="1"/>
        <c:axPos val="b"/>
        <c:majorTickMark val="none"/>
        <c:minorTickMark val="none"/>
        <c:tickLblPos val="nextTo"/>
        <c:crossAx val="218521888"/>
        <c:crosses val="autoZero"/>
        <c:auto val="1"/>
        <c:lblAlgn val="ctr"/>
        <c:lblOffset val="100"/>
        <c:noMultiLvlLbl val="0"/>
      </c:catAx>
      <c:valAx>
        <c:axId val="21852188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cs-CZ"/>
          </a:p>
        </c:txPr>
        <c:crossAx val="218521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cs-CZ" sz="2000" b="1" dirty="0">
                <a:solidFill>
                  <a:schemeClr val="tx1"/>
                </a:solidFill>
              </a:rPr>
              <a:t>Podpora</a:t>
            </a:r>
            <a:r>
              <a:rPr lang="cs-CZ" sz="2000" b="1" baseline="0" dirty="0">
                <a:solidFill>
                  <a:schemeClr val="tx1"/>
                </a:solidFill>
              </a:rPr>
              <a:t> údržby a provozu </a:t>
            </a:r>
            <a:r>
              <a:rPr lang="cs-CZ" sz="2000" b="1" baseline="0" dirty="0" smtClean="0">
                <a:solidFill>
                  <a:schemeClr val="tx1"/>
                </a:solidFill>
              </a:rPr>
              <a:t>sportovních </a:t>
            </a:r>
            <a:r>
              <a:rPr lang="cs-CZ" sz="2000" b="1" baseline="0" dirty="0">
                <a:solidFill>
                  <a:schemeClr val="tx1"/>
                </a:solidFill>
              </a:rPr>
              <a:t>zařízení 2011 - 2016 (v tis. Kč)</a:t>
            </a:r>
            <a:endParaRPr lang="cs-CZ" sz="2000" b="1" dirty="0">
              <a:solidFill>
                <a:schemeClr val="tx1"/>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endParaRPr lang="cs-CZ"/>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List1!$D$6:$I$6</c:f>
              <c:numCache>
                <c:formatCode>#,##0.00</c:formatCode>
                <c:ptCount val="6"/>
                <c:pt idx="0">
                  <c:v>152772</c:v>
                </c:pt>
                <c:pt idx="1">
                  <c:v>142850</c:v>
                </c:pt>
                <c:pt idx="2">
                  <c:v>153310.79999999999</c:v>
                </c:pt>
                <c:pt idx="3">
                  <c:v>151211.5</c:v>
                </c:pt>
                <c:pt idx="4">
                  <c:v>147398.6</c:v>
                </c:pt>
                <c:pt idx="5">
                  <c:v>171200</c:v>
                </c:pt>
              </c:numCache>
            </c:numRef>
          </c:val>
        </c:ser>
        <c:dLbls>
          <c:dLblPos val="outEnd"/>
          <c:showLegendKey val="0"/>
          <c:showVal val="1"/>
          <c:showCatName val="0"/>
          <c:showSerName val="0"/>
          <c:showPercent val="0"/>
          <c:showBubbleSize val="0"/>
        </c:dLbls>
        <c:gapWidth val="219"/>
        <c:overlap val="-27"/>
        <c:axId val="252760736"/>
        <c:axId val="252761912"/>
      </c:barChart>
      <c:catAx>
        <c:axId val="252760736"/>
        <c:scaling>
          <c:orientation val="minMax"/>
        </c:scaling>
        <c:delete val="1"/>
        <c:axPos val="b"/>
        <c:majorTickMark val="none"/>
        <c:minorTickMark val="none"/>
        <c:tickLblPos val="nextTo"/>
        <c:crossAx val="252761912"/>
        <c:crosses val="autoZero"/>
        <c:auto val="1"/>
        <c:lblAlgn val="ctr"/>
        <c:lblOffset val="100"/>
        <c:noMultiLvlLbl val="0"/>
      </c:catAx>
      <c:valAx>
        <c:axId val="25276191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252760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r>
              <a:rPr lang="cs-CZ" sz="2000" b="1">
                <a:solidFill>
                  <a:sysClr val="windowText" lastClr="000000"/>
                </a:solidFill>
              </a:rPr>
              <a:t>Podpora činnosti sportovních svazů 2012 - 2016 (v tis. Kč)</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endParaRPr lang="cs-CZ"/>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List1!$E$7:$I$7</c:f>
              <c:numCache>
                <c:formatCode>#,##0.00</c:formatCode>
                <c:ptCount val="5"/>
                <c:pt idx="0">
                  <c:v>1169754.2</c:v>
                </c:pt>
                <c:pt idx="1">
                  <c:v>1162683.2</c:v>
                </c:pt>
                <c:pt idx="2">
                  <c:v>1213142.2520000001</c:v>
                </c:pt>
                <c:pt idx="3">
                  <c:v>768458.55</c:v>
                </c:pt>
                <c:pt idx="4">
                  <c:v>730000</c:v>
                </c:pt>
              </c:numCache>
            </c:numRef>
          </c:val>
        </c:ser>
        <c:dLbls>
          <c:dLblPos val="outEnd"/>
          <c:showLegendKey val="0"/>
          <c:showVal val="1"/>
          <c:showCatName val="0"/>
          <c:showSerName val="0"/>
          <c:showPercent val="0"/>
          <c:showBubbleSize val="0"/>
        </c:dLbls>
        <c:gapWidth val="219"/>
        <c:overlap val="-27"/>
        <c:axId val="252764264"/>
        <c:axId val="252763480"/>
      </c:barChart>
      <c:catAx>
        <c:axId val="252764264"/>
        <c:scaling>
          <c:orientation val="minMax"/>
        </c:scaling>
        <c:delete val="1"/>
        <c:axPos val="b"/>
        <c:majorTickMark val="none"/>
        <c:minorTickMark val="none"/>
        <c:tickLblPos val="nextTo"/>
        <c:crossAx val="252763480"/>
        <c:crosses val="autoZero"/>
        <c:auto val="1"/>
        <c:lblAlgn val="ctr"/>
        <c:lblOffset val="100"/>
        <c:noMultiLvlLbl val="0"/>
      </c:catAx>
      <c:valAx>
        <c:axId val="252763480"/>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cs-CZ"/>
          </a:p>
        </c:txPr>
        <c:crossAx val="252764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r>
              <a:rPr lang="cs-CZ" sz="2400" b="1">
                <a:solidFill>
                  <a:schemeClr val="tx1"/>
                </a:solidFill>
              </a:rPr>
              <a:t>Investiční</a:t>
            </a:r>
            <a:r>
              <a:rPr lang="cs-CZ" sz="2400" b="1" baseline="0">
                <a:solidFill>
                  <a:schemeClr val="tx1"/>
                </a:solidFill>
              </a:rPr>
              <a:t> dotace 2011 - 2016 (v tis. Kč)</a:t>
            </a:r>
            <a:endParaRPr lang="cs-CZ" sz="2400" b="1">
              <a:solidFill>
                <a:schemeClr val="tx1"/>
              </a:solidFill>
            </a:endParaRP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endParaRPr lang="cs-CZ"/>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List1!$D$18:$I$18</c:f>
              <c:numCache>
                <c:formatCode>#,##0.00</c:formatCode>
                <c:ptCount val="6"/>
                <c:pt idx="0">
                  <c:v>769138</c:v>
                </c:pt>
                <c:pt idx="1">
                  <c:v>702131</c:v>
                </c:pt>
                <c:pt idx="2">
                  <c:v>915576</c:v>
                </c:pt>
                <c:pt idx="3">
                  <c:v>954863</c:v>
                </c:pt>
                <c:pt idx="4">
                  <c:v>548746</c:v>
                </c:pt>
                <c:pt idx="5">
                  <c:v>870100</c:v>
                </c:pt>
              </c:numCache>
            </c:numRef>
          </c:val>
        </c:ser>
        <c:dLbls>
          <c:showLegendKey val="0"/>
          <c:showVal val="0"/>
          <c:showCatName val="0"/>
          <c:showSerName val="0"/>
          <c:showPercent val="0"/>
          <c:showBubbleSize val="0"/>
        </c:dLbls>
        <c:gapWidth val="219"/>
        <c:overlap val="-27"/>
        <c:axId val="252762696"/>
        <c:axId val="252763088"/>
      </c:barChart>
      <c:catAx>
        <c:axId val="252762696"/>
        <c:scaling>
          <c:orientation val="minMax"/>
        </c:scaling>
        <c:delete val="1"/>
        <c:axPos val="b"/>
        <c:majorTickMark val="none"/>
        <c:minorTickMark val="none"/>
        <c:tickLblPos val="nextTo"/>
        <c:crossAx val="252763088"/>
        <c:crosses val="autoZero"/>
        <c:auto val="1"/>
        <c:lblAlgn val="ctr"/>
        <c:lblOffset val="100"/>
        <c:noMultiLvlLbl val="0"/>
      </c:catAx>
      <c:valAx>
        <c:axId val="252763088"/>
        <c:scaling>
          <c:orientation val="minMax"/>
          <c:max val="1000000"/>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cs-CZ"/>
          </a:p>
        </c:txPr>
        <c:crossAx val="252762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cs-CZ" smtClean="0"/>
              <a:t>Kliknutím lze upravit styl.</a:t>
            </a:r>
            <a:endParaRPr lang="cs-CZ"/>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cs-CZ"/>
          </a:p>
        </p:txBody>
      </p:sp>
      <p:sp>
        <p:nvSpPr>
          <p:cNvPr id="4" name="Zástupný symbol pro datum 3"/>
          <p:cNvSpPr>
            <a:spLocks noGrp="1"/>
          </p:cNvSpPr>
          <p:nvPr>
            <p:ph type="dt" sz="half" idx="10"/>
          </p:nvPr>
        </p:nvSpPr>
        <p:spPr/>
        <p:txBody>
          <a:bodyPr/>
          <a:lstStyle/>
          <a:p>
            <a:fld id="{EB43A7D0-C4AF-4319-A893-E7B4D880D2D4}" type="datetimeFigureOut">
              <a:rPr lang="cs-CZ" smtClean="0"/>
              <a:t>25. 4. 2016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4251010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EB43A7D0-C4AF-4319-A893-E7B4D880D2D4}" type="datetimeFigureOut">
              <a:rPr lang="cs-CZ" smtClean="0"/>
              <a:t>25. 4. 2016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376677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EB43A7D0-C4AF-4319-A893-E7B4D880D2D4}" type="datetimeFigureOut">
              <a:rPr lang="cs-CZ" smtClean="0"/>
              <a:t>25. 4. 2016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69977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EB43A7D0-C4AF-4319-A893-E7B4D880D2D4}" type="datetimeFigureOut">
              <a:rPr lang="cs-CZ" smtClean="0"/>
              <a:t>25. 4. 2016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340425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cs-CZ" smtClean="0"/>
              <a:t>Kliknutím lze upravit styl.</a:t>
            </a:r>
            <a:endParaRPr lang="cs-CZ"/>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Zástupný symbol pro datum 3"/>
          <p:cNvSpPr>
            <a:spLocks noGrp="1"/>
          </p:cNvSpPr>
          <p:nvPr>
            <p:ph type="dt" sz="half" idx="10"/>
          </p:nvPr>
        </p:nvSpPr>
        <p:spPr/>
        <p:txBody>
          <a:bodyPr/>
          <a:lstStyle/>
          <a:p>
            <a:fld id="{EB43A7D0-C4AF-4319-A893-E7B4D880D2D4}" type="datetimeFigureOut">
              <a:rPr lang="cs-CZ" smtClean="0"/>
              <a:t>25. 4. 2016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2122343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838200" y="1825625"/>
            <a:ext cx="5181600" cy="435133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6172200" y="1825625"/>
            <a:ext cx="5181600" cy="435133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EB43A7D0-C4AF-4319-A893-E7B4D880D2D4}" type="datetimeFigureOut">
              <a:rPr lang="cs-CZ" smtClean="0"/>
              <a:t>25. 4. 2016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2131650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smtClean="0"/>
              <a:t>Kliknutím lze upravit styl.</a:t>
            </a:r>
            <a:endParaRPr lang="cs-CZ"/>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EB43A7D0-C4AF-4319-A893-E7B4D880D2D4}" type="datetimeFigureOut">
              <a:rPr lang="cs-CZ" smtClean="0"/>
              <a:t>25. 4. 2016</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2667985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fld id="{EB43A7D0-C4AF-4319-A893-E7B4D880D2D4}" type="datetimeFigureOut">
              <a:rPr lang="cs-CZ" smtClean="0"/>
              <a:t>25. 4. 2016</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1248152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EB43A7D0-C4AF-4319-A893-E7B4D880D2D4}" type="datetimeFigureOut">
              <a:rPr lang="cs-CZ" smtClean="0"/>
              <a:t>25. 4. 2016</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449088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EB43A7D0-C4AF-4319-A893-E7B4D880D2D4}" type="datetimeFigureOut">
              <a:rPr lang="cs-CZ" smtClean="0"/>
              <a:t>25. 4. 2016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3022463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EB43A7D0-C4AF-4319-A893-E7B4D880D2D4}" type="datetimeFigureOut">
              <a:rPr lang="cs-CZ" smtClean="0"/>
              <a:t>25. 4. 2016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833402C7-34D7-49CD-9E38-D3959A6E553B}" type="slidenum">
              <a:rPr lang="cs-CZ" smtClean="0"/>
              <a:t>‹#›</a:t>
            </a:fld>
            <a:endParaRPr lang="cs-CZ"/>
          </a:p>
        </p:txBody>
      </p:sp>
    </p:spTree>
    <p:extLst>
      <p:ext uri="{BB962C8B-B14F-4D97-AF65-F5344CB8AC3E}">
        <p14:creationId xmlns:p14="http://schemas.microsoft.com/office/powerpoint/2010/main" val="3852385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cs-CZ"/>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43A7D0-C4AF-4319-A893-E7B4D880D2D4}" type="datetimeFigureOut">
              <a:rPr lang="cs-CZ" smtClean="0"/>
              <a:t>25. 4. 2016</a:t>
            </a:fld>
            <a:endParaRPr lang="cs-CZ"/>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3402C7-34D7-49CD-9E38-D3959A6E553B}" type="slidenum">
              <a:rPr lang="cs-CZ" smtClean="0"/>
              <a:t>‹#›</a:t>
            </a:fld>
            <a:endParaRPr lang="cs-CZ"/>
          </a:p>
        </p:txBody>
      </p:sp>
    </p:spTree>
    <p:extLst>
      <p:ext uri="{BB962C8B-B14F-4D97-AF65-F5344CB8AC3E}">
        <p14:creationId xmlns:p14="http://schemas.microsoft.com/office/powerpoint/2010/main" val="61460132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3617062"/>
          </a:xfrm>
        </p:spPr>
        <p:txBody>
          <a:bodyPr>
            <a:normAutofit fontScale="90000"/>
          </a:bodyPr>
          <a:lstStyle/>
          <a:p>
            <a:r>
              <a:rPr lang="pl-PL" sz="5300" b="1" dirty="0" smtClean="0">
                <a:latin typeface="+mn-lt"/>
              </a:rPr>
              <a:t>Program státní podpory sportu 2016 a 2017</a:t>
            </a:r>
            <a:br>
              <a:rPr lang="pl-PL" sz="5300" b="1" dirty="0" smtClean="0">
                <a:latin typeface="+mn-lt"/>
              </a:rPr>
            </a:br>
            <a:r>
              <a:rPr lang="pl-PL" b="1" dirty="0" smtClean="0">
                <a:latin typeface="+mn-lt"/>
              </a:rPr>
              <a:t/>
            </a:r>
            <a:br>
              <a:rPr lang="pl-PL" b="1" dirty="0" smtClean="0">
                <a:latin typeface="+mn-lt"/>
              </a:rPr>
            </a:br>
            <a:r>
              <a:rPr lang="pl-PL" sz="4400" b="1" dirty="0" smtClean="0">
                <a:latin typeface="+mn-lt"/>
              </a:rPr>
              <a:t>Národní sportovní </a:t>
            </a:r>
            <a:r>
              <a:rPr lang="pl-PL" sz="4400" b="1" smtClean="0">
                <a:latin typeface="+mn-lt"/>
              </a:rPr>
              <a:t>konference 2016</a:t>
            </a:r>
            <a:r>
              <a:rPr lang="pl-PL" b="1" dirty="0" smtClean="0">
                <a:latin typeface="+mn-lt"/>
              </a:rPr>
              <a:t/>
            </a:r>
            <a:br>
              <a:rPr lang="pl-PL" b="1" dirty="0" smtClean="0">
                <a:latin typeface="+mn-lt"/>
              </a:rPr>
            </a:br>
            <a:r>
              <a:rPr lang="pl-PL" b="1" dirty="0" smtClean="0">
                <a:latin typeface="+mn-lt"/>
              </a:rPr>
              <a:t/>
            </a:r>
            <a:br>
              <a:rPr lang="pl-PL" b="1" dirty="0" smtClean="0">
                <a:latin typeface="+mn-lt"/>
              </a:rPr>
            </a:br>
            <a:r>
              <a:rPr lang="pl-PL" sz="3100" dirty="0" smtClean="0">
                <a:latin typeface="+mn-lt"/>
              </a:rPr>
              <a:t>Jan </a:t>
            </a:r>
            <a:r>
              <a:rPr lang="pl-PL" sz="3100" dirty="0" smtClean="0">
                <a:latin typeface="+mn-lt"/>
              </a:rPr>
              <a:t>Schneider</a:t>
            </a:r>
            <a:br>
              <a:rPr lang="pl-PL" sz="3100" dirty="0" smtClean="0">
                <a:latin typeface="+mn-lt"/>
              </a:rPr>
            </a:br>
            <a:r>
              <a:rPr lang="pl-PL" sz="3100" dirty="0" smtClean="0">
                <a:latin typeface="+mn-lt"/>
              </a:rPr>
              <a:t>ředitel odboru sportu</a:t>
            </a:r>
            <a:endParaRPr lang="cs-CZ" sz="3600" dirty="0">
              <a:latin typeface="+mn-lt"/>
            </a:endParaRPr>
          </a:p>
        </p:txBody>
      </p:sp>
      <p:pic>
        <p:nvPicPr>
          <p:cNvPr id="5" name="Obrázek 4"/>
          <p:cNvPicPr>
            <a:picLocks noChangeAspect="1"/>
          </p:cNvPicPr>
          <p:nvPr/>
        </p:nvPicPr>
        <p:blipFill>
          <a:blip r:embed="rId2"/>
          <a:stretch>
            <a:fillRect/>
          </a:stretch>
        </p:blipFill>
        <p:spPr>
          <a:xfrm>
            <a:off x="4638259" y="4899788"/>
            <a:ext cx="2915482" cy="1462910"/>
          </a:xfrm>
          <a:prstGeom prst="rect">
            <a:avLst/>
          </a:prstGeom>
        </p:spPr>
      </p:pic>
    </p:spTree>
    <p:extLst>
      <p:ext uri="{BB962C8B-B14F-4D97-AF65-F5344CB8AC3E}">
        <p14:creationId xmlns:p14="http://schemas.microsoft.com/office/powerpoint/2010/main" val="32087881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3200" b="1" dirty="0">
                <a:latin typeface="+mn-lt"/>
              </a:rPr>
              <a:t>Program IV – Údržba a provoz sportovních </a:t>
            </a:r>
            <a:r>
              <a:rPr lang="cs-CZ" sz="3200" b="1" dirty="0" smtClean="0">
                <a:latin typeface="+mn-lt"/>
              </a:rPr>
              <a:t>zařízení</a:t>
            </a:r>
            <a:endParaRPr lang="cs-CZ" sz="3200" b="1" dirty="0">
              <a:latin typeface="+mn-lt"/>
            </a:endParaRPr>
          </a:p>
        </p:txBody>
      </p:sp>
      <p:sp>
        <p:nvSpPr>
          <p:cNvPr id="3" name="Zástupný symbol pro obsah 2"/>
          <p:cNvSpPr>
            <a:spLocks noGrp="1"/>
          </p:cNvSpPr>
          <p:nvPr>
            <p:ph idx="1"/>
          </p:nvPr>
        </p:nvSpPr>
        <p:spPr/>
        <p:txBody>
          <a:bodyPr/>
          <a:lstStyle/>
          <a:p>
            <a:r>
              <a:rPr lang="cs-CZ" dirty="0" smtClean="0"/>
              <a:t>Podpora </a:t>
            </a:r>
            <a:r>
              <a:rPr lang="cs-CZ" dirty="0"/>
              <a:t>údržby a provozu sportovních </a:t>
            </a:r>
            <a:r>
              <a:rPr lang="cs-CZ" dirty="0" smtClean="0"/>
              <a:t>zařízení</a:t>
            </a:r>
          </a:p>
          <a:p>
            <a:r>
              <a:rPr lang="cs-CZ" dirty="0" smtClean="0"/>
              <a:t>Udržování </a:t>
            </a:r>
            <a:r>
              <a:rPr lang="cs-CZ" dirty="0"/>
              <a:t>a provozování sportovních zařízení ve vlastnictví, výpůjčce nebo dlouhodobém pronájmu </a:t>
            </a:r>
            <a:r>
              <a:rPr lang="cs-CZ" dirty="0" smtClean="0"/>
              <a:t>spolku</a:t>
            </a:r>
          </a:p>
          <a:p>
            <a:r>
              <a:rPr lang="cs-CZ" dirty="0" smtClean="0"/>
              <a:t>170.000.000,- Kč</a:t>
            </a:r>
          </a:p>
          <a:p>
            <a:r>
              <a:rPr lang="cs-CZ" dirty="0" smtClean="0"/>
              <a:t>87 žádostí</a:t>
            </a:r>
          </a:p>
          <a:p>
            <a:r>
              <a:rPr lang="cs-CZ" dirty="0"/>
              <a:t>Dotace je poskytována max. do výše 70 % </a:t>
            </a:r>
          </a:p>
        </p:txBody>
      </p:sp>
    </p:spTree>
    <p:extLst>
      <p:ext uri="{BB962C8B-B14F-4D97-AF65-F5344CB8AC3E}">
        <p14:creationId xmlns:p14="http://schemas.microsoft.com/office/powerpoint/2010/main" val="21804944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2963404551"/>
              </p:ext>
            </p:extLst>
          </p:nvPr>
        </p:nvGraphicFramePr>
        <p:xfrm>
          <a:off x="838200" y="471488"/>
          <a:ext cx="10515600" cy="57054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82982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lvl="1" algn="l" rtl="0">
              <a:lnSpc>
                <a:spcPct val="90000"/>
              </a:lnSpc>
              <a:spcBef>
                <a:spcPct val="0"/>
              </a:spcBef>
            </a:pPr>
            <a:r>
              <a:rPr lang="cs-CZ" sz="3200" b="1" dirty="0">
                <a:latin typeface="+mn-lt"/>
              </a:rPr>
              <a:t>Program V – činnosti sportovních </a:t>
            </a:r>
            <a:r>
              <a:rPr lang="cs-CZ" sz="3200" b="1" dirty="0" smtClean="0">
                <a:latin typeface="+mn-lt"/>
              </a:rPr>
              <a:t>svazů</a:t>
            </a:r>
            <a:endParaRPr lang="cs-CZ" dirty="0"/>
          </a:p>
        </p:txBody>
      </p:sp>
      <p:sp>
        <p:nvSpPr>
          <p:cNvPr id="3" name="Zástupný symbol pro obsah 2"/>
          <p:cNvSpPr>
            <a:spLocks noGrp="1"/>
          </p:cNvSpPr>
          <p:nvPr>
            <p:ph idx="1"/>
          </p:nvPr>
        </p:nvSpPr>
        <p:spPr/>
        <p:txBody>
          <a:bodyPr/>
          <a:lstStyle/>
          <a:p>
            <a:r>
              <a:rPr lang="cs-CZ" dirty="0" smtClean="0"/>
              <a:t>Podpora všeobecné </a:t>
            </a:r>
            <a:r>
              <a:rPr lang="cs-CZ" dirty="0"/>
              <a:t>sportovní činnosti, </a:t>
            </a:r>
            <a:r>
              <a:rPr lang="cs-CZ" dirty="0" smtClean="0"/>
              <a:t>celoživotního aktivního způsobu </a:t>
            </a:r>
            <a:r>
              <a:rPr lang="cs-CZ" dirty="0"/>
              <a:t>života, </a:t>
            </a:r>
            <a:r>
              <a:rPr lang="cs-CZ" dirty="0" smtClean="0"/>
              <a:t>pravidelné </a:t>
            </a:r>
            <a:r>
              <a:rPr lang="cs-CZ" dirty="0"/>
              <a:t>sportovní </a:t>
            </a:r>
            <a:r>
              <a:rPr lang="cs-CZ" dirty="0" smtClean="0"/>
              <a:t>činnosti, organizace </a:t>
            </a:r>
            <a:r>
              <a:rPr lang="cs-CZ" dirty="0"/>
              <a:t>sportovních </a:t>
            </a:r>
            <a:r>
              <a:rPr lang="cs-CZ" dirty="0" smtClean="0"/>
              <a:t>klubů</a:t>
            </a:r>
          </a:p>
          <a:p>
            <a:r>
              <a:rPr lang="cs-CZ" dirty="0" smtClean="0"/>
              <a:t>Podpora </a:t>
            </a:r>
            <a:r>
              <a:rPr lang="cs-CZ" dirty="0"/>
              <a:t>činnosti spolků s celostátní </a:t>
            </a:r>
            <a:r>
              <a:rPr lang="cs-CZ" dirty="0" smtClean="0"/>
              <a:t>působností</a:t>
            </a:r>
          </a:p>
          <a:p>
            <a:r>
              <a:rPr lang="cs-CZ" dirty="0"/>
              <a:t>Podpora činnosti zajišťující postupové sportovní </a:t>
            </a:r>
            <a:r>
              <a:rPr lang="cs-CZ" dirty="0" smtClean="0"/>
              <a:t>soutěže.</a:t>
            </a:r>
          </a:p>
          <a:p>
            <a:r>
              <a:rPr lang="cs-CZ" dirty="0" smtClean="0"/>
              <a:t>730.000.000</a:t>
            </a:r>
            <a:r>
              <a:rPr lang="cs-CZ" dirty="0"/>
              <a:t>,- </a:t>
            </a:r>
            <a:r>
              <a:rPr lang="cs-CZ" dirty="0" smtClean="0"/>
              <a:t>Kč</a:t>
            </a:r>
            <a:endParaRPr lang="cs-CZ" dirty="0"/>
          </a:p>
          <a:p>
            <a:r>
              <a:rPr lang="cs-CZ" dirty="0" smtClean="0"/>
              <a:t>20% prostředků účelově na mládež</a:t>
            </a:r>
          </a:p>
          <a:p>
            <a:r>
              <a:rPr lang="cs-CZ" dirty="0"/>
              <a:t>95 </a:t>
            </a:r>
            <a:r>
              <a:rPr lang="cs-CZ" dirty="0" smtClean="0"/>
              <a:t>žádostí</a:t>
            </a:r>
            <a:endParaRPr lang="cs-CZ" dirty="0"/>
          </a:p>
        </p:txBody>
      </p:sp>
    </p:spTree>
    <p:extLst>
      <p:ext uri="{BB962C8B-B14F-4D97-AF65-F5344CB8AC3E}">
        <p14:creationId xmlns:p14="http://schemas.microsoft.com/office/powerpoint/2010/main" val="13499547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4027214525"/>
              </p:ext>
            </p:extLst>
          </p:nvPr>
        </p:nvGraphicFramePr>
        <p:xfrm>
          <a:off x="838200" y="471488"/>
          <a:ext cx="10515600" cy="57054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748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3200" b="1" dirty="0">
                <a:latin typeface="+mn-lt"/>
              </a:rPr>
              <a:t>Program VI – Významné sportovní akce </a:t>
            </a:r>
          </a:p>
        </p:txBody>
      </p:sp>
      <p:sp>
        <p:nvSpPr>
          <p:cNvPr id="3" name="Zástupný symbol pro obsah 2"/>
          <p:cNvSpPr>
            <a:spLocks noGrp="1"/>
          </p:cNvSpPr>
          <p:nvPr>
            <p:ph idx="1"/>
          </p:nvPr>
        </p:nvSpPr>
        <p:spPr/>
        <p:txBody>
          <a:bodyPr>
            <a:normAutofit fontScale="92500" lnSpcReduction="10000"/>
          </a:bodyPr>
          <a:lstStyle/>
          <a:p>
            <a:r>
              <a:rPr lang="cs-CZ" dirty="0"/>
              <a:t>Podpora významných sportovních akcí pořádaných v </a:t>
            </a:r>
            <a:r>
              <a:rPr lang="cs-CZ" dirty="0" smtClean="0"/>
              <a:t>ČR</a:t>
            </a:r>
          </a:p>
          <a:p>
            <a:r>
              <a:rPr lang="cs-CZ" dirty="0" smtClean="0"/>
              <a:t>Mistrovství </a:t>
            </a:r>
            <a:r>
              <a:rPr lang="cs-CZ" dirty="0"/>
              <a:t>Evropy v basketbalu žen 2017 (příprava akce), Mistrovství Evropy v cyklokrosu 2017 (příprava akce), Světový pohár v biatlonu 2016/17, Davis Cup 2016, </a:t>
            </a:r>
            <a:r>
              <a:rPr lang="cs-CZ" dirty="0" err="1"/>
              <a:t>Fed</a:t>
            </a:r>
            <a:r>
              <a:rPr lang="cs-CZ" dirty="0"/>
              <a:t> Cup </a:t>
            </a:r>
            <a:r>
              <a:rPr lang="cs-CZ" dirty="0" smtClean="0"/>
              <a:t>2016, Mistrovství </a:t>
            </a:r>
            <a:r>
              <a:rPr lang="cs-CZ" dirty="0"/>
              <a:t>světa horská kola 2016, Zlatá tretra Ostrava 2016, Mistrovství Evropy v orientačním běhu 2016, Světová liga ve volejbalu mužů 2016, Světový pohár ve vodním slalomu 2016, Světový pohár ve vodní kanoistice 2016, Mistrovství Evropy žen do 17 let ve fotbale 2017 (příprava akce</a:t>
            </a:r>
            <a:r>
              <a:rPr lang="cs-CZ" dirty="0" smtClean="0"/>
              <a:t>)</a:t>
            </a:r>
          </a:p>
          <a:p>
            <a:r>
              <a:rPr lang="cs-CZ" dirty="0" smtClean="0"/>
              <a:t>160.000.000,- Kč</a:t>
            </a:r>
          </a:p>
          <a:p>
            <a:r>
              <a:rPr lang="cs-CZ" dirty="0" smtClean="0"/>
              <a:t>169 žádostí / 76 podpořeno</a:t>
            </a:r>
          </a:p>
          <a:p>
            <a:r>
              <a:rPr lang="cs-CZ" dirty="0" smtClean="0"/>
              <a:t>Snížení oproti 2015 o 100 mil. (MS hokej, EURO21 Fotbal, HME Atletika)</a:t>
            </a:r>
          </a:p>
          <a:p>
            <a:endParaRPr lang="cs-CZ" dirty="0" smtClean="0"/>
          </a:p>
          <a:p>
            <a:endParaRPr lang="cs-CZ" dirty="0"/>
          </a:p>
        </p:txBody>
      </p:sp>
    </p:spTree>
    <p:extLst>
      <p:ext uri="{BB962C8B-B14F-4D97-AF65-F5344CB8AC3E}">
        <p14:creationId xmlns:p14="http://schemas.microsoft.com/office/powerpoint/2010/main" val="38319900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lvl="1" algn="l" rtl="0">
              <a:lnSpc>
                <a:spcPct val="90000"/>
              </a:lnSpc>
              <a:spcBef>
                <a:spcPct val="0"/>
              </a:spcBef>
            </a:pPr>
            <a:r>
              <a:rPr lang="cs-CZ" sz="3200" b="1" dirty="0">
                <a:latin typeface="+mn-lt"/>
              </a:rPr>
              <a:t>Program VII – zdravotně postižení </a:t>
            </a:r>
            <a:r>
              <a:rPr lang="cs-CZ" sz="3200" b="1" dirty="0" smtClean="0">
                <a:latin typeface="+mn-lt"/>
              </a:rPr>
              <a:t>sportovci</a:t>
            </a:r>
            <a:endParaRPr lang="cs-CZ" dirty="0"/>
          </a:p>
        </p:txBody>
      </p:sp>
      <p:sp>
        <p:nvSpPr>
          <p:cNvPr id="3" name="Zástupný symbol pro obsah 2"/>
          <p:cNvSpPr>
            <a:spLocks noGrp="1"/>
          </p:cNvSpPr>
          <p:nvPr>
            <p:ph idx="1"/>
          </p:nvPr>
        </p:nvSpPr>
        <p:spPr/>
        <p:txBody>
          <a:bodyPr/>
          <a:lstStyle/>
          <a:p>
            <a:r>
              <a:rPr lang="cs-CZ" dirty="0"/>
              <a:t>P</a:t>
            </a:r>
            <a:r>
              <a:rPr lang="cs-CZ" dirty="0" smtClean="0"/>
              <a:t>odpora </a:t>
            </a:r>
            <a:r>
              <a:rPr lang="cs-CZ" dirty="0"/>
              <a:t>všeobecné sportovní činnosti, podpora celoživotního aktivního způsobu života, podpora pravidelné sportovní činnosti, podpora organizace spolků v oblasti zdravotně postižených </a:t>
            </a:r>
            <a:r>
              <a:rPr lang="cs-CZ" dirty="0" smtClean="0"/>
              <a:t>sportovců</a:t>
            </a:r>
          </a:p>
          <a:p>
            <a:r>
              <a:rPr lang="cs-CZ" dirty="0"/>
              <a:t>P</a:t>
            </a:r>
            <a:r>
              <a:rPr lang="cs-CZ" dirty="0" smtClean="0"/>
              <a:t>odpora </a:t>
            </a:r>
            <a:r>
              <a:rPr lang="cs-CZ" dirty="0"/>
              <a:t>zdravotního zabezpečení sportovců, doprovodu a organizace sportu ZPS u jednotlivých spolků, která navazuje na podporu poskytovanou v minulém </a:t>
            </a:r>
            <a:r>
              <a:rPr lang="cs-CZ" dirty="0" smtClean="0"/>
              <a:t>období</a:t>
            </a:r>
          </a:p>
          <a:p>
            <a:r>
              <a:rPr lang="cs-CZ" dirty="0"/>
              <a:t>100</a:t>
            </a:r>
            <a:r>
              <a:rPr lang="cs-CZ" dirty="0" smtClean="0"/>
              <a:t>% dotace</a:t>
            </a:r>
          </a:p>
          <a:p>
            <a:r>
              <a:rPr lang="cs-CZ" dirty="0" smtClean="0"/>
              <a:t>67.000.000</a:t>
            </a:r>
            <a:r>
              <a:rPr lang="cs-CZ" dirty="0"/>
              <a:t>,- </a:t>
            </a:r>
            <a:r>
              <a:rPr lang="cs-CZ" dirty="0" smtClean="0"/>
              <a:t>Kč</a:t>
            </a:r>
          </a:p>
          <a:p>
            <a:r>
              <a:rPr lang="cs-CZ" dirty="0" smtClean="0"/>
              <a:t>celkem 81 žádostí</a:t>
            </a:r>
            <a:endParaRPr lang="cs-CZ" dirty="0"/>
          </a:p>
        </p:txBody>
      </p:sp>
    </p:spTree>
    <p:extLst>
      <p:ext uri="{BB962C8B-B14F-4D97-AF65-F5344CB8AC3E}">
        <p14:creationId xmlns:p14="http://schemas.microsoft.com/office/powerpoint/2010/main" val="24814305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3200" b="1" dirty="0">
                <a:latin typeface="+mn-lt"/>
              </a:rPr>
              <a:t>Program VIII – Organizace sportu ve sportovních </a:t>
            </a:r>
            <a:r>
              <a:rPr lang="cs-CZ" sz="3200" b="1" dirty="0" smtClean="0">
                <a:latin typeface="+mn-lt"/>
              </a:rPr>
              <a:t>klubech</a:t>
            </a:r>
            <a:br>
              <a:rPr lang="cs-CZ" sz="3200" b="1" dirty="0" smtClean="0">
                <a:latin typeface="+mn-lt"/>
              </a:rPr>
            </a:br>
            <a:r>
              <a:rPr lang="cs-CZ" sz="3200" b="1" dirty="0" smtClean="0">
                <a:latin typeface="+mn-lt"/>
              </a:rPr>
              <a:t>a </a:t>
            </a:r>
            <a:r>
              <a:rPr lang="cs-CZ" sz="3200" b="1" dirty="0">
                <a:latin typeface="+mn-lt"/>
              </a:rPr>
              <a:t>tělovýchovných jednotách</a:t>
            </a:r>
          </a:p>
        </p:txBody>
      </p:sp>
      <p:sp>
        <p:nvSpPr>
          <p:cNvPr id="3" name="Zástupný symbol pro obsah 2"/>
          <p:cNvSpPr>
            <a:spLocks noGrp="1"/>
          </p:cNvSpPr>
          <p:nvPr>
            <p:ph idx="1"/>
          </p:nvPr>
        </p:nvSpPr>
        <p:spPr/>
        <p:txBody>
          <a:bodyPr>
            <a:normAutofit/>
          </a:bodyPr>
          <a:lstStyle/>
          <a:p>
            <a:r>
              <a:rPr lang="cs-CZ" dirty="0" smtClean="0"/>
              <a:t>Podpora trenérů </a:t>
            </a:r>
            <a:r>
              <a:rPr lang="cs-CZ" dirty="0"/>
              <a:t>dětí a </a:t>
            </a:r>
            <a:r>
              <a:rPr lang="cs-CZ" dirty="0" smtClean="0"/>
              <a:t>mládeže</a:t>
            </a:r>
          </a:p>
          <a:p>
            <a:r>
              <a:rPr lang="cs-CZ" dirty="0" smtClean="0"/>
              <a:t>Pořízení sportovních potřeb (výstroj a výzbroj) neinvestičního charakteru pro děti a mládež do</a:t>
            </a:r>
          </a:p>
          <a:p>
            <a:r>
              <a:rPr lang="cs-CZ" dirty="0" smtClean="0"/>
              <a:t>Snížení finančního </a:t>
            </a:r>
            <a:r>
              <a:rPr lang="cs-CZ" dirty="0"/>
              <a:t>zatížení rodičů a rozvoji sportovních aktivit dětí a </a:t>
            </a:r>
            <a:r>
              <a:rPr lang="cs-CZ" dirty="0" smtClean="0"/>
              <a:t>mládeže do 18 let</a:t>
            </a:r>
          </a:p>
          <a:p>
            <a:r>
              <a:rPr lang="cs-CZ" dirty="0" smtClean="0"/>
              <a:t>3 </a:t>
            </a:r>
            <a:r>
              <a:rPr lang="cs-CZ" dirty="0"/>
              <a:t>259 </a:t>
            </a:r>
            <a:r>
              <a:rPr lang="cs-CZ" dirty="0" smtClean="0"/>
              <a:t>žádostí</a:t>
            </a:r>
          </a:p>
          <a:p>
            <a:r>
              <a:rPr lang="cs-CZ" dirty="0" smtClean="0"/>
              <a:t>362.000.000,- Kč</a:t>
            </a:r>
            <a:endParaRPr lang="cs-CZ" dirty="0"/>
          </a:p>
        </p:txBody>
      </p:sp>
    </p:spTree>
    <p:extLst>
      <p:ext uri="{BB962C8B-B14F-4D97-AF65-F5344CB8AC3E}">
        <p14:creationId xmlns:p14="http://schemas.microsoft.com/office/powerpoint/2010/main" val="9830122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lvl="1" algn="l" rtl="0">
              <a:lnSpc>
                <a:spcPct val="90000"/>
              </a:lnSpc>
              <a:spcBef>
                <a:spcPct val="0"/>
              </a:spcBef>
            </a:pPr>
            <a:r>
              <a:rPr lang="cs-CZ" sz="3200" b="1" dirty="0">
                <a:latin typeface="+mn-lt"/>
              </a:rPr>
              <a:t>Program IX – organizace školního </a:t>
            </a:r>
            <a:r>
              <a:rPr lang="cs-CZ" sz="3200" b="1" dirty="0" smtClean="0">
                <a:latin typeface="+mn-lt"/>
              </a:rPr>
              <a:t>sportu</a:t>
            </a:r>
            <a:endParaRPr lang="cs-CZ" sz="3200" dirty="0">
              <a:latin typeface="+mn-lt"/>
            </a:endParaRPr>
          </a:p>
        </p:txBody>
      </p:sp>
      <p:sp>
        <p:nvSpPr>
          <p:cNvPr id="3" name="Zástupný symbol pro obsah 2"/>
          <p:cNvSpPr>
            <a:spLocks noGrp="1"/>
          </p:cNvSpPr>
          <p:nvPr>
            <p:ph idx="1"/>
          </p:nvPr>
        </p:nvSpPr>
        <p:spPr/>
        <p:txBody>
          <a:bodyPr>
            <a:normAutofit fontScale="92500" lnSpcReduction="20000"/>
          </a:bodyPr>
          <a:lstStyle/>
          <a:p>
            <a:r>
              <a:rPr lang="cs-CZ" dirty="0"/>
              <a:t>Pravidelnou sportovní činnost žáků školních a univerzitních sportovních klubů ve věkové kategorii 6 – 26 let, včetně soutěží republikového </a:t>
            </a:r>
            <a:r>
              <a:rPr lang="cs-CZ" dirty="0" smtClean="0"/>
              <a:t>charakteru</a:t>
            </a:r>
          </a:p>
          <a:p>
            <a:pPr lvl="0"/>
            <a:r>
              <a:rPr lang="cs-CZ" dirty="0"/>
              <a:t>Projekty Center sportu na školách, mezinárodní soutěže žáků a studentů škol sdružených ve sportovních mezinárodních školských a studentských organizacích pořádaných v ČR a na českou účast v zahraničí.</a:t>
            </a:r>
          </a:p>
          <a:p>
            <a:pPr lvl="0"/>
            <a:r>
              <a:rPr lang="cs-CZ" dirty="0"/>
              <a:t>Činnost univerzitního sportu v oblasti sportovní reprezentace ČR. Jedná se o zabezpečení účasti na Zimních a Letních světových Univerziádách (ZSU, LSU) a v mezidobí Akademická mistrovství světa (AMS) u jednotlivých sportů.</a:t>
            </a:r>
          </a:p>
          <a:p>
            <a:r>
              <a:rPr lang="cs-CZ" dirty="0"/>
              <a:t>43 000 000,- </a:t>
            </a:r>
            <a:r>
              <a:rPr lang="cs-CZ" dirty="0" smtClean="0"/>
              <a:t>Kč</a:t>
            </a:r>
          </a:p>
          <a:p>
            <a:r>
              <a:rPr lang="cs-CZ" dirty="0"/>
              <a:t>9 žádostí</a:t>
            </a:r>
          </a:p>
        </p:txBody>
      </p:sp>
    </p:spTree>
    <p:extLst>
      <p:ext uri="{BB962C8B-B14F-4D97-AF65-F5344CB8AC3E}">
        <p14:creationId xmlns:p14="http://schemas.microsoft.com/office/powerpoint/2010/main" val="40637707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lvl="1" algn="l" rtl="0">
              <a:lnSpc>
                <a:spcPct val="90000"/>
              </a:lnSpc>
              <a:spcBef>
                <a:spcPct val="0"/>
              </a:spcBef>
            </a:pPr>
            <a:r>
              <a:rPr lang="cs-CZ" sz="3200" b="1" dirty="0">
                <a:latin typeface="+mn-lt"/>
              </a:rPr>
              <a:t>Program X - Projekty pro sportování </a:t>
            </a:r>
            <a:r>
              <a:rPr lang="cs-CZ" sz="3200" b="1" dirty="0" smtClean="0">
                <a:latin typeface="+mn-lt"/>
              </a:rPr>
              <a:t>veřejnosti</a:t>
            </a:r>
            <a:endParaRPr lang="cs-CZ" sz="3200" dirty="0">
              <a:latin typeface="+mn-lt"/>
            </a:endParaRPr>
          </a:p>
        </p:txBody>
      </p:sp>
      <p:sp>
        <p:nvSpPr>
          <p:cNvPr id="3" name="Zástupný symbol pro obsah 2"/>
          <p:cNvSpPr>
            <a:spLocks noGrp="1"/>
          </p:cNvSpPr>
          <p:nvPr>
            <p:ph idx="1"/>
          </p:nvPr>
        </p:nvSpPr>
        <p:spPr/>
        <p:txBody>
          <a:bodyPr/>
          <a:lstStyle/>
          <a:p>
            <a:r>
              <a:rPr lang="cs-CZ" dirty="0"/>
              <a:t>zlepšování zdravotního stavu obyvatelstva ČR, na popularizaci sportu nejen pro aktivní členy sportovních svazů a spolků, ale také na širokou </a:t>
            </a:r>
            <a:r>
              <a:rPr lang="cs-CZ" dirty="0" smtClean="0"/>
              <a:t>veřejnost</a:t>
            </a:r>
          </a:p>
          <a:p>
            <a:r>
              <a:rPr lang="cs-CZ" dirty="0"/>
              <a:t>podporování zdraví a prevence nemocím u nejširšího spektra občanů v </a:t>
            </a:r>
            <a:r>
              <a:rPr lang="cs-CZ" dirty="0" smtClean="0"/>
              <a:t>ČR</a:t>
            </a:r>
          </a:p>
          <a:p>
            <a:r>
              <a:rPr lang="cs-CZ" dirty="0"/>
              <a:t>dosažení kvalifikovaných standardů ve srovnání s měřítky EU potažmo s celosvětovými </a:t>
            </a:r>
            <a:r>
              <a:rPr lang="cs-CZ" dirty="0" smtClean="0"/>
              <a:t>trendy</a:t>
            </a:r>
          </a:p>
          <a:p>
            <a:r>
              <a:rPr lang="cs-CZ" dirty="0"/>
              <a:t>36 mil. </a:t>
            </a:r>
            <a:r>
              <a:rPr lang="cs-CZ" dirty="0" smtClean="0"/>
              <a:t>Kč</a:t>
            </a:r>
          </a:p>
          <a:p>
            <a:r>
              <a:rPr lang="cs-CZ" dirty="0"/>
              <a:t>projektů z </a:t>
            </a:r>
            <a:r>
              <a:rPr lang="cs-CZ" dirty="0" smtClean="0"/>
              <a:t>82</a:t>
            </a:r>
          </a:p>
          <a:p>
            <a:endParaRPr lang="cs-CZ" dirty="0"/>
          </a:p>
        </p:txBody>
      </p:sp>
    </p:spTree>
    <p:extLst>
      <p:ext uri="{BB962C8B-B14F-4D97-AF65-F5344CB8AC3E}">
        <p14:creationId xmlns:p14="http://schemas.microsoft.com/office/powerpoint/2010/main" val="26711834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3200" b="1" dirty="0">
                <a:latin typeface="+mn-lt"/>
              </a:rPr>
              <a:t>Investiční program státní podpory sportu</a:t>
            </a:r>
          </a:p>
        </p:txBody>
      </p:sp>
      <p:sp>
        <p:nvSpPr>
          <p:cNvPr id="3" name="Zástupný symbol pro obsah 2"/>
          <p:cNvSpPr>
            <a:spLocks noGrp="1"/>
          </p:cNvSpPr>
          <p:nvPr>
            <p:ph idx="1"/>
          </p:nvPr>
        </p:nvSpPr>
        <p:spPr/>
        <p:txBody>
          <a:bodyPr>
            <a:normAutofit fontScale="92500" lnSpcReduction="20000"/>
          </a:bodyPr>
          <a:lstStyle/>
          <a:p>
            <a:r>
              <a:rPr lang="cs-CZ" dirty="0" smtClean="0"/>
              <a:t>Podpora </a:t>
            </a:r>
            <a:r>
              <a:rPr lang="cs-CZ" dirty="0"/>
              <a:t>rekonstrukcí a modernizací stávajících sportovišť, pořízení strojních investic a také podpora nových </a:t>
            </a:r>
            <a:r>
              <a:rPr lang="cs-CZ" dirty="0" smtClean="0"/>
              <a:t>staveb</a:t>
            </a:r>
          </a:p>
          <a:p>
            <a:r>
              <a:rPr lang="cs-CZ" dirty="0" smtClean="0"/>
              <a:t>Podporu </a:t>
            </a:r>
            <a:r>
              <a:rPr lang="cs-CZ" dirty="0"/>
              <a:t>vlastníků sportovních zařízení se zaměřením zajistit větší dostupnost a kvalitu sportování dětí a </a:t>
            </a:r>
            <a:r>
              <a:rPr lang="cs-CZ" dirty="0" smtClean="0"/>
              <a:t>mládeže</a:t>
            </a:r>
          </a:p>
          <a:p>
            <a:r>
              <a:rPr lang="cs-CZ" dirty="0"/>
              <a:t>vyrovnávání regionálních </a:t>
            </a:r>
            <a:r>
              <a:rPr lang="cs-CZ" dirty="0" smtClean="0"/>
              <a:t>deficitů</a:t>
            </a:r>
          </a:p>
          <a:p>
            <a:r>
              <a:rPr lang="cs-CZ" dirty="0" err="1"/>
              <a:t>Subtitul</a:t>
            </a:r>
            <a:r>
              <a:rPr lang="cs-CZ" dirty="0"/>
              <a:t>  133512 je určen pro spolky a obce, které zajišťují sport a tělovýchovu ve svém </a:t>
            </a:r>
            <a:r>
              <a:rPr lang="cs-CZ" dirty="0" smtClean="0"/>
              <a:t>regionu</a:t>
            </a:r>
          </a:p>
          <a:p>
            <a:r>
              <a:rPr lang="cs-CZ" dirty="0" err="1" smtClean="0"/>
              <a:t>Subtitul</a:t>
            </a:r>
            <a:r>
              <a:rPr lang="cs-CZ" dirty="0" smtClean="0"/>
              <a:t> </a:t>
            </a:r>
            <a:r>
              <a:rPr lang="cs-CZ" dirty="0"/>
              <a:t>133513 </a:t>
            </a:r>
            <a:r>
              <a:rPr lang="cs-CZ" dirty="0" smtClean="0"/>
              <a:t>je určen </a:t>
            </a:r>
            <a:r>
              <a:rPr lang="cs-CZ" dirty="0"/>
              <a:t>na podporu reprezentačních </a:t>
            </a:r>
            <a:r>
              <a:rPr lang="cs-CZ" dirty="0" smtClean="0"/>
              <a:t>potřeb, prostředky budou </a:t>
            </a:r>
            <a:r>
              <a:rPr lang="cs-CZ" dirty="0"/>
              <a:t>poskytnuty především rezortním sportovním centrům a sportovním </a:t>
            </a:r>
            <a:r>
              <a:rPr lang="cs-CZ" dirty="0" smtClean="0"/>
              <a:t>svazům</a:t>
            </a:r>
          </a:p>
          <a:p>
            <a:r>
              <a:rPr lang="cs-CZ" dirty="0" smtClean="0"/>
              <a:t>870.100.000,- Kč</a:t>
            </a:r>
          </a:p>
          <a:p>
            <a:r>
              <a:rPr lang="cs-CZ" dirty="0"/>
              <a:t>1456 žádostí</a:t>
            </a:r>
          </a:p>
        </p:txBody>
      </p:sp>
    </p:spTree>
    <p:extLst>
      <p:ext uri="{BB962C8B-B14F-4D97-AF65-F5344CB8AC3E}">
        <p14:creationId xmlns:p14="http://schemas.microsoft.com/office/powerpoint/2010/main" val="1230006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371732712"/>
              </p:ext>
            </p:extLst>
          </p:nvPr>
        </p:nvGraphicFramePr>
        <p:xfrm>
          <a:off x="605308" y="566669"/>
          <a:ext cx="10998556" cy="5610292"/>
        </p:xfrm>
        <a:graphic>
          <a:graphicData uri="http://schemas.openxmlformats.org/drawingml/2006/table">
            <a:tbl>
              <a:tblPr>
                <a:tableStyleId>{5C22544A-7EE6-4342-B048-85BDC9FD1C3A}</a:tableStyleId>
              </a:tblPr>
              <a:tblGrid>
                <a:gridCol w="1252311"/>
                <a:gridCol w="2572683"/>
                <a:gridCol w="394750"/>
                <a:gridCol w="1129802"/>
                <a:gridCol w="1129802"/>
                <a:gridCol w="1129802"/>
                <a:gridCol w="1129802"/>
                <a:gridCol w="1129802"/>
                <a:gridCol w="1129802"/>
              </a:tblGrid>
              <a:tr h="269451">
                <a:tc>
                  <a:txBody>
                    <a:bodyPr/>
                    <a:lstStyle/>
                    <a:p>
                      <a:pPr algn="ctr" fontAlgn="ctr"/>
                      <a:r>
                        <a:rPr lang="cs-CZ" sz="1100" b="1" u="none" strike="noStrike" dirty="0">
                          <a:effectLst/>
                        </a:rPr>
                        <a:t>Program</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Název</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rowSpan="12">
                  <a:txBody>
                    <a:bodyPr/>
                    <a:lstStyle/>
                    <a:p>
                      <a:pPr algn="ctr" fontAlgn="ctr"/>
                      <a:r>
                        <a:rPr lang="cs-CZ" sz="1100" b="1" u="none" strike="noStrike" dirty="0">
                          <a:effectLst/>
                        </a:rPr>
                        <a:t> </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2011</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2012</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2013</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2014</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2015</a:t>
                      </a:r>
                      <a:endParaRPr lang="cs-CZ" sz="1100" b="1"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ctr" fontAlgn="ctr"/>
                      <a:r>
                        <a:rPr lang="cs-CZ" sz="1100" b="1" u="none" strike="noStrike" dirty="0">
                          <a:effectLst/>
                        </a:rPr>
                        <a:t>2016</a:t>
                      </a:r>
                      <a:endParaRPr lang="cs-CZ" sz="1100" b="1" i="0" u="none" strike="noStrike" dirty="0">
                        <a:solidFill>
                          <a:srgbClr val="000000"/>
                        </a:solidFill>
                        <a:effectLst/>
                        <a:latin typeface="Times New Roman" panose="02020603050405020304" pitchFamily="18" charset="0"/>
                      </a:endParaRPr>
                    </a:p>
                  </a:txBody>
                  <a:tcPr marL="9499" marR="9499" marT="9499" marB="0" anchor="ctr"/>
                </a:tc>
              </a:tr>
              <a:tr h="257203">
                <a:tc>
                  <a:txBody>
                    <a:bodyPr/>
                    <a:lstStyle/>
                    <a:p>
                      <a:pPr algn="l" fontAlgn="ctr"/>
                      <a:r>
                        <a:rPr lang="cs-CZ" sz="1100" u="none" strike="noStrike">
                          <a:effectLst/>
                        </a:rPr>
                        <a:t>Program I</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a:effectLst/>
                        </a:rPr>
                        <a:t>Sportovní reprezentace ČR</a:t>
                      </a:r>
                      <a:endParaRPr lang="cs-CZ" sz="1100" b="0" i="0" u="none" strike="noStrike">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r" fontAlgn="ctr"/>
                      <a:r>
                        <a:rPr lang="cs-CZ" sz="1100" u="none" strike="noStrike">
                          <a:effectLst/>
                        </a:rPr>
                        <a:t>476 802,40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391 992,00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403 067,20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357 509,00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303 157,70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385 000,00</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a:txBody>
                    <a:bodyPr/>
                    <a:lstStyle/>
                    <a:p>
                      <a:pPr algn="l" fontAlgn="ctr"/>
                      <a:r>
                        <a:rPr lang="cs-CZ" sz="1100" u="none" strike="noStrike">
                          <a:effectLst/>
                        </a:rPr>
                        <a:t>Program II</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a:effectLst/>
                        </a:rPr>
                        <a:t>Sportovně talentovaná mládež</a:t>
                      </a:r>
                      <a:endParaRPr lang="cs-CZ" sz="1100" b="0" i="0" u="none" strike="noStrike">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r" fontAlgn="ctr"/>
                      <a:r>
                        <a:rPr lang="cs-CZ" sz="1100" u="none" strike="noStrike">
                          <a:effectLst/>
                        </a:rPr>
                        <a:t>332 827,60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330 000,00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337 941,80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330 000,00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323 049,50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325 000,00</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gridSpan="2">
                  <a:txBody>
                    <a:bodyPr/>
                    <a:lstStyle/>
                    <a:p>
                      <a:pPr algn="l" fontAlgn="ctr"/>
                      <a:r>
                        <a:rPr lang="cs-CZ" sz="1100" b="1" u="none" strike="noStrike" dirty="0">
                          <a:effectLst/>
                        </a:rPr>
                        <a:t>Celkem § 3411 Státní sportovní reprezentace</a:t>
                      </a:r>
                      <a:endParaRPr lang="cs-CZ" sz="1100" b="1" i="0" u="none" strike="noStrike" dirty="0">
                        <a:solidFill>
                          <a:srgbClr val="000000"/>
                        </a:solidFill>
                        <a:effectLst/>
                        <a:latin typeface="Arial" panose="020B0604020202020204" pitchFamily="34" charset="0"/>
                      </a:endParaRPr>
                    </a:p>
                  </a:txBody>
                  <a:tcPr marL="9499" marR="9499" marT="9499" marB="0" anchor="ctr"/>
                </a:tc>
                <a:tc hMerge="1">
                  <a:txBody>
                    <a:bodyPr/>
                    <a:lstStyle/>
                    <a:p>
                      <a:endParaRPr lang="cs-CZ"/>
                    </a:p>
                  </a:txBody>
                  <a:tcPr/>
                </a:tc>
                <a:tc vMerge="1">
                  <a:txBody>
                    <a:bodyPr/>
                    <a:lstStyle/>
                    <a:p>
                      <a:endParaRPr lang="cs-CZ"/>
                    </a:p>
                  </a:txBody>
                  <a:tcPr/>
                </a:tc>
                <a:tc>
                  <a:txBody>
                    <a:bodyPr/>
                    <a:lstStyle/>
                    <a:p>
                      <a:pPr algn="r" fontAlgn="ctr"/>
                      <a:r>
                        <a:rPr lang="cs-CZ" sz="1100" b="1" u="none" strike="noStrike" dirty="0">
                          <a:effectLst/>
                        </a:rPr>
                        <a:t>809 630,00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721 992,00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741 009,00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687 509,00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626 207,20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710 000,00</a:t>
                      </a:r>
                      <a:endParaRPr lang="cs-CZ" sz="1100" b="1" i="0" u="none" strike="noStrike" dirty="0">
                        <a:solidFill>
                          <a:srgbClr val="000000"/>
                        </a:solidFill>
                        <a:effectLst/>
                        <a:latin typeface="Arial" panose="020B0604020202020204" pitchFamily="34" charset="0"/>
                      </a:endParaRPr>
                    </a:p>
                  </a:txBody>
                  <a:tcPr marL="9499" marR="9499" marT="9499" marB="0" anchor="ctr"/>
                </a:tc>
              </a:tr>
              <a:tr h="257203">
                <a:tc>
                  <a:txBody>
                    <a:bodyPr/>
                    <a:lstStyle/>
                    <a:p>
                      <a:pPr algn="l" fontAlgn="ctr"/>
                      <a:r>
                        <a:rPr lang="cs-CZ" sz="1100" u="none" strike="noStrike">
                          <a:effectLst/>
                        </a:rPr>
                        <a:t>Program III</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dirty="0">
                          <a:effectLst/>
                        </a:rPr>
                        <a:t>Činnost sportovních organizací</a:t>
                      </a:r>
                      <a:endParaRPr lang="cs-CZ" sz="1100" b="0" i="0" u="none" strike="noStrike" dirty="0">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r" fontAlgn="ctr"/>
                      <a:r>
                        <a:rPr lang="cs-CZ" sz="1100" u="none" strike="noStrike">
                          <a:effectLst/>
                        </a:rPr>
                        <a:t>144 567,00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62 919,80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41 530,00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50 072,10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234 000,00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170 000,00</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a:txBody>
                    <a:bodyPr/>
                    <a:lstStyle/>
                    <a:p>
                      <a:pPr algn="l" fontAlgn="ctr"/>
                      <a:r>
                        <a:rPr lang="cs-CZ" sz="1100" u="none" strike="noStrike">
                          <a:effectLst/>
                        </a:rPr>
                        <a:t>Program IV</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dirty="0">
                          <a:effectLst/>
                        </a:rPr>
                        <a:t>Údržba a provoz sportovních zařízení</a:t>
                      </a:r>
                      <a:endParaRPr lang="cs-CZ" sz="1100" b="0" i="0" u="none" strike="noStrike" dirty="0">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r" fontAlgn="ctr"/>
                      <a:r>
                        <a:rPr lang="cs-CZ" sz="1100" u="none" strike="noStrike">
                          <a:effectLst/>
                        </a:rPr>
                        <a:t>152 772,00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142 850,00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153 310,80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151 211,50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147 398,60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171 200,00</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a:txBody>
                    <a:bodyPr/>
                    <a:lstStyle/>
                    <a:p>
                      <a:pPr algn="l" fontAlgn="ctr"/>
                      <a:r>
                        <a:rPr lang="cs-CZ" sz="1100" u="none" strike="noStrike">
                          <a:effectLst/>
                        </a:rPr>
                        <a:t>Program V</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dirty="0">
                          <a:effectLst/>
                        </a:rPr>
                        <a:t>Činnost sportovních svazů</a:t>
                      </a:r>
                      <a:endParaRPr lang="cs-CZ" sz="1100" b="0" i="0" u="none" strike="noStrike" dirty="0">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r" fontAlgn="ctr"/>
                      <a:r>
                        <a:rPr lang="cs-CZ" sz="1100" u="none" strike="noStrike">
                          <a:effectLst/>
                        </a:rPr>
                        <a:t>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1 169 754,20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1 162 683,20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1 213 142,25</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768 458,55</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730 000,00</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a:txBody>
                    <a:bodyPr/>
                    <a:lstStyle/>
                    <a:p>
                      <a:pPr algn="l" fontAlgn="ctr"/>
                      <a:r>
                        <a:rPr lang="cs-CZ" sz="1100" u="none" strike="noStrike">
                          <a:effectLst/>
                        </a:rPr>
                        <a:t>Program VI</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dirty="0">
                          <a:effectLst/>
                        </a:rPr>
                        <a:t>Významné sportovní akce</a:t>
                      </a:r>
                      <a:endParaRPr lang="cs-CZ" sz="1100" b="0" i="0" u="none" strike="noStrike" dirty="0">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just" fontAlgn="ctr"/>
                      <a:r>
                        <a:rPr lang="cs-CZ" sz="1100" u="none" strike="noStrike">
                          <a:effectLst/>
                        </a:rPr>
                        <a:t>obsaženo v pr. I</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obsaženo v pr. I</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pt-BR" sz="1100" u="none" strike="noStrike">
                          <a:effectLst/>
                        </a:rPr>
                        <a:t>obsaženo v pr. I, V</a:t>
                      </a:r>
                      <a:endParaRPr lang="pt-BR"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pt-BR" sz="1100" u="none" strike="noStrike">
                          <a:effectLst/>
                        </a:rPr>
                        <a:t>obsaženo v pr. I, V</a:t>
                      </a:r>
                      <a:endParaRPr lang="pt-BR"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u="none" strike="noStrike">
                          <a:effectLst/>
                        </a:rPr>
                        <a:t>280 550,00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180 000,00</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a:txBody>
                    <a:bodyPr/>
                    <a:lstStyle/>
                    <a:p>
                      <a:pPr algn="l" fontAlgn="ctr"/>
                      <a:r>
                        <a:rPr lang="cs-CZ" sz="1100" u="none" strike="noStrike">
                          <a:effectLst/>
                        </a:rPr>
                        <a:t>Program VII</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dirty="0">
                          <a:effectLst/>
                        </a:rPr>
                        <a:t>ZPS - Zdravotně postižení sportovci</a:t>
                      </a:r>
                      <a:endParaRPr lang="cs-CZ" sz="1100" b="0" i="0" u="none" strike="noStrike" dirty="0">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just" fontAlgn="ctr"/>
                      <a:r>
                        <a:rPr lang="cs-CZ" sz="1100" u="none" strike="noStrike">
                          <a:effectLst/>
                        </a:rPr>
                        <a:t>obsaženo v pr. I</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obsaženo v pr. I</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obsaženo v pr. I</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obsaženo v pr. I</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u="none" strike="noStrike">
                          <a:effectLst/>
                        </a:rPr>
                        <a:t>57 385,70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60 000,00</a:t>
                      </a:r>
                      <a:endParaRPr lang="cs-CZ" sz="1100" b="0" i="0" u="none" strike="noStrike">
                        <a:solidFill>
                          <a:srgbClr val="000000"/>
                        </a:solidFill>
                        <a:effectLst/>
                        <a:latin typeface="Arial" panose="020B0604020202020204" pitchFamily="34" charset="0"/>
                      </a:endParaRPr>
                    </a:p>
                  </a:txBody>
                  <a:tcPr marL="9499" marR="9499" marT="9499" marB="0" anchor="ctr"/>
                </a:tc>
              </a:tr>
              <a:tr h="269451">
                <a:tc>
                  <a:txBody>
                    <a:bodyPr/>
                    <a:lstStyle/>
                    <a:p>
                      <a:pPr algn="l" fontAlgn="ctr"/>
                      <a:r>
                        <a:rPr lang="cs-CZ" sz="1100" u="none" strike="noStrike">
                          <a:effectLst/>
                        </a:rPr>
                        <a:t>Program VIII</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a:effectLst/>
                        </a:rPr>
                        <a:t>Organizace sportu ve SK a TJ</a:t>
                      </a:r>
                      <a:endParaRPr lang="cs-CZ" sz="1100" b="0" i="0" u="none" strike="noStrike">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just" fontAlgn="ctr"/>
                      <a:r>
                        <a:rPr lang="cs-CZ" sz="1100" u="none" strike="noStrike" dirty="0">
                          <a:effectLst/>
                        </a:rPr>
                        <a:t> </a:t>
                      </a:r>
                      <a:endParaRPr lang="cs-CZ" sz="1100" b="0"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u="none" strike="noStrike">
                          <a:effectLst/>
                        </a:rPr>
                        <a:t>362 295,35</a:t>
                      </a:r>
                      <a:endParaRPr lang="cs-CZ" sz="1100" b="0" i="0" u="none" strike="noStrike">
                        <a:solidFill>
                          <a:srgbClr val="000000"/>
                        </a:solidFill>
                        <a:effectLst/>
                        <a:latin typeface="Arial" panose="020B0604020202020204" pitchFamily="34" charset="0"/>
                      </a:endParaRPr>
                    </a:p>
                  </a:txBody>
                  <a:tcPr marL="9499" marR="9499" marT="9499" marB="0" anchor="ctr"/>
                </a:tc>
              </a:tr>
              <a:tr h="269451">
                <a:tc>
                  <a:txBody>
                    <a:bodyPr/>
                    <a:lstStyle/>
                    <a:p>
                      <a:pPr algn="l" fontAlgn="ctr"/>
                      <a:r>
                        <a:rPr lang="cs-CZ" sz="1100" u="none" strike="noStrike">
                          <a:effectLst/>
                        </a:rPr>
                        <a:t>Program IX</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a:effectLst/>
                        </a:rPr>
                        <a:t>Organizace školního sportu</a:t>
                      </a:r>
                      <a:endParaRPr lang="cs-CZ" sz="1100" b="0" i="0" u="none" strike="noStrike">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just" fontAlgn="ctr"/>
                      <a:r>
                        <a:rPr lang="cs-CZ" sz="1100" u="none" strike="noStrike" dirty="0">
                          <a:effectLst/>
                        </a:rPr>
                        <a:t> </a:t>
                      </a:r>
                      <a:endParaRPr lang="cs-CZ" sz="1100" b="0"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dirty="0">
                          <a:effectLst/>
                        </a:rPr>
                        <a:t> </a:t>
                      </a:r>
                      <a:endParaRPr lang="cs-CZ" sz="1100" b="0"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u="none" strike="noStrike">
                          <a:effectLst/>
                        </a:rPr>
                        <a:t>43 000,00</a:t>
                      </a:r>
                      <a:endParaRPr lang="cs-CZ" sz="1100" b="0" i="0" u="none" strike="noStrike">
                        <a:solidFill>
                          <a:srgbClr val="000000"/>
                        </a:solidFill>
                        <a:effectLst/>
                        <a:latin typeface="Arial" panose="020B0604020202020204" pitchFamily="34" charset="0"/>
                      </a:endParaRPr>
                    </a:p>
                  </a:txBody>
                  <a:tcPr marL="9499" marR="9499" marT="9499" marB="0" anchor="ctr"/>
                </a:tc>
              </a:tr>
              <a:tr h="269451">
                <a:tc>
                  <a:txBody>
                    <a:bodyPr/>
                    <a:lstStyle/>
                    <a:p>
                      <a:pPr algn="l" fontAlgn="ctr"/>
                      <a:r>
                        <a:rPr lang="cs-CZ" sz="1100" u="none" strike="noStrike">
                          <a:effectLst/>
                        </a:rPr>
                        <a:t>Program X</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l" fontAlgn="ctr"/>
                      <a:r>
                        <a:rPr lang="cs-CZ" sz="1100" u="none" strike="noStrike">
                          <a:effectLst/>
                        </a:rPr>
                        <a:t>Projekty pro sportování veřejnosti</a:t>
                      </a:r>
                      <a:endParaRPr lang="cs-CZ" sz="1100" b="0" i="0" u="none" strike="noStrike">
                        <a:solidFill>
                          <a:srgbClr val="000000"/>
                        </a:solidFill>
                        <a:effectLst/>
                        <a:latin typeface="Calibri" panose="020F0502020204030204" pitchFamily="34" charset="0"/>
                      </a:endParaRPr>
                    </a:p>
                  </a:txBody>
                  <a:tcPr marL="9499" marR="9499" marT="9499" marB="0" anchor="ctr"/>
                </a:tc>
                <a:tc vMerge="1">
                  <a:txBody>
                    <a:bodyPr/>
                    <a:lstStyle/>
                    <a:p>
                      <a:endParaRPr lang="cs-CZ"/>
                    </a:p>
                  </a:txBody>
                  <a:tcP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dirty="0">
                          <a:effectLst/>
                        </a:rPr>
                        <a:t> </a:t>
                      </a:r>
                      <a:endParaRPr lang="cs-CZ" sz="1100" b="0" i="0" u="none" strike="noStrike" dirty="0">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u="none" strike="noStrike">
                          <a:effectLst/>
                        </a:rPr>
                        <a:t>36 000,00</a:t>
                      </a:r>
                      <a:endParaRPr lang="cs-CZ" sz="1100" b="0" i="0" u="none" strike="noStrike">
                        <a:solidFill>
                          <a:srgbClr val="000000"/>
                        </a:solidFill>
                        <a:effectLst/>
                        <a:latin typeface="Arial" panose="020B0604020202020204" pitchFamily="34" charset="0"/>
                      </a:endParaRPr>
                    </a:p>
                  </a:txBody>
                  <a:tcPr marL="9499" marR="9499" marT="9499" marB="0" anchor="ctr"/>
                </a:tc>
              </a:tr>
              <a:tr h="244955">
                <a:tc gridSpan="2">
                  <a:txBody>
                    <a:bodyPr/>
                    <a:lstStyle/>
                    <a:p>
                      <a:pPr algn="l" fontAlgn="ctr"/>
                      <a:r>
                        <a:rPr lang="cs-CZ" sz="1100" b="1" u="none" strike="noStrike" dirty="0">
                          <a:effectLst/>
                        </a:rPr>
                        <a:t>Celkem § 3419 Ostatní tělovýchovná činnost</a:t>
                      </a:r>
                      <a:endParaRPr lang="cs-CZ" sz="1100" b="1" i="0" u="none" strike="noStrike" dirty="0">
                        <a:solidFill>
                          <a:srgbClr val="000000"/>
                        </a:solidFill>
                        <a:effectLst/>
                        <a:latin typeface="Arial" panose="020B0604020202020204" pitchFamily="34" charset="0"/>
                      </a:endParaRPr>
                    </a:p>
                  </a:txBody>
                  <a:tcPr marL="9499" marR="9499" marT="9499" marB="0" anchor="ctr"/>
                </a:tc>
                <a:tc hMerge="1">
                  <a:txBody>
                    <a:bodyPr/>
                    <a:lstStyle/>
                    <a:p>
                      <a:endParaRPr lang="cs-CZ"/>
                    </a:p>
                  </a:txBody>
                  <a:tcP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b="1" u="none" strike="noStrike" dirty="0">
                          <a:effectLst/>
                        </a:rPr>
                        <a:t>297 339,00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1 375 524,00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1 357 524,00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1 414 425,85</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1 487 792,85</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1 752 495,35</a:t>
                      </a:r>
                      <a:endParaRPr lang="cs-CZ" sz="1100" b="1" i="0" u="none" strike="noStrike" dirty="0">
                        <a:solidFill>
                          <a:srgbClr val="000000"/>
                        </a:solidFill>
                        <a:effectLst/>
                        <a:latin typeface="Arial" panose="020B0604020202020204" pitchFamily="34" charset="0"/>
                      </a:endParaRPr>
                    </a:p>
                  </a:txBody>
                  <a:tcPr marL="9499" marR="9499" marT="9499" marB="0" anchor="ctr"/>
                </a:tc>
              </a:tr>
              <a:tr h="269451">
                <a:tc gridSpan="2">
                  <a:txBody>
                    <a:bodyPr/>
                    <a:lstStyle/>
                    <a:p>
                      <a:pPr algn="just" fontAlgn="ctr"/>
                      <a:r>
                        <a:rPr lang="cs-CZ" sz="1100" u="none" strike="noStrike">
                          <a:effectLst/>
                        </a:rPr>
                        <a:t>Podpora RSC, ADV, VSC</a:t>
                      </a:r>
                      <a:endParaRPr lang="cs-CZ" sz="1100" b="0" i="0" u="none" strike="noStrike">
                        <a:solidFill>
                          <a:srgbClr val="000000"/>
                        </a:solidFill>
                        <a:effectLst/>
                        <a:latin typeface="Arial" panose="020B0604020202020204" pitchFamily="34" charset="0"/>
                      </a:endParaRPr>
                    </a:p>
                  </a:txBody>
                  <a:tcPr marL="9499" marR="9499" marT="9499" marB="0" anchor="ctr"/>
                </a:tc>
                <a:tc hMerge="1">
                  <a:txBody>
                    <a:bodyPr/>
                    <a:lstStyle/>
                    <a:p>
                      <a:endParaRPr lang="cs-CZ"/>
                    </a:p>
                  </a:txBody>
                  <a:tcPr/>
                </a:tc>
                <a:tc>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u="none" strike="noStrike">
                          <a:effectLst/>
                        </a:rPr>
                        <a:t>367 768,00</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dirty="0">
                          <a:effectLst/>
                        </a:rPr>
                        <a:t>364 768,00</a:t>
                      </a:r>
                      <a:endParaRPr lang="cs-CZ" sz="1100" b="0"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dirty="0">
                          <a:effectLst/>
                        </a:rPr>
                        <a:t>364 768,00</a:t>
                      </a:r>
                      <a:endParaRPr lang="cs-CZ" sz="1100" b="0"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dirty="0">
                          <a:effectLst/>
                        </a:rPr>
                        <a:t>381 305,40</a:t>
                      </a:r>
                      <a:endParaRPr lang="cs-CZ" sz="1100" b="0"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397 036,29</a:t>
                      </a:r>
                      <a:endParaRPr lang="cs-CZ" sz="1100" b="0" i="0" u="none" strike="noStrike">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u="none" strike="noStrike">
                          <a:effectLst/>
                        </a:rPr>
                        <a:t>398 892,71</a:t>
                      </a:r>
                      <a:endParaRPr lang="cs-CZ" sz="1100" b="0" i="0" u="none" strike="noStrike">
                        <a:solidFill>
                          <a:srgbClr val="000000"/>
                        </a:solidFill>
                        <a:effectLst/>
                        <a:latin typeface="Arial" panose="020B0604020202020204" pitchFamily="34" charset="0"/>
                      </a:endParaRPr>
                    </a:p>
                  </a:txBody>
                  <a:tcPr marL="9499" marR="9499" marT="9499" marB="0" anchor="ctr"/>
                </a:tc>
              </a:tr>
              <a:tr h="257203">
                <a:tc gridSpan="9">
                  <a:txBody>
                    <a:bodyPr/>
                    <a:lstStyle/>
                    <a:p>
                      <a:pPr algn="just" fontAlgn="ctr"/>
                      <a:r>
                        <a:rPr lang="cs-CZ" sz="1100" u="none" strike="noStrike" dirty="0">
                          <a:effectLst/>
                        </a:rPr>
                        <a:t> </a:t>
                      </a:r>
                      <a:endParaRPr lang="cs-CZ" sz="1100" b="0" i="0" u="none" strike="noStrike" dirty="0">
                        <a:solidFill>
                          <a:srgbClr val="000000"/>
                        </a:solidFill>
                        <a:effectLst/>
                        <a:latin typeface="Times New Roman" panose="02020603050405020304" pitchFamily="18" charset="0"/>
                      </a:endParaRPr>
                    </a:p>
                  </a:txBody>
                  <a:tcPr marL="9499" marR="9499" marT="9499" marB="0" anchor="ct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r>
              <a:tr h="459699">
                <a:tc gridSpan="2">
                  <a:txBody>
                    <a:bodyPr/>
                    <a:lstStyle/>
                    <a:p>
                      <a:pPr algn="just" fontAlgn="ctr"/>
                      <a:r>
                        <a:rPr lang="cs-CZ" sz="1100" b="1" u="none" strike="noStrike" dirty="0">
                          <a:effectLst/>
                        </a:rPr>
                        <a:t>Celkem neinvestiční dotace</a:t>
                      </a:r>
                      <a:endParaRPr lang="cs-CZ" sz="1100" b="1" i="0" u="none" strike="noStrike" dirty="0">
                        <a:solidFill>
                          <a:srgbClr val="000000"/>
                        </a:solidFill>
                        <a:effectLst/>
                        <a:latin typeface="Arial" panose="020B0604020202020204" pitchFamily="34" charset="0"/>
                      </a:endParaRPr>
                    </a:p>
                  </a:txBody>
                  <a:tcPr marL="9499" marR="9499" marT="9499" marB="0" anchor="ctr"/>
                </a:tc>
                <a:tc hMerge="1">
                  <a:txBody>
                    <a:bodyPr/>
                    <a:lstStyle/>
                    <a:p>
                      <a:endParaRPr lang="cs-CZ"/>
                    </a:p>
                  </a:txBody>
                  <a:tcPr/>
                </a:tc>
                <a:tc rowSpan="2">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r" fontAlgn="ctr"/>
                      <a:r>
                        <a:rPr lang="cs-CZ" sz="1100" b="1" u="none" strike="noStrike" dirty="0">
                          <a:effectLst/>
                        </a:rPr>
                        <a:t>1 474 737,00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2 462 284,00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2 463 301,00</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2 483 240,25</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2 511 036,34</a:t>
                      </a:r>
                      <a:endParaRPr lang="cs-CZ" sz="11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100" b="1" u="none" strike="noStrike" dirty="0">
                          <a:effectLst/>
                        </a:rPr>
                        <a:t>2 861 388,06</a:t>
                      </a:r>
                      <a:endParaRPr lang="cs-CZ" sz="1100" b="1" i="0" u="none" strike="noStrike" dirty="0">
                        <a:solidFill>
                          <a:srgbClr val="000000"/>
                        </a:solidFill>
                        <a:effectLst/>
                        <a:latin typeface="Arial" panose="020B0604020202020204" pitchFamily="34" charset="0"/>
                      </a:endParaRPr>
                    </a:p>
                  </a:txBody>
                  <a:tcPr marL="9499" marR="9499" marT="9499" marB="0" anchor="ctr"/>
                </a:tc>
              </a:tr>
              <a:tr h="269451">
                <a:tc gridSpan="2">
                  <a:txBody>
                    <a:bodyPr/>
                    <a:lstStyle/>
                    <a:p>
                      <a:pPr algn="r" fontAlgn="ctr"/>
                      <a:r>
                        <a:rPr lang="cs-CZ" sz="1100" u="none" strike="noStrike">
                          <a:effectLst/>
                        </a:rPr>
                        <a:t> </a:t>
                      </a:r>
                      <a:endParaRPr lang="cs-CZ" sz="1100" b="0" i="0" u="none" strike="noStrike">
                        <a:solidFill>
                          <a:srgbClr val="000000"/>
                        </a:solidFill>
                        <a:effectLst/>
                        <a:latin typeface="Arial" panose="020B0604020202020204" pitchFamily="34" charset="0"/>
                      </a:endParaRPr>
                    </a:p>
                  </a:txBody>
                  <a:tcPr marL="9499" marR="9499" marT="9499" marB="0" anchor="ctr"/>
                </a:tc>
                <a:tc hMerge="1">
                  <a:txBody>
                    <a:bodyPr/>
                    <a:lstStyle/>
                    <a:p>
                      <a:endParaRPr lang="cs-CZ"/>
                    </a:p>
                  </a:txBody>
                  <a:tcPr/>
                </a:tc>
                <a:tc vMerge="1">
                  <a:txBody>
                    <a:bodyPr/>
                    <a:lstStyle/>
                    <a:p>
                      <a:endParaRPr lang="cs-CZ"/>
                    </a:p>
                  </a:txBody>
                  <a:tcPr/>
                </a:tc>
                <a:tc>
                  <a:txBody>
                    <a:bodyPr/>
                    <a:lstStyle/>
                    <a:p>
                      <a:pPr algn="just" fontAlgn="ct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endParaRPr lang="cs-CZ" sz="1100" b="0" i="0" u="none" strike="noStrike">
                        <a:solidFill>
                          <a:srgbClr val="000000"/>
                        </a:solidFill>
                        <a:effectLst/>
                        <a:latin typeface="Times New Roman" panose="02020603050405020304" pitchFamily="18" charset="0"/>
                      </a:endParaRPr>
                    </a:p>
                  </a:txBody>
                  <a:tcPr marL="9499" marR="9499" marT="9499" marB="0" anchor="ctr"/>
                </a:tc>
                <a:tc>
                  <a:txBody>
                    <a:bodyPr/>
                    <a:lstStyle/>
                    <a:p>
                      <a:pPr algn="just" fontAlgn="ctr"/>
                      <a:endParaRPr lang="cs-CZ" sz="1100" b="0" i="0" u="none" strike="noStrike">
                        <a:solidFill>
                          <a:srgbClr val="000000"/>
                        </a:solidFill>
                        <a:effectLst/>
                        <a:latin typeface="Times New Roman" panose="02020603050405020304" pitchFamily="18" charset="0"/>
                      </a:endParaRPr>
                    </a:p>
                  </a:txBody>
                  <a:tcPr marL="9499" marR="9499" marT="9499" marB="0" anchor="ctr"/>
                </a:tc>
                <a:tc gridSpan="2">
                  <a:txBody>
                    <a:bodyPr/>
                    <a:lstStyle/>
                    <a:p>
                      <a:pPr algn="just" fontAlgn="ctr"/>
                      <a:r>
                        <a:rPr lang="cs-CZ" sz="1100" u="none" strike="noStrike">
                          <a:effectLst/>
                        </a:rPr>
                        <a:t> </a:t>
                      </a:r>
                      <a:endParaRPr lang="cs-CZ" sz="1100" b="0" i="0" u="none" strike="noStrike">
                        <a:solidFill>
                          <a:srgbClr val="000000"/>
                        </a:solidFill>
                        <a:effectLst/>
                        <a:latin typeface="Times New Roman" panose="02020603050405020304" pitchFamily="18" charset="0"/>
                      </a:endParaRPr>
                    </a:p>
                  </a:txBody>
                  <a:tcPr marL="9499" marR="9499" marT="9499" marB="0" anchor="ctr"/>
                </a:tc>
                <a:tc hMerge="1">
                  <a:txBody>
                    <a:bodyPr/>
                    <a:lstStyle/>
                    <a:p>
                      <a:endParaRPr lang="cs-CZ"/>
                    </a:p>
                  </a:txBody>
                  <a:tcPr/>
                </a:tc>
                <a:tc>
                  <a:txBody>
                    <a:bodyPr/>
                    <a:lstStyle/>
                    <a:p>
                      <a:pPr algn="r" fontAlgn="ctr"/>
                      <a:r>
                        <a:rPr lang="cs-CZ" sz="1100" u="none" strike="noStrike" dirty="0">
                          <a:effectLst/>
                        </a:rPr>
                        <a:t> </a:t>
                      </a:r>
                      <a:endParaRPr lang="cs-CZ" sz="1100" b="0" i="0" u="none" strike="noStrike" dirty="0">
                        <a:solidFill>
                          <a:srgbClr val="000000"/>
                        </a:solidFill>
                        <a:effectLst/>
                        <a:latin typeface="Arial" panose="020B0604020202020204" pitchFamily="34" charset="0"/>
                      </a:endParaRPr>
                    </a:p>
                  </a:txBody>
                  <a:tcPr marL="9499" marR="9499" marT="9499" marB="0" anchor="ctr"/>
                </a:tc>
              </a:tr>
              <a:tr h="257203">
                <a:tc gridSpan="2">
                  <a:txBody>
                    <a:bodyPr/>
                    <a:lstStyle/>
                    <a:p>
                      <a:pPr algn="l" fontAlgn="b"/>
                      <a:r>
                        <a:rPr lang="cs-CZ" sz="1100" b="1" u="none" strike="noStrike" dirty="0">
                          <a:effectLst/>
                        </a:rPr>
                        <a:t>Program 133510 - investiční dotace</a:t>
                      </a:r>
                      <a:endParaRPr lang="cs-CZ" sz="1100" b="1" i="0" u="none" strike="noStrike" dirty="0">
                        <a:solidFill>
                          <a:srgbClr val="000000"/>
                        </a:solidFill>
                        <a:effectLst/>
                        <a:latin typeface="Calibri" panose="020F0502020204030204" pitchFamily="34" charset="0"/>
                      </a:endParaRPr>
                    </a:p>
                  </a:txBody>
                  <a:tcPr marL="9499" marR="9499" marT="9499" marB="0" anchor="b"/>
                </a:tc>
                <a:tc hMerge="1">
                  <a:txBody>
                    <a:bodyPr/>
                    <a:lstStyle/>
                    <a:p>
                      <a:endParaRPr lang="cs-CZ"/>
                    </a:p>
                  </a:txBody>
                  <a:tcPr/>
                </a:tc>
                <a:tc>
                  <a:txBody>
                    <a:bodyPr/>
                    <a:lstStyle/>
                    <a:p>
                      <a:pPr algn="l" fontAlgn="b"/>
                      <a:r>
                        <a:rPr lang="cs-CZ" sz="1100" u="none" strike="noStrike">
                          <a:effectLst/>
                        </a:rPr>
                        <a:t> </a:t>
                      </a:r>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r" fontAlgn="b"/>
                      <a:r>
                        <a:rPr lang="cs-CZ" sz="1100" b="1" u="none" strike="noStrike" dirty="0">
                          <a:effectLst/>
                        </a:rPr>
                        <a:t>769 138,00</a:t>
                      </a:r>
                      <a:endParaRPr lang="cs-CZ" sz="1100" b="1" i="0" u="none" strike="noStrike" dirty="0">
                        <a:solidFill>
                          <a:srgbClr val="000000"/>
                        </a:solidFill>
                        <a:effectLst/>
                        <a:latin typeface="Calibri" panose="020F0502020204030204" pitchFamily="34" charset="0"/>
                      </a:endParaRPr>
                    </a:p>
                  </a:txBody>
                  <a:tcPr marL="9499" marR="9499" marT="9499" marB="0" anchor="b"/>
                </a:tc>
                <a:tc>
                  <a:txBody>
                    <a:bodyPr/>
                    <a:lstStyle/>
                    <a:p>
                      <a:pPr algn="r" fontAlgn="b"/>
                      <a:r>
                        <a:rPr lang="cs-CZ" sz="1100" b="1" u="none" strike="noStrike" dirty="0">
                          <a:effectLst/>
                        </a:rPr>
                        <a:t>702 131,00</a:t>
                      </a:r>
                      <a:endParaRPr lang="cs-CZ" sz="1100" b="1" i="0" u="none" strike="noStrike" dirty="0">
                        <a:solidFill>
                          <a:srgbClr val="000000"/>
                        </a:solidFill>
                        <a:effectLst/>
                        <a:latin typeface="Calibri" panose="020F0502020204030204" pitchFamily="34" charset="0"/>
                      </a:endParaRPr>
                    </a:p>
                  </a:txBody>
                  <a:tcPr marL="9499" marR="9499" marT="9499" marB="0" anchor="b"/>
                </a:tc>
                <a:tc>
                  <a:txBody>
                    <a:bodyPr/>
                    <a:lstStyle/>
                    <a:p>
                      <a:pPr algn="r" fontAlgn="b"/>
                      <a:r>
                        <a:rPr lang="cs-CZ" sz="1100" b="1" u="none" strike="noStrike" dirty="0">
                          <a:effectLst/>
                        </a:rPr>
                        <a:t>915 576,00</a:t>
                      </a:r>
                      <a:endParaRPr lang="cs-CZ" sz="1100" b="1" i="0" u="none" strike="noStrike" dirty="0">
                        <a:solidFill>
                          <a:srgbClr val="000000"/>
                        </a:solidFill>
                        <a:effectLst/>
                        <a:latin typeface="Calibri" panose="020F0502020204030204" pitchFamily="34" charset="0"/>
                      </a:endParaRPr>
                    </a:p>
                  </a:txBody>
                  <a:tcPr marL="9499" marR="9499" marT="9499" marB="0" anchor="b"/>
                </a:tc>
                <a:tc>
                  <a:txBody>
                    <a:bodyPr/>
                    <a:lstStyle/>
                    <a:p>
                      <a:pPr algn="r" fontAlgn="b"/>
                      <a:r>
                        <a:rPr lang="cs-CZ" sz="1100" b="1" u="none" strike="noStrike" dirty="0">
                          <a:effectLst/>
                        </a:rPr>
                        <a:t>954 863,00</a:t>
                      </a:r>
                      <a:endParaRPr lang="cs-CZ" sz="1100" b="1" i="0" u="none" strike="noStrike" dirty="0">
                        <a:solidFill>
                          <a:srgbClr val="000000"/>
                        </a:solidFill>
                        <a:effectLst/>
                        <a:latin typeface="Calibri" panose="020F0502020204030204" pitchFamily="34" charset="0"/>
                      </a:endParaRPr>
                    </a:p>
                  </a:txBody>
                  <a:tcPr marL="9499" marR="9499" marT="9499" marB="0" anchor="b"/>
                </a:tc>
                <a:tc>
                  <a:txBody>
                    <a:bodyPr/>
                    <a:lstStyle/>
                    <a:p>
                      <a:pPr algn="r" fontAlgn="b"/>
                      <a:r>
                        <a:rPr lang="cs-CZ" sz="1100" b="1" u="none" strike="noStrike" dirty="0">
                          <a:effectLst/>
                        </a:rPr>
                        <a:t>548 746,00</a:t>
                      </a:r>
                      <a:endParaRPr lang="cs-CZ" sz="1100" b="1" i="0" u="none" strike="noStrike" dirty="0">
                        <a:solidFill>
                          <a:srgbClr val="000000"/>
                        </a:solidFill>
                        <a:effectLst/>
                        <a:latin typeface="Calibri" panose="020F0502020204030204" pitchFamily="34" charset="0"/>
                      </a:endParaRPr>
                    </a:p>
                  </a:txBody>
                  <a:tcPr marL="9499" marR="9499" marT="9499" marB="0" anchor="b"/>
                </a:tc>
                <a:tc>
                  <a:txBody>
                    <a:bodyPr/>
                    <a:lstStyle/>
                    <a:p>
                      <a:pPr algn="r" fontAlgn="b"/>
                      <a:r>
                        <a:rPr lang="cs-CZ" sz="1100" b="1" u="none" strike="noStrike" dirty="0">
                          <a:effectLst/>
                        </a:rPr>
                        <a:t>870 100,00</a:t>
                      </a:r>
                      <a:endParaRPr lang="cs-CZ" sz="1100" b="1" i="0" u="none" strike="noStrike" dirty="0">
                        <a:solidFill>
                          <a:srgbClr val="000000"/>
                        </a:solidFill>
                        <a:effectLst/>
                        <a:latin typeface="Calibri" panose="020F0502020204030204" pitchFamily="34" charset="0"/>
                      </a:endParaRPr>
                    </a:p>
                  </a:txBody>
                  <a:tcPr marL="9499" marR="9499" marT="9499" marB="0" anchor="b"/>
                </a:tc>
              </a:tr>
              <a:tr h="257203">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c>
                  <a:txBody>
                    <a:bodyPr/>
                    <a:lstStyle/>
                    <a:p>
                      <a:pPr algn="l" fontAlgn="b"/>
                      <a:endParaRPr lang="cs-CZ" sz="1100" b="0" i="0" u="none" strike="noStrike">
                        <a:solidFill>
                          <a:srgbClr val="000000"/>
                        </a:solidFill>
                        <a:effectLst/>
                        <a:latin typeface="Calibri" panose="020F0502020204030204" pitchFamily="34" charset="0"/>
                      </a:endParaRPr>
                    </a:p>
                  </a:txBody>
                  <a:tcPr marL="9499" marR="9499" marT="9499" marB="0" anchor="b"/>
                </a:tc>
              </a:tr>
              <a:tr h="459699">
                <a:tc gridSpan="2">
                  <a:txBody>
                    <a:bodyPr/>
                    <a:lstStyle/>
                    <a:p>
                      <a:pPr algn="just" fontAlgn="ctr"/>
                      <a:r>
                        <a:rPr lang="cs-CZ" sz="1200" b="1" u="none" strike="noStrike" dirty="0">
                          <a:effectLst/>
                        </a:rPr>
                        <a:t>Celkem podpora sportu</a:t>
                      </a:r>
                      <a:endParaRPr lang="cs-CZ" sz="1200" b="1" i="0" u="none" strike="noStrike" dirty="0">
                        <a:solidFill>
                          <a:srgbClr val="000000"/>
                        </a:solidFill>
                        <a:effectLst/>
                        <a:latin typeface="Arial" panose="020B0604020202020204" pitchFamily="34" charset="0"/>
                      </a:endParaRPr>
                    </a:p>
                  </a:txBody>
                  <a:tcPr marL="9499" marR="9499" marT="9499" marB="0" anchor="ctr"/>
                </a:tc>
                <a:tc hMerge="1">
                  <a:txBody>
                    <a:bodyPr/>
                    <a:lstStyle/>
                    <a:p>
                      <a:endParaRPr lang="cs-CZ"/>
                    </a:p>
                  </a:txBody>
                  <a:tcPr/>
                </a:tc>
                <a:tc>
                  <a:txBody>
                    <a:bodyPr/>
                    <a:lstStyle/>
                    <a:p>
                      <a:pPr algn="l" fontAlgn="b"/>
                      <a:endParaRPr lang="cs-CZ" sz="1600" b="0" i="0" u="none" strike="noStrike" dirty="0">
                        <a:solidFill>
                          <a:srgbClr val="000000"/>
                        </a:solidFill>
                        <a:effectLst/>
                        <a:latin typeface="Calibri" panose="020F0502020204030204" pitchFamily="34" charset="0"/>
                      </a:endParaRPr>
                    </a:p>
                  </a:txBody>
                  <a:tcPr marL="9499" marR="9499" marT="9499" marB="0" anchor="b"/>
                </a:tc>
                <a:tc>
                  <a:txBody>
                    <a:bodyPr/>
                    <a:lstStyle/>
                    <a:p>
                      <a:pPr algn="r" fontAlgn="ctr"/>
                      <a:r>
                        <a:rPr lang="cs-CZ" sz="1200" b="1" u="none" strike="noStrike" dirty="0">
                          <a:effectLst/>
                        </a:rPr>
                        <a:t>2 243 875,00</a:t>
                      </a:r>
                      <a:endParaRPr lang="cs-CZ" sz="12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200" b="1" u="none" strike="noStrike" dirty="0">
                          <a:effectLst/>
                        </a:rPr>
                        <a:t>3 164 415,00</a:t>
                      </a:r>
                      <a:endParaRPr lang="cs-CZ" sz="12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200" b="1" u="none" strike="noStrike" dirty="0">
                          <a:effectLst/>
                        </a:rPr>
                        <a:t>3 378 877,00</a:t>
                      </a:r>
                      <a:endParaRPr lang="cs-CZ" sz="12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200" b="1" u="none" strike="noStrike" dirty="0">
                          <a:effectLst/>
                        </a:rPr>
                        <a:t>3 438 103,25</a:t>
                      </a:r>
                      <a:endParaRPr lang="cs-CZ" sz="12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200" b="1" u="none" strike="noStrike" dirty="0">
                          <a:effectLst/>
                        </a:rPr>
                        <a:t>3 059 782,34</a:t>
                      </a:r>
                      <a:endParaRPr lang="cs-CZ" sz="1200" b="1" i="0" u="none" strike="noStrike" dirty="0">
                        <a:solidFill>
                          <a:srgbClr val="000000"/>
                        </a:solidFill>
                        <a:effectLst/>
                        <a:latin typeface="Arial" panose="020B0604020202020204" pitchFamily="34" charset="0"/>
                      </a:endParaRPr>
                    </a:p>
                  </a:txBody>
                  <a:tcPr marL="9499" marR="9499" marT="9499" marB="0" anchor="ctr"/>
                </a:tc>
                <a:tc>
                  <a:txBody>
                    <a:bodyPr/>
                    <a:lstStyle/>
                    <a:p>
                      <a:pPr algn="r" fontAlgn="ctr"/>
                      <a:r>
                        <a:rPr lang="cs-CZ" sz="1200" b="1" u="none" strike="noStrike" dirty="0">
                          <a:effectLst/>
                        </a:rPr>
                        <a:t>3 731 488,06</a:t>
                      </a:r>
                      <a:endParaRPr lang="cs-CZ" sz="1200" b="1" i="0" u="none" strike="noStrike" dirty="0">
                        <a:solidFill>
                          <a:srgbClr val="000000"/>
                        </a:solidFill>
                        <a:effectLst/>
                        <a:latin typeface="Arial" panose="020B0604020202020204" pitchFamily="34" charset="0"/>
                      </a:endParaRPr>
                    </a:p>
                  </a:txBody>
                  <a:tcPr marL="9499" marR="9499" marT="9499" marB="0" anchor="ctr"/>
                </a:tc>
              </a:tr>
            </a:tbl>
          </a:graphicData>
        </a:graphic>
      </p:graphicFrame>
    </p:spTree>
    <p:extLst>
      <p:ext uri="{BB962C8B-B14F-4D97-AF65-F5344CB8AC3E}">
        <p14:creationId xmlns:p14="http://schemas.microsoft.com/office/powerpoint/2010/main" val="19043872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190291962"/>
              </p:ext>
            </p:extLst>
          </p:nvPr>
        </p:nvGraphicFramePr>
        <p:xfrm>
          <a:off x="838200" y="557213"/>
          <a:ext cx="10515600" cy="56197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723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3200" b="1" dirty="0" smtClean="0">
                <a:latin typeface="+mn-lt"/>
              </a:rPr>
              <a:t>Program státní podpory sportu 2017</a:t>
            </a:r>
            <a:endParaRPr lang="cs-CZ" sz="3200" b="1" dirty="0">
              <a:latin typeface="+mn-lt"/>
            </a:endParaRPr>
          </a:p>
        </p:txBody>
      </p:sp>
      <p:sp>
        <p:nvSpPr>
          <p:cNvPr id="3" name="Zástupný symbol pro obsah 2"/>
          <p:cNvSpPr>
            <a:spLocks noGrp="1"/>
          </p:cNvSpPr>
          <p:nvPr>
            <p:ph idx="1"/>
          </p:nvPr>
        </p:nvSpPr>
        <p:spPr/>
        <p:txBody>
          <a:bodyPr>
            <a:normAutofit fontScale="77500" lnSpcReduction="20000"/>
          </a:bodyPr>
          <a:lstStyle/>
          <a:p>
            <a:r>
              <a:rPr lang="cs-CZ" dirty="0" smtClean="0"/>
              <a:t>Zjednodušení – elektronické podání</a:t>
            </a:r>
          </a:p>
          <a:p>
            <a:r>
              <a:rPr lang="cs-CZ" dirty="0" smtClean="0"/>
              <a:t>Zpřehlednění</a:t>
            </a:r>
          </a:p>
          <a:p>
            <a:r>
              <a:rPr lang="cs-CZ" dirty="0" smtClean="0"/>
              <a:t>Zpřesnění – žadatel, účel programu</a:t>
            </a:r>
          </a:p>
          <a:p>
            <a:r>
              <a:rPr lang="cs-CZ" dirty="0" smtClean="0"/>
              <a:t>Duplicity</a:t>
            </a:r>
          </a:p>
          <a:p>
            <a:r>
              <a:rPr lang="cs-CZ" dirty="0" smtClean="0"/>
              <a:t>Novela zákona č. 115/2001 </a:t>
            </a:r>
            <a:r>
              <a:rPr lang="cs-CZ" dirty="0"/>
              <a:t>Sb., o podpoře sportu</a:t>
            </a:r>
            <a:endParaRPr lang="cs-CZ" dirty="0" smtClean="0"/>
          </a:p>
          <a:p>
            <a:r>
              <a:rPr lang="cs-CZ" dirty="0" smtClean="0"/>
              <a:t>Projektové záměry (významné sportovní akce)</a:t>
            </a:r>
          </a:p>
          <a:p>
            <a:r>
              <a:rPr lang="cs-CZ" dirty="0" smtClean="0"/>
              <a:t>Rejstřík sportovců (žadatelů)</a:t>
            </a:r>
          </a:p>
          <a:p>
            <a:r>
              <a:rPr lang="cs-CZ" dirty="0" smtClean="0"/>
              <a:t>Navýšení prostředků (6 mld.)</a:t>
            </a:r>
          </a:p>
          <a:p>
            <a:r>
              <a:rPr lang="cs-CZ" dirty="0" smtClean="0"/>
              <a:t>Podpora sportování dětí a mládeže (1 mld.)</a:t>
            </a:r>
          </a:p>
          <a:p>
            <a:r>
              <a:rPr lang="cs-CZ" dirty="0" smtClean="0"/>
              <a:t>Víceleté financování (kontinuita projektů, 3 roky)</a:t>
            </a:r>
          </a:p>
          <a:p>
            <a:r>
              <a:rPr lang="cs-CZ" dirty="0" smtClean="0"/>
              <a:t>Diskuse ve sportovním prostředí</a:t>
            </a:r>
          </a:p>
          <a:p>
            <a:r>
              <a:rPr lang="cs-CZ" dirty="0" smtClean="0"/>
              <a:t>Červen 2016</a:t>
            </a:r>
          </a:p>
          <a:p>
            <a:endParaRPr lang="cs-CZ" dirty="0"/>
          </a:p>
        </p:txBody>
      </p:sp>
    </p:spTree>
    <p:extLst>
      <p:ext uri="{BB962C8B-B14F-4D97-AF65-F5344CB8AC3E}">
        <p14:creationId xmlns:p14="http://schemas.microsoft.com/office/powerpoint/2010/main" val="15338360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p:txBody>
          <a:bodyPr/>
          <a:lstStyle/>
          <a:p>
            <a:pPr marL="0" indent="0" algn="ctr">
              <a:buNone/>
            </a:pPr>
            <a:r>
              <a:rPr lang="cs-CZ" dirty="0" smtClean="0"/>
              <a:t>Děkuji za pozornost.</a:t>
            </a:r>
          </a:p>
          <a:p>
            <a:pPr marL="0" indent="0" algn="ctr">
              <a:buNone/>
            </a:pPr>
            <a:endParaRPr lang="cs-CZ" dirty="0"/>
          </a:p>
          <a:p>
            <a:pPr marL="0" indent="0" algn="ctr">
              <a:buNone/>
            </a:pPr>
            <a:endParaRPr lang="cs-CZ" dirty="0" smtClean="0"/>
          </a:p>
          <a:p>
            <a:pPr marL="0" indent="0" algn="ctr">
              <a:buNone/>
            </a:pPr>
            <a:endParaRPr lang="cs-CZ" dirty="0"/>
          </a:p>
          <a:p>
            <a:pPr marL="0" indent="0" algn="ctr">
              <a:buNone/>
            </a:pPr>
            <a:endParaRPr lang="cs-CZ" dirty="0"/>
          </a:p>
        </p:txBody>
      </p:sp>
      <p:pic>
        <p:nvPicPr>
          <p:cNvPr id="4" name="Obrázek 3"/>
          <p:cNvPicPr>
            <a:picLocks noChangeAspect="1"/>
          </p:cNvPicPr>
          <p:nvPr/>
        </p:nvPicPr>
        <p:blipFill>
          <a:blip r:embed="rId2"/>
          <a:stretch>
            <a:fillRect/>
          </a:stretch>
        </p:blipFill>
        <p:spPr>
          <a:xfrm>
            <a:off x="4155019" y="3128960"/>
            <a:ext cx="3881961" cy="1947863"/>
          </a:xfrm>
          <a:prstGeom prst="rect">
            <a:avLst/>
          </a:prstGeom>
        </p:spPr>
      </p:pic>
    </p:spTree>
    <p:extLst>
      <p:ext uri="{BB962C8B-B14F-4D97-AF65-F5344CB8AC3E}">
        <p14:creationId xmlns:p14="http://schemas.microsoft.com/office/powerpoint/2010/main" val="1104123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1896584278"/>
              </p:ext>
            </p:extLst>
          </p:nvPr>
        </p:nvGraphicFramePr>
        <p:xfrm>
          <a:off x="838200" y="450761"/>
          <a:ext cx="10515600" cy="57262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875262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38200" y="485774"/>
            <a:ext cx="10515600" cy="5915025"/>
          </a:xfrm>
        </p:spPr>
        <p:txBody>
          <a:bodyPr>
            <a:normAutofit/>
          </a:bodyPr>
          <a:lstStyle/>
          <a:p>
            <a:pPr>
              <a:lnSpc>
                <a:spcPct val="100000"/>
              </a:lnSpc>
            </a:pPr>
            <a:r>
              <a:rPr lang="cs-CZ" sz="2400" dirty="0"/>
              <a:t>Spolek plní podmínky zákona č. 89/2012 Sb., občanský zákoník, jako samostatný </a:t>
            </a:r>
            <a:r>
              <a:rPr lang="cs-CZ" sz="2400" dirty="0" smtClean="0"/>
              <a:t>právní subjekt </a:t>
            </a:r>
            <a:r>
              <a:rPr lang="cs-CZ" sz="2400" dirty="0"/>
              <a:t>(dále jen „spolek“). Spolek má ve svých stanovách hlavní předmět – </a:t>
            </a:r>
            <a:r>
              <a:rPr lang="cs-CZ" sz="2400" dirty="0" smtClean="0"/>
              <a:t>realizaci sportovní </a:t>
            </a:r>
            <a:r>
              <a:rPr lang="cs-CZ" sz="2400" dirty="0"/>
              <a:t>činnosti. Ve vztahu k získání státních prostředků vedou mimo jiné </a:t>
            </a:r>
            <a:r>
              <a:rPr lang="cs-CZ" sz="2400" dirty="0" smtClean="0"/>
              <a:t>dle § </a:t>
            </a:r>
            <a:r>
              <a:rPr lang="cs-CZ" sz="2400" dirty="0"/>
              <a:t>236 tohoto zákona seznam členů, včetně vybírání členských </a:t>
            </a:r>
            <a:r>
              <a:rPr lang="cs-CZ" sz="2400" dirty="0" smtClean="0"/>
              <a:t>příspěvků.</a:t>
            </a:r>
          </a:p>
          <a:p>
            <a:pPr>
              <a:lnSpc>
                <a:spcPct val="100000"/>
              </a:lnSpc>
            </a:pPr>
            <a:r>
              <a:rPr lang="cs-CZ" sz="2400" dirty="0"/>
              <a:t>N</a:t>
            </a:r>
            <a:r>
              <a:rPr lang="cs-CZ" sz="2400" dirty="0" smtClean="0"/>
              <a:t>árodní </a:t>
            </a:r>
            <a:r>
              <a:rPr lang="cs-CZ" sz="2400" dirty="0"/>
              <a:t>sportovní svaz s celostátní působností (dále jen „sportovní svaz“). Za </a:t>
            </a:r>
            <a:r>
              <a:rPr lang="cs-CZ" sz="2400" dirty="0" smtClean="0"/>
              <a:t>sportovní svaz </a:t>
            </a:r>
            <a:r>
              <a:rPr lang="cs-CZ" sz="2400" dirty="0"/>
              <a:t>se považuje spolek, který dle svých stanov organizuje postupové soutěže v </a:t>
            </a:r>
            <a:r>
              <a:rPr lang="cs-CZ" sz="2400" dirty="0" smtClean="0"/>
              <a:t>souladu </a:t>
            </a:r>
            <a:r>
              <a:rPr lang="pt-BR" sz="2400" dirty="0" smtClean="0"/>
              <a:t>se </a:t>
            </a:r>
            <a:r>
              <a:rPr lang="pt-BR" sz="2400" dirty="0"/>
              <a:t>soutěžním řádem daného </a:t>
            </a:r>
            <a:r>
              <a:rPr lang="pt-BR" sz="2400" dirty="0" smtClean="0"/>
              <a:t>sportu.</a:t>
            </a:r>
            <a:endParaRPr lang="cs-CZ" sz="2400" dirty="0" smtClean="0"/>
          </a:p>
          <a:p>
            <a:pPr>
              <a:lnSpc>
                <a:spcPct val="100000"/>
              </a:lnSpc>
            </a:pPr>
            <a:r>
              <a:rPr lang="cs-CZ" sz="2400" dirty="0"/>
              <a:t>S</a:t>
            </a:r>
            <a:r>
              <a:rPr lang="cs-CZ" sz="2400" dirty="0" smtClean="0"/>
              <a:t>portovní </a:t>
            </a:r>
            <a:r>
              <a:rPr lang="cs-CZ" sz="2400" dirty="0"/>
              <a:t>organizace s celostátní působností (dále jen „sportovní organizace“). </a:t>
            </a:r>
            <a:r>
              <a:rPr lang="cs-CZ" sz="2400" dirty="0" smtClean="0"/>
              <a:t>Za sportovní </a:t>
            </a:r>
            <a:r>
              <a:rPr lang="cs-CZ" sz="2400" dirty="0"/>
              <a:t>organizaci se považuje spolek, který neorganizuje postupové soutěže, </a:t>
            </a:r>
            <a:r>
              <a:rPr lang="cs-CZ" sz="2400" dirty="0" smtClean="0"/>
              <a:t>ale zabezpečuje </a:t>
            </a:r>
            <a:r>
              <a:rPr lang="cs-CZ" sz="2400" dirty="0"/>
              <a:t>pohybové aktivity podporující zdravý životní styl populace. Součástí je </a:t>
            </a:r>
            <a:r>
              <a:rPr lang="cs-CZ" sz="2400" dirty="0" smtClean="0"/>
              <a:t>i sportovní </a:t>
            </a:r>
            <a:r>
              <a:rPr lang="cs-CZ" sz="2400" dirty="0"/>
              <a:t>organizace Český olympijský výbor působící na základě mezinárodní </a:t>
            </a:r>
            <a:r>
              <a:rPr lang="cs-CZ" sz="2400" dirty="0" smtClean="0"/>
              <a:t>autority udělené </a:t>
            </a:r>
            <a:r>
              <a:rPr lang="cs-CZ" sz="2400" dirty="0"/>
              <a:t>Mezinárodním olympijským výborem.</a:t>
            </a:r>
          </a:p>
        </p:txBody>
      </p:sp>
    </p:spTree>
    <p:extLst>
      <p:ext uri="{BB962C8B-B14F-4D97-AF65-F5344CB8AC3E}">
        <p14:creationId xmlns:p14="http://schemas.microsoft.com/office/powerpoint/2010/main" val="4073976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lvl="1"/>
            <a:r>
              <a:rPr lang="cs-CZ" sz="3200" b="1" dirty="0">
                <a:latin typeface="+mn-lt"/>
              </a:rPr>
              <a:t>Program I – Sportovní reprezentace ČR</a:t>
            </a:r>
          </a:p>
        </p:txBody>
      </p:sp>
      <p:sp>
        <p:nvSpPr>
          <p:cNvPr id="3" name="Zástupný symbol pro obsah 2"/>
          <p:cNvSpPr>
            <a:spLocks noGrp="1"/>
          </p:cNvSpPr>
          <p:nvPr>
            <p:ph idx="1"/>
          </p:nvPr>
        </p:nvSpPr>
        <p:spPr/>
        <p:txBody>
          <a:bodyPr>
            <a:normAutofit fontScale="77500" lnSpcReduction="20000"/>
          </a:bodyPr>
          <a:lstStyle/>
          <a:p>
            <a:endParaRPr lang="cs-CZ" sz="3200" dirty="0" smtClean="0"/>
          </a:p>
          <a:p>
            <a:r>
              <a:rPr lang="cs-CZ" sz="3200" dirty="0"/>
              <a:t>Podpora sportovní přípravy reprezentantů a jejich účasti na </a:t>
            </a:r>
            <a:r>
              <a:rPr lang="cs-CZ" sz="3200" dirty="0" smtClean="0"/>
              <a:t>mezinárodních soutěžích</a:t>
            </a:r>
          </a:p>
          <a:p>
            <a:r>
              <a:rPr lang="pl-PL" sz="3200" dirty="0" smtClean="0"/>
              <a:t>Podpora </a:t>
            </a:r>
            <a:r>
              <a:rPr lang="pl-PL" sz="3200" dirty="0"/>
              <a:t>zdravotního zabezpečení sportovní </a:t>
            </a:r>
            <a:r>
              <a:rPr lang="pl-PL" sz="3200" dirty="0" smtClean="0"/>
              <a:t>reprezentace</a:t>
            </a:r>
          </a:p>
          <a:p>
            <a:r>
              <a:rPr lang="cs-CZ" sz="3200" dirty="0" smtClean="0"/>
              <a:t>Podpora </a:t>
            </a:r>
            <a:r>
              <a:rPr lang="cs-CZ" sz="3200" dirty="0"/>
              <a:t>účasti na stanovených významných mezinárodních akcích </a:t>
            </a:r>
            <a:r>
              <a:rPr lang="cs-CZ" sz="3200" dirty="0" smtClean="0"/>
              <a:t>mimo území ČR</a:t>
            </a:r>
          </a:p>
          <a:p>
            <a:r>
              <a:rPr lang="cs-CZ" sz="3200" dirty="0" smtClean="0"/>
              <a:t>Sportovní úspěšnost reprezentantů</a:t>
            </a:r>
          </a:p>
          <a:p>
            <a:r>
              <a:rPr lang="cs-CZ" sz="3200" dirty="0" smtClean="0"/>
              <a:t>Ú</a:t>
            </a:r>
            <a:r>
              <a:rPr lang="cs-CZ" sz="3200" dirty="0"/>
              <a:t>č</a:t>
            </a:r>
            <a:r>
              <a:rPr lang="cs-CZ" sz="3200" dirty="0" smtClean="0"/>
              <a:t>ast </a:t>
            </a:r>
            <a:r>
              <a:rPr lang="cs-CZ" sz="3200" dirty="0"/>
              <a:t>na významných sportovních </a:t>
            </a:r>
            <a:r>
              <a:rPr lang="cs-CZ" sz="3200" dirty="0" smtClean="0"/>
              <a:t>akcích mezinárodní </a:t>
            </a:r>
            <a:r>
              <a:rPr lang="cs-CZ" sz="3200" dirty="0"/>
              <a:t>úrovně. Hodnocení podle medailového umístění a umístění do 16. </a:t>
            </a:r>
            <a:r>
              <a:rPr lang="cs-CZ" sz="3200" dirty="0" smtClean="0"/>
              <a:t>místa</a:t>
            </a:r>
          </a:p>
          <a:p>
            <a:r>
              <a:rPr lang="cs-CZ" sz="3200" dirty="0" smtClean="0"/>
              <a:t>385.000.000,- Kč</a:t>
            </a:r>
          </a:p>
          <a:p>
            <a:r>
              <a:rPr lang="cs-CZ" sz="3200" dirty="0"/>
              <a:t>63 sportovním svazům </a:t>
            </a:r>
            <a:endParaRPr lang="cs-CZ" sz="3200" dirty="0" smtClean="0"/>
          </a:p>
          <a:p>
            <a:r>
              <a:rPr lang="cs-CZ" sz="3200" dirty="0"/>
              <a:t>70 % alokované </a:t>
            </a:r>
            <a:r>
              <a:rPr lang="cs-CZ" sz="3200" dirty="0" smtClean="0"/>
              <a:t>částky rozděleno</a:t>
            </a:r>
          </a:p>
          <a:p>
            <a:endParaRPr lang="cs-CZ" dirty="0"/>
          </a:p>
        </p:txBody>
      </p:sp>
    </p:spTree>
    <p:extLst>
      <p:ext uri="{BB962C8B-B14F-4D97-AF65-F5344CB8AC3E}">
        <p14:creationId xmlns:p14="http://schemas.microsoft.com/office/powerpoint/2010/main" val="2660151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lvl="1"/>
            <a:r>
              <a:rPr lang="cs-CZ" sz="3200" b="1" dirty="0">
                <a:latin typeface="+mn-lt"/>
              </a:rPr>
              <a:t>Program II – Sportovně talentovaná mládež</a:t>
            </a:r>
          </a:p>
        </p:txBody>
      </p:sp>
      <p:sp>
        <p:nvSpPr>
          <p:cNvPr id="3" name="Zástupný symbol pro obsah 2"/>
          <p:cNvSpPr>
            <a:spLocks noGrp="1"/>
          </p:cNvSpPr>
          <p:nvPr>
            <p:ph idx="1"/>
          </p:nvPr>
        </p:nvSpPr>
        <p:spPr/>
        <p:txBody>
          <a:bodyPr/>
          <a:lstStyle/>
          <a:p>
            <a:r>
              <a:rPr lang="cs-CZ" dirty="0"/>
              <a:t>Podpora sportovní přípravy talentů věkové kategorie 6 – 15 let a 15 -19 až </a:t>
            </a:r>
            <a:r>
              <a:rPr lang="cs-CZ" dirty="0" smtClean="0"/>
              <a:t>23 let </a:t>
            </a:r>
            <a:r>
              <a:rPr lang="cs-CZ" dirty="0"/>
              <a:t>prostřednictvím sportovních svazů.</a:t>
            </a:r>
            <a:endParaRPr lang="cs-CZ" dirty="0" smtClean="0"/>
          </a:p>
          <a:p>
            <a:r>
              <a:rPr lang="cs-CZ" dirty="0" smtClean="0"/>
              <a:t>325.000.000,- Kč</a:t>
            </a:r>
          </a:p>
          <a:p>
            <a:r>
              <a:rPr lang="cs-CZ" dirty="0" smtClean="0"/>
              <a:t>Podpora 70 </a:t>
            </a:r>
            <a:r>
              <a:rPr lang="cs-CZ" dirty="0"/>
              <a:t>sportovním svazům</a:t>
            </a:r>
          </a:p>
        </p:txBody>
      </p:sp>
    </p:spTree>
    <p:extLst>
      <p:ext uri="{BB962C8B-B14F-4D97-AF65-F5344CB8AC3E}">
        <p14:creationId xmlns:p14="http://schemas.microsoft.com/office/powerpoint/2010/main" val="15305448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615917919"/>
              </p:ext>
            </p:extLst>
          </p:nvPr>
        </p:nvGraphicFramePr>
        <p:xfrm>
          <a:off x="838200" y="471488"/>
          <a:ext cx="10515600" cy="61007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70935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lvl="1" algn="l" rtl="0">
              <a:lnSpc>
                <a:spcPct val="90000"/>
              </a:lnSpc>
              <a:spcBef>
                <a:spcPct val="0"/>
              </a:spcBef>
            </a:pPr>
            <a:r>
              <a:rPr lang="cs-CZ" sz="3200" b="1" dirty="0">
                <a:latin typeface="+mn-lt"/>
              </a:rPr>
              <a:t>Program III – Činnost sportovních organizací</a:t>
            </a:r>
            <a:r>
              <a:rPr lang="cs-CZ" b="1" dirty="0"/>
              <a:t/>
            </a:r>
            <a:br>
              <a:rPr lang="cs-CZ" b="1" dirty="0"/>
            </a:br>
            <a:endParaRPr lang="cs-CZ" dirty="0"/>
          </a:p>
        </p:txBody>
      </p:sp>
      <p:sp>
        <p:nvSpPr>
          <p:cNvPr id="3" name="Zástupný symbol pro obsah 2"/>
          <p:cNvSpPr>
            <a:spLocks noGrp="1"/>
          </p:cNvSpPr>
          <p:nvPr>
            <p:ph idx="1"/>
          </p:nvPr>
        </p:nvSpPr>
        <p:spPr/>
        <p:txBody>
          <a:bodyPr>
            <a:normAutofit fontScale="77500" lnSpcReduction="20000"/>
          </a:bodyPr>
          <a:lstStyle/>
          <a:p>
            <a:pPr lvl="0"/>
            <a:r>
              <a:rPr lang="cs-CZ" dirty="0" smtClean="0"/>
              <a:t>Sportovní organizace, působící na základě mezinárodní autority – Český olympijský výbor</a:t>
            </a:r>
          </a:p>
          <a:p>
            <a:r>
              <a:rPr lang="cs-CZ" dirty="0" smtClean="0"/>
              <a:t>Spolky s celostátní působností – např. Česká obec sokolská, Česká unie sportu, Klub českých turistů, OREL apod., které nemají charakter postupových soutěží</a:t>
            </a:r>
          </a:p>
          <a:p>
            <a:pPr lvl="0"/>
            <a:r>
              <a:rPr lang="cs-CZ" dirty="0" smtClean="0"/>
              <a:t>Podpora </a:t>
            </a:r>
            <a:r>
              <a:rPr lang="cs-CZ" dirty="0"/>
              <a:t>sportovních </a:t>
            </a:r>
            <a:r>
              <a:rPr lang="cs-CZ" dirty="0" smtClean="0"/>
              <a:t>organizací</a:t>
            </a:r>
          </a:p>
          <a:p>
            <a:r>
              <a:rPr lang="cs-CZ" dirty="0" smtClean="0"/>
              <a:t>Podpora pracovníků v ústředí</a:t>
            </a:r>
          </a:p>
          <a:p>
            <a:pPr lvl="0"/>
            <a:r>
              <a:rPr lang="cs-CZ" dirty="0" smtClean="0"/>
              <a:t>Zabezpečení </a:t>
            </a:r>
            <a:r>
              <a:rPr lang="cs-CZ" dirty="0"/>
              <a:t>sportovní, pohybové, tělovýchovné činnosti – všeobecná </a:t>
            </a:r>
            <a:r>
              <a:rPr lang="cs-CZ" dirty="0" smtClean="0"/>
              <a:t>tělovýchova</a:t>
            </a:r>
          </a:p>
          <a:p>
            <a:r>
              <a:rPr lang="cs-CZ" dirty="0"/>
              <a:t>Hodnocení se týká počtu uskutečněných akcí, </a:t>
            </a:r>
            <a:r>
              <a:rPr lang="cs-CZ" dirty="0" smtClean="0"/>
              <a:t>celospolečenská hodnota </a:t>
            </a:r>
            <a:r>
              <a:rPr lang="cs-CZ" dirty="0"/>
              <a:t>vyhlášených kampaní a počtu jejich účastníků</a:t>
            </a:r>
            <a:endParaRPr lang="cs-CZ" dirty="0" smtClean="0"/>
          </a:p>
          <a:p>
            <a:r>
              <a:rPr lang="cs-CZ" dirty="0" smtClean="0"/>
              <a:t>170.000.000,- Kč</a:t>
            </a:r>
          </a:p>
          <a:p>
            <a:r>
              <a:rPr lang="cs-CZ" dirty="0"/>
              <a:t>100% celkových </a:t>
            </a:r>
            <a:r>
              <a:rPr lang="cs-CZ" dirty="0" smtClean="0"/>
              <a:t>nákladů</a:t>
            </a:r>
          </a:p>
          <a:p>
            <a:r>
              <a:rPr lang="cs-CZ" dirty="0"/>
              <a:t>25 žádostí</a:t>
            </a:r>
          </a:p>
        </p:txBody>
      </p:sp>
    </p:spTree>
    <p:extLst>
      <p:ext uri="{BB962C8B-B14F-4D97-AF65-F5344CB8AC3E}">
        <p14:creationId xmlns:p14="http://schemas.microsoft.com/office/powerpoint/2010/main" val="4292037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extLst>
              <p:ext uri="{D42A27DB-BD31-4B8C-83A1-F6EECF244321}">
                <p14:modId xmlns:p14="http://schemas.microsoft.com/office/powerpoint/2010/main" val="514156243"/>
              </p:ext>
            </p:extLst>
          </p:nvPr>
        </p:nvGraphicFramePr>
        <p:xfrm>
          <a:off x="838200" y="528638"/>
          <a:ext cx="10515600" cy="60579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37138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TotalTime>
  <Words>971</Words>
  <Application>Microsoft Office PowerPoint</Application>
  <PresentationFormat>Širokoúhlá obrazovka</PresentationFormat>
  <Paragraphs>240</Paragraphs>
  <Slides>22</Slides>
  <Notes>0</Notes>
  <HiddenSlides>0</HiddenSlides>
  <MMClips>0</MMClips>
  <ScaleCrop>false</ScaleCrop>
  <HeadingPairs>
    <vt:vector size="6" baseType="variant">
      <vt:variant>
        <vt:lpstr>Použitá písma</vt:lpstr>
      </vt:variant>
      <vt:variant>
        <vt:i4>4</vt:i4>
      </vt:variant>
      <vt:variant>
        <vt:lpstr>Motiv</vt:lpstr>
      </vt:variant>
      <vt:variant>
        <vt:i4>1</vt:i4>
      </vt:variant>
      <vt:variant>
        <vt:lpstr>Nadpisy snímků</vt:lpstr>
      </vt:variant>
      <vt:variant>
        <vt:i4>22</vt:i4>
      </vt:variant>
    </vt:vector>
  </HeadingPairs>
  <TitlesOfParts>
    <vt:vector size="27" baseType="lpstr">
      <vt:lpstr>Arial</vt:lpstr>
      <vt:lpstr>Calibri</vt:lpstr>
      <vt:lpstr>Calibri Light</vt:lpstr>
      <vt:lpstr>Times New Roman</vt:lpstr>
      <vt:lpstr>Motiv Office</vt:lpstr>
      <vt:lpstr>Program státní podpory sportu 2016 a 2017  Národní sportovní konference 2016  Jan Schneider ředitel odboru sportu</vt:lpstr>
      <vt:lpstr>Prezentace aplikace PowerPoint</vt:lpstr>
      <vt:lpstr>Prezentace aplikace PowerPoint</vt:lpstr>
      <vt:lpstr>Prezentace aplikace PowerPoint</vt:lpstr>
      <vt:lpstr>Program I – Sportovní reprezentace ČR</vt:lpstr>
      <vt:lpstr>Program II – Sportovně talentovaná mládež</vt:lpstr>
      <vt:lpstr>Prezentace aplikace PowerPoint</vt:lpstr>
      <vt:lpstr>Program III – Činnost sportovních organizací </vt:lpstr>
      <vt:lpstr>Prezentace aplikace PowerPoint</vt:lpstr>
      <vt:lpstr>Program IV – Údržba a provoz sportovních zařízení</vt:lpstr>
      <vt:lpstr>Prezentace aplikace PowerPoint</vt:lpstr>
      <vt:lpstr>Program V – činnosti sportovních svazů</vt:lpstr>
      <vt:lpstr>Prezentace aplikace PowerPoint</vt:lpstr>
      <vt:lpstr>Program VI – Významné sportovní akce </vt:lpstr>
      <vt:lpstr>Program VII – zdravotně postižení sportovci</vt:lpstr>
      <vt:lpstr>Program VIII – Organizace sportu ve sportovních klubech a tělovýchovných jednotách</vt:lpstr>
      <vt:lpstr>Program IX – organizace školního sportu</vt:lpstr>
      <vt:lpstr>Program X - Projekty pro sportování veřejnosti</vt:lpstr>
      <vt:lpstr>Investiční program státní podpory sportu</vt:lpstr>
      <vt:lpstr>Prezentace aplikace PowerPoint</vt:lpstr>
      <vt:lpstr>Program státní podpory sportu 2017</vt:lpstr>
      <vt:lpstr>Prezentace aplikace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státní podpory sportu 2016 a 2017</dc:title>
  <dc:creator>Jan Schneider</dc:creator>
  <cp:lastModifiedBy>Jan Schneider</cp:lastModifiedBy>
  <cp:revision>36</cp:revision>
  <dcterms:created xsi:type="dcterms:W3CDTF">2016-04-25T02:11:46Z</dcterms:created>
  <dcterms:modified xsi:type="dcterms:W3CDTF">2016-04-25T03:35:47Z</dcterms:modified>
</cp:coreProperties>
</file>