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2.xml" ContentType="application/vnd.openxmlformats-officedocument.presentationml.notesSlide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4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3.xml" ContentType="application/vnd.openxmlformats-officedocument.presentationml.notesSlide+xml"/>
  <Override PartName="/ppt/charts/chart5.xml" ContentType="application/vnd.openxmlformats-officedocument.drawingml.chart+xml"/>
  <Override PartName="/ppt/notesSlides/notesSlide4.xml" ContentType="application/vnd.openxmlformats-officedocument.presentationml.notesSlide+xml"/>
  <Override PartName="/ppt/charts/chart6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notesSlides/notesSlide5.xml" ContentType="application/vnd.openxmlformats-officedocument.presentationml.notesSlide+xml"/>
  <Override PartName="/ppt/charts/chart7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drawings/drawing1.xml" ContentType="application/vnd.openxmlformats-officedocument.drawingml.chartshapes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2" r:id="rId1"/>
  </p:sldMasterIdLst>
  <p:notesMasterIdLst>
    <p:notesMasterId r:id="rId12"/>
  </p:notesMasterIdLst>
  <p:handoutMasterIdLst>
    <p:handoutMasterId r:id="rId13"/>
  </p:handoutMasterIdLst>
  <p:sldIdLst>
    <p:sldId id="289" r:id="rId2"/>
    <p:sldId id="299" r:id="rId3"/>
    <p:sldId id="306" r:id="rId4"/>
    <p:sldId id="282" r:id="rId5"/>
    <p:sldId id="303" r:id="rId6"/>
    <p:sldId id="304" r:id="rId7"/>
    <p:sldId id="305" r:id="rId8"/>
    <p:sldId id="288" r:id="rId9"/>
    <p:sldId id="286" r:id="rId10"/>
    <p:sldId id="301" r:id="rId11"/>
  </p:sldIdLst>
  <p:sldSz cx="9144000" cy="6858000" type="screen4x3"/>
  <p:notesSz cx="6858000" cy="9945688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016" autoAdjust="0"/>
    <p:restoredTop sz="94660"/>
  </p:normalViewPr>
  <p:slideViewPr>
    <p:cSldViewPr snapToGrid="0">
      <p:cViewPr varScale="1">
        <p:scale>
          <a:sx n="101" d="100"/>
          <a:sy n="101" d="100"/>
        </p:scale>
        <p:origin x="126" y="15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Tom&#225;&#353;\Desktop\slide%204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oleObject" Target="Se&#353;it1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oleObject" Target="Se&#353;it1" TargetMode="External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zdenek\AppData\Local\Temp\Finance%20do%20sportu%20z%20okresich%20mest%20-%20konference.xlsx" TargetMode="Externa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oleObject" Target="file:///I:\Ostrava\prezentace\Kraus\grafy.xlsx" TargetMode="External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Tom&#225;&#353;\Desktop\slide9.xlsx" TargetMode="External"/><Relationship Id="rId2" Type="http://schemas.microsoft.com/office/2011/relationships/chartColorStyle" Target="colors5.xml"/><Relationship Id="rId1" Type="http://schemas.microsoft.com/office/2011/relationships/chartStyle" Target="style5.xml"/><Relationship Id="rId4" Type="http://schemas.openxmlformats.org/officeDocument/2006/relationships/chartUserShapes" Target="../drawings/drawing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List1!$A$2:$A$8</c:f>
              <c:strCache>
                <c:ptCount val="7"/>
                <c:pt idx="0">
                  <c:v>Průměr EU</c:v>
                </c:pt>
                <c:pt idx="1">
                  <c:v>ČR 2006</c:v>
                </c:pt>
                <c:pt idx="2">
                  <c:v>ČR 2015</c:v>
                </c:pt>
                <c:pt idx="3">
                  <c:v>ČR 2016</c:v>
                </c:pt>
                <c:pt idx="4">
                  <c:v>ČR 2017 předpoklad</c:v>
                </c:pt>
                <c:pt idx="5">
                  <c:v>ČR 2021 předpoklad</c:v>
                </c:pt>
                <c:pt idx="6">
                  <c:v>ČR 2025 předpoklad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</c:dPt>
          <c:dPt>
            <c:idx val="1"/>
            <c:invertIfNegative val="0"/>
            <c:bubble3D val="0"/>
            <c:spPr>
              <a:solidFill>
                <a:srgbClr val="FF0000">
                  <a:alpha val="66000"/>
                </a:srgbClr>
              </a:solidFill>
              <a:ln>
                <a:noFill/>
              </a:ln>
              <a:effectLst/>
            </c:spPr>
          </c:dPt>
          <c:dPt>
            <c:idx val="2"/>
            <c:invertIfNegative val="0"/>
            <c:bubble3D val="0"/>
            <c:spPr>
              <a:solidFill>
                <a:srgbClr val="FF0000">
                  <a:alpha val="66000"/>
                </a:srgbClr>
              </a:solidFill>
              <a:ln>
                <a:noFill/>
              </a:ln>
              <a:effectLst/>
            </c:spPr>
          </c:dPt>
          <c:dPt>
            <c:idx val="3"/>
            <c:invertIfNegative val="0"/>
            <c:bubble3D val="0"/>
            <c:spPr>
              <a:solidFill>
                <a:srgbClr val="FF0000">
                  <a:alpha val="66000"/>
                </a:srgbClr>
              </a:solidFill>
              <a:ln>
                <a:noFill/>
              </a:ln>
              <a:effectLst/>
            </c:spPr>
          </c:dPt>
          <c:dPt>
            <c:idx val="4"/>
            <c:invertIfNegative val="0"/>
            <c:bubble3D val="0"/>
            <c:spPr>
              <a:pattFill prst="wdUpDiag">
                <a:fgClr>
                  <a:srgbClr val="0070C0"/>
                </a:fgClr>
                <a:bgClr>
                  <a:schemeClr val="bg1"/>
                </a:bgClr>
              </a:pattFill>
              <a:ln>
                <a:noFill/>
              </a:ln>
              <a:effectLst/>
            </c:spPr>
          </c:dPt>
          <c:dPt>
            <c:idx val="5"/>
            <c:invertIfNegative val="0"/>
            <c:bubble3D val="0"/>
            <c:spPr>
              <a:pattFill prst="wdUpDiag">
                <a:fgClr>
                  <a:srgbClr val="0070C0"/>
                </a:fgClr>
                <a:bgClr>
                  <a:schemeClr val="bg1"/>
                </a:bgClr>
              </a:pattFill>
              <a:ln>
                <a:noFill/>
              </a:ln>
              <a:effectLst/>
            </c:spPr>
          </c:dPt>
          <c:dPt>
            <c:idx val="6"/>
            <c:invertIfNegative val="0"/>
            <c:bubble3D val="0"/>
            <c:spPr>
              <a:pattFill prst="wdUpDiag">
                <a:fgClr>
                  <a:srgbClr val="0070C0"/>
                </a:fgClr>
                <a:bgClr>
                  <a:schemeClr val="bg1"/>
                </a:bgClr>
              </a:pattFill>
              <a:ln>
                <a:noFill/>
              </a:ln>
              <a:effectLst/>
            </c:spPr>
          </c:dPt>
          <c:cat>
            <c:strRef>
              <c:f>List1!$A$2:$A$8</c:f>
              <c:strCache>
                <c:ptCount val="7"/>
                <c:pt idx="0">
                  <c:v>Průměr EU</c:v>
                </c:pt>
                <c:pt idx="1">
                  <c:v>ČR 2006</c:v>
                </c:pt>
                <c:pt idx="2">
                  <c:v>ČR 2015</c:v>
                </c:pt>
                <c:pt idx="3">
                  <c:v>ČR 2016</c:v>
                </c:pt>
                <c:pt idx="4">
                  <c:v>ČR 2017 předpoklad</c:v>
                </c:pt>
                <c:pt idx="5">
                  <c:v>ČR 2021 předpoklad</c:v>
                </c:pt>
                <c:pt idx="6">
                  <c:v>ČR 2025 předpoklad</c:v>
                </c:pt>
              </c:strCache>
            </c:strRef>
          </c:cat>
          <c:val>
            <c:numRef>
              <c:f>List1!$B$2:$B$8</c:f>
              <c:numCache>
                <c:formatCode>General</c:formatCode>
                <c:ptCount val="7"/>
                <c:pt idx="0">
                  <c:v>0.4</c:v>
                </c:pt>
                <c:pt idx="1">
                  <c:v>0.2</c:v>
                </c:pt>
                <c:pt idx="2">
                  <c:v>0.08</c:v>
                </c:pt>
                <c:pt idx="3">
                  <c:v>0.1</c:v>
                </c:pt>
                <c:pt idx="4">
                  <c:v>0.15</c:v>
                </c:pt>
                <c:pt idx="5">
                  <c:v>0.3</c:v>
                </c:pt>
                <c:pt idx="6">
                  <c:v>0.4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7"/>
        <c:axId val="3573544"/>
        <c:axId val="158137728"/>
      </c:barChart>
      <c:catAx>
        <c:axId val="357354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2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cs-CZ"/>
          </a:p>
        </c:txPr>
        <c:crossAx val="158137728"/>
        <c:crosses val="autoZero"/>
        <c:auto val="1"/>
        <c:lblAlgn val="ctr"/>
        <c:lblOffset val="100"/>
        <c:noMultiLvlLbl val="0"/>
      </c:catAx>
      <c:valAx>
        <c:axId val="158137728"/>
        <c:scaling>
          <c:orientation val="minMax"/>
          <c:max val="0.4"/>
        </c:scaling>
        <c:delete val="0"/>
        <c:axPos val="l"/>
        <c:majorGridlines>
          <c:spPr>
            <a:ln w="9525" cap="flat" cmpd="sng" algn="ctr">
              <a:noFill/>
              <a:round/>
            </a:ln>
            <a:effectLst/>
          </c:spPr>
        </c:majorGridlines>
        <c:title>
          <c:tx>
            <c:rich>
              <a:bodyPr rot="0" spcFirstLastPara="1" vertOverflow="ellipsis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cs-CZ"/>
                  <a:t>%</a:t>
                </a:r>
              </a:p>
            </c:rich>
          </c:tx>
          <c:layout>
            <c:manualLayout>
              <c:xMode val="edge"/>
              <c:yMode val="edge"/>
              <c:x val="1.2417967795347172E-2"/>
              <c:y val="2.0823426841566866E-3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wrap="square" anchor="ctr" anchorCtr="1"/>
            <a:lstStyle/>
            <a:p>
              <a:pPr>
                <a:defRPr sz="12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cs-CZ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>
            <a:solidFill>
              <a:schemeClr val="tx2"/>
            </a:solidFill>
            <a:tailEnd type="triangle"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cs-CZ"/>
          </a:p>
        </c:txPr>
        <c:crossAx val="3573544"/>
        <c:crosses val="autoZero"/>
        <c:crossBetween val="between"/>
        <c:majorUnit val="0.1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200"/>
      </a:pPr>
      <a:endParaRPr lang="cs-CZ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0280413385826771"/>
          <c:y val="2.8100551857984921E-2"/>
          <c:w val="0.81974748468941383"/>
          <c:h val="0.86500833480093597"/>
        </c:manualLayout>
      </c:layout>
      <c:lineChart>
        <c:grouping val="standard"/>
        <c:varyColors val="0"/>
        <c:ser>
          <c:idx val="0"/>
          <c:order val="0"/>
          <c:spPr>
            <a:ln w="34925" cap="flat" cmpd="sng" algn="ctr">
              <a:solidFill>
                <a:schemeClr val="accent1"/>
              </a:solidFill>
              <a:prstDash val="solid"/>
            </a:ln>
            <a:effectLst>
              <a:outerShdw blurRad="50800" dist="12700" dir="5400000" rotWithShape="0">
                <a:schemeClr val="bg1">
                  <a:lumMod val="50000"/>
                  <a:alpha val="32000"/>
                </a:schemeClr>
              </a:outerShdw>
            </a:effectLst>
          </c:spPr>
          <c:marker>
            <c:symbol val="circle"/>
            <c:size val="11"/>
          </c:marker>
          <c:dPt>
            <c:idx val="0"/>
            <c:bubble3D val="0"/>
            <c:spPr>
              <a:ln w="34925" cap="flat" cmpd="sng" algn="ctr">
                <a:solidFill>
                  <a:schemeClr val="accent1"/>
                </a:solidFill>
                <a:prstDash val="solid"/>
              </a:ln>
              <a:effectLst>
                <a:outerShdw blurRad="50800" dist="12700" dir="5400000" rotWithShape="0">
                  <a:schemeClr val="bg1">
                    <a:lumMod val="50000"/>
                    <a:alpha val="32000"/>
                  </a:schemeClr>
                </a:outerShdw>
              </a:effectLst>
            </c:spPr>
          </c:dPt>
          <c:dPt>
            <c:idx val="1"/>
            <c:bubble3D val="0"/>
          </c:dPt>
          <c:dPt>
            <c:idx val="2"/>
            <c:bubble3D val="0"/>
          </c:dPt>
          <c:dLbls>
            <c:dLbl>
              <c:idx val="0"/>
              <c:layout>
                <c:manualLayout>
                  <c:x val="-5.2777777777777778E-2"/>
                  <c:y val="-7.0050938615599606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624 238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-7.9166666666666718E-2"/>
                  <c:y val="-5.2448133722582113E-2"/>
                </c:manualLayout>
              </c:layout>
              <c:tx>
                <c:rich>
                  <a:bodyPr/>
                  <a:lstStyle/>
                  <a:p>
                    <a:r>
                      <a:rPr lang="en-US" smtClean="0"/>
                      <a:t>1</a:t>
                    </a:r>
                    <a:r>
                      <a:rPr lang="en-US" baseline="0" smtClean="0"/>
                      <a:t> 233 919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-7.9166666666666718E-2"/>
                  <c:y val="-5.4979987001978314E-2"/>
                </c:manualLayout>
              </c:layout>
              <c:tx>
                <c:rich>
                  <a:bodyPr/>
                  <a:lstStyle/>
                  <a:p>
                    <a:r>
                      <a:rPr lang="en-US" sz="1600" baseline="0" smtClean="0">
                        <a:solidFill>
                          <a:schemeClr val="accent1"/>
                        </a:solidFill>
                      </a:rPr>
                      <a:t>1 310 744</a:t>
                    </a:r>
                    <a:endParaRPr lang="en-US" sz="1600" baseline="0" dirty="0">
                      <a:solidFill>
                        <a:schemeClr val="accent1"/>
                      </a:solidFill>
                    </a:endParaRP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-7.3611111111111113E-2"/>
                  <c:y val="-5.7541799566119087E-2"/>
                </c:manualLayout>
              </c:layout>
              <c:tx>
                <c:rich>
                  <a:bodyPr/>
                  <a:lstStyle/>
                  <a:p>
                    <a:r>
                      <a:rPr lang="en-US" smtClean="0"/>
                      <a:t>1</a:t>
                    </a:r>
                    <a:r>
                      <a:rPr lang="en-US" baseline="0" smtClean="0"/>
                      <a:t> 515 731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-7.5000000000000108E-2"/>
                  <c:y val="-6.2590428576379822E-2"/>
                </c:manualLayout>
              </c:layout>
              <c:tx>
                <c:rich>
                  <a:bodyPr/>
                  <a:lstStyle/>
                  <a:p>
                    <a:r>
                      <a:rPr lang="en-US" smtClean="0"/>
                      <a:t>1 542 613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600" b="1" spc="40" baseline="0">
                    <a:solidFill>
                      <a:schemeClr val="accent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pPr>
                <a:endParaRPr lang="cs-CZ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List1!$A$8:$A$12</c:f>
              <c:numCache>
                <c:formatCode>General</c:formatCode>
                <c:ptCount val="5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  <c:pt idx="4">
                  <c:v>2015</c:v>
                </c:pt>
              </c:numCache>
            </c:numRef>
          </c:cat>
          <c:val>
            <c:numRef>
              <c:f>List1!$B$8:$B$12</c:f>
              <c:numCache>
                <c:formatCode>General</c:formatCode>
                <c:ptCount val="5"/>
                <c:pt idx="0" formatCode="#,##0">
                  <c:v>0</c:v>
                </c:pt>
                <c:pt idx="1">
                  <c:v>60</c:v>
                </c:pt>
                <c:pt idx="2">
                  <c:v>70</c:v>
                </c:pt>
                <c:pt idx="3">
                  <c:v>90</c:v>
                </c:pt>
                <c:pt idx="4">
                  <c:v>98</c:v>
                </c:pt>
              </c:numCache>
            </c:numRef>
          </c:val>
          <c:smooth val="0"/>
        </c:ser>
        <c:ser>
          <c:idx val="1"/>
          <c:order val="1"/>
          <c:spPr>
            <a:ln w="34925">
              <a:solidFill>
                <a:srgbClr val="FF5050"/>
              </a:solidFill>
            </a:ln>
          </c:spPr>
          <c:marker>
            <c:symbol val="circle"/>
            <c:size val="11"/>
            <c:spPr>
              <a:solidFill>
                <a:srgbClr val="FF5050"/>
              </a:solidFill>
            </c:spPr>
          </c:marker>
          <c:dLbls>
            <c:dLbl>
              <c:idx val="0"/>
              <c:layout>
                <c:manualLayout>
                  <c:x val="-3.0555555555555555E-2"/>
                  <c:y val="7.502451080697968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1 540 439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-5.6944444444444443E-2"/>
                  <c:y val="6.0013734276026048E-2"/>
                </c:manualLayout>
              </c:layout>
              <c:tx>
                <c:rich>
                  <a:bodyPr/>
                  <a:lstStyle/>
                  <a:p>
                    <a:r>
                      <a:rPr lang="en-US" smtClean="0"/>
                      <a:t>1 493 446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-8.8888888888888934E-2"/>
                  <c:y val="6.0043661670513858E-2"/>
                </c:manualLayout>
              </c:layout>
              <c:tx>
                <c:rich>
                  <a:bodyPr/>
                  <a:lstStyle/>
                  <a:p>
                    <a:r>
                      <a:rPr lang="en-US" smtClean="0"/>
                      <a:t>1 428 515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-8.611111111111111E-2"/>
                  <c:y val="5.5040023197971029E-2"/>
                </c:manualLayout>
              </c:layout>
              <c:tx>
                <c:rich>
                  <a:bodyPr/>
                  <a:lstStyle/>
                  <a:p>
                    <a:r>
                      <a:rPr lang="en-US" smtClean="0"/>
                      <a:t>1 298 415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-6.5277777777777879E-2"/>
                  <c:y val="5.9983579178962868E-2"/>
                </c:manualLayout>
              </c:layout>
              <c:tx>
                <c:rich>
                  <a:bodyPr/>
                  <a:lstStyle/>
                  <a:p>
                    <a:r>
                      <a:rPr lang="en-US" smtClean="0"/>
                      <a:t>1 204 679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b="1" spc="40" baseline="0">
                    <a:solidFill>
                      <a:srgbClr val="FF5050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pPr>
                <a:endParaRPr lang="cs-CZ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List1!$A$8:$A$12</c:f>
              <c:numCache>
                <c:formatCode>General</c:formatCode>
                <c:ptCount val="5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  <c:pt idx="4">
                  <c:v>2015</c:v>
                </c:pt>
              </c:numCache>
            </c:numRef>
          </c:cat>
          <c:val>
            <c:numRef>
              <c:f>List1!$C$8:$C$12</c:f>
              <c:numCache>
                <c:formatCode>General</c:formatCode>
                <c:ptCount val="5"/>
                <c:pt idx="0">
                  <c:v>0</c:v>
                </c:pt>
                <c:pt idx="1">
                  <c:v>-22</c:v>
                </c:pt>
                <c:pt idx="2">
                  <c:v>-43</c:v>
                </c:pt>
                <c:pt idx="3">
                  <c:v>-100</c:v>
                </c:pt>
                <c:pt idx="4">
                  <c:v>-126</c:v>
                </c:pt>
              </c:numCache>
            </c:numRef>
          </c:val>
          <c:smooth val="0"/>
        </c:ser>
        <c:dLbls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112637736"/>
        <c:axId val="158949616"/>
      </c:lineChart>
      <c:catAx>
        <c:axId val="112637736"/>
        <c:scaling>
          <c:orientation val="minMax"/>
        </c:scaling>
        <c:delete val="0"/>
        <c:axPos val="b"/>
        <c:numFmt formatCode="General" sourceLinked="1"/>
        <c:majorTickMark val="none"/>
        <c:minorTickMark val="cross"/>
        <c:tickLblPos val="nextTo"/>
        <c:spPr>
          <a:ln/>
        </c:spPr>
        <c:txPr>
          <a:bodyPr/>
          <a:lstStyle/>
          <a:p>
            <a:pPr>
              <a:defRPr sz="1050" b="0" spc="50" baseline="0">
                <a:latin typeface="Arial" panose="020B0604020202020204" pitchFamily="34" charset="0"/>
                <a:cs typeface="Arial" panose="020B0604020202020204" pitchFamily="34" charset="0"/>
              </a:defRPr>
            </a:pPr>
            <a:endParaRPr lang="cs-CZ"/>
          </a:p>
        </c:txPr>
        <c:crossAx val="158949616"/>
        <c:crosses val="autoZero"/>
        <c:auto val="1"/>
        <c:lblAlgn val="ctr"/>
        <c:lblOffset val="100"/>
        <c:tickMarkSkip val="1"/>
        <c:noMultiLvlLbl val="0"/>
      </c:catAx>
      <c:valAx>
        <c:axId val="158949616"/>
        <c:scaling>
          <c:orientation val="minMax"/>
          <c:max val="160"/>
          <c:min val="-160"/>
        </c:scaling>
        <c:delete val="0"/>
        <c:axPos val="l"/>
        <c:numFmt formatCode="#,##0" sourceLinked="1"/>
        <c:majorTickMark val="out"/>
        <c:minorTickMark val="none"/>
        <c:tickLblPos val="none"/>
        <c:spPr>
          <a:ln/>
        </c:spPr>
        <c:crossAx val="112637736"/>
        <c:crosses val="autoZero"/>
        <c:crossBetween val="between"/>
        <c:majorUnit val="20"/>
      </c:valAx>
      <c:spPr>
        <a:ln>
          <a:noFill/>
        </a:ln>
      </c:spPr>
    </c:plotArea>
    <c:plotVisOnly val="1"/>
    <c:dispBlanksAs val="gap"/>
    <c:showDLblsOverMax val="0"/>
  </c:chart>
  <c:spPr>
    <a:ln w="12700">
      <a:noFill/>
      <a:prstDash val="solid"/>
    </a:ln>
  </c:spPr>
  <c:txPr>
    <a:bodyPr/>
    <a:lstStyle/>
    <a:p>
      <a:pPr>
        <a:defRPr lang="cs-CZ" sz="1600"/>
      </a:pPr>
      <a:endParaRPr lang="cs-CZ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1" i="0" u="none" strike="noStrike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en-US" b="1">
                <a:solidFill>
                  <a:schemeClr val="tx1"/>
                </a:solidFill>
              </a:rPr>
              <a:t>Příjmy obcí z loterií </a:t>
            </a:r>
            <a:endParaRPr lang="cs-CZ" b="1">
              <a:solidFill>
                <a:schemeClr val="tx1"/>
              </a:solidFill>
            </a:endParaRPr>
          </a:p>
          <a:p>
            <a:pPr>
              <a:defRPr b="1">
                <a:solidFill>
                  <a:schemeClr val="tx1"/>
                </a:solidFill>
              </a:defRPr>
            </a:pPr>
            <a:r>
              <a:rPr lang="en-US" b="1">
                <a:solidFill>
                  <a:schemeClr val="tx1"/>
                </a:solidFill>
              </a:rPr>
              <a:t>2010 -2013 (mld.)</a:t>
            </a:r>
          </a:p>
        </c:rich>
      </c:tx>
      <c:layout>
        <c:manualLayout>
          <c:xMode val="edge"/>
          <c:yMode val="edge"/>
          <c:x val="0.31732397079361785"/>
          <c:y val="4.7874052791132667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spc="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cs-CZ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List1!$B$1</c:f>
              <c:strCache>
                <c:ptCount val="1"/>
                <c:pt idx="0">
                  <c:v>Příjmy obcí z loterií 2010 -2013 (mld.)</c:v>
                </c:pt>
              </c:strCache>
            </c:strRef>
          </c:tx>
          <c:spPr>
            <a:solidFill>
              <a:srgbClr val="FF000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cs-CZ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List1!$A$2:$A$5</c:f>
              <c:numCache>
                <c:formatCode>General</c:formatCode>
                <c:ptCount val="4"/>
                <c:pt idx="0">
                  <c:v>2010</c:v>
                </c:pt>
                <c:pt idx="1">
                  <c:v>2011</c:v>
                </c:pt>
                <c:pt idx="2">
                  <c:v>2012</c:v>
                </c:pt>
                <c:pt idx="3">
                  <c:v>2013</c:v>
                </c:pt>
              </c:numCache>
            </c:numRef>
          </c:cat>
          <c:val>
            <c:numRef>
              <c:f>List1!$B$2:$B$5</c:f>
              <c:numCache>
                <c:formatCode>General</c:formatCode>
                <c:ptCount val="4"/>
                <c:pt idx="0">
                  <c:v>1.56</c:v>
                </c:pt>
                <c:pt idx="1">
                  <c:v>1.77</c:v>
                </c:pt>
                <c:pt idx="2">
                  <c:v>4.51</c:v>
                </c:pt>
                <c:pt idx="3">
                  <c:v>5.63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94"/>
        <c:overlap val="-73"/>
        <c:axId val="158951184"/>
        <c:axId val="158951576"/>
      </c:barChart>
      <c:catAx>
        <c:axId val="15895118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cs-CZ"/>
          </a:p>
        </c:txPr>
        <c:crossAx val="158951576"/>
        <c:crosses val="autoZero"/>
        <c:auto val="1"/>
        <c:lblAlgn val="ctr"/>
        <c:lblOffset val="100"/>
        <c:noMultiLvlLbl val="0"/>
      </c:catAx>
      <c:valAx>
        <c:axId val="158951576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15895118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cs-CZ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1" i="0" u="none" strike="noStrike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cs-CZ" b="1" dirty="0">
                <a:solidFill>
                  <a:schemeClr val="tx1"/>
                </a:solidFill>
              </a:rPr>
              <a:t>Dohoda s obcemi 1/3 z loterií </a:t>
            </a:r>
            <a:endParaRPr lang="cs-CZ" b="1" dirty="0" smtClean="0">
              <a:solidFill>
                <a:schemeClr val="tx1"/>
              </a:solidFill>
            </a:endParaRPr>
          </a:p>
          <a:p>
            <a:pPr>
              <a:defRPr b="1">
                <a:solidFill>
                  <a:schemeClr val="tx1"/>
                </a:solidFill>
              </a:defRPr>
            </a:pPr>
            <a:r>
              <a:rPr lang="cs-CZ" b="1" dirty="0" smtClean="0">
                <a:solidFill>
                  <a:schemeClr val="tx1"/>
                </a:solidFill>
              </a:rPr>
              <a:t>2010 </a:t>
            </a:r>
            <a:r>
              <a:rPr lang="cs-CZ" b="1" dirty="0">
                <a:solidFill>
                  <a:schemeClr val="tx1"/>
                </a:solidFill>
              </a:rPr>
              <a:t>- 2013 (mld.)</a:t>
            </a:r>
          </a:p>
        </c:rich>
      </c:tx>
      <c:layout>
        <c:manualLayout>
          <c:xMode val="edge"/>
          <c:yMode val="edge"/>
          <c:x val="0.26411332414206595"/>
          <c:y val="2.3199640079374608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spc="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cs-CZ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List2!$B$1</c:f>
              <c:strCache>
                <c:ptCount val="1"/>
                <c:pt idx="0">
                  <c:v>Dohoda s obcemi 1/3 z loterií 2010 - 2013 (mld.)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cs-CZ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List2!$A$2:$A$3</c:f>
              <c:numCache>
                <c:formatCode>General</c:formatCode>
                <c:ptCount val="2"/>
                <c:pt idx="0">
                  <c:v>2012</c:v>
                </c:pt>
                <c:pt idx="1">
                  <c:v>2013</c:v>
                </c:pt>
              </c:numCache>
            </c:numRef>
          </c:cat>
          <c:val>
            <c:numRef>
              <c:f>List2!$B$2:$B$3</c:f>
              <c:numCache>
                <c:formatCode>General</c:formatCode>
                <c:ptCount val="2"/>
                <c:pt idx="0">
                  <c:v>1.5</c:v>
                </c:pt>
                <c:pt idx="1">
                  <c:v>1.9</c:v>
                </c:pt>
              </c:numCache>
            </c:numRef>
          </c:val>
        </c:ser>
        <c:ser>
          <c:idx val="1"/>
          <c:order val="1"/>
          <c:tx>
            <c:strRef>
              <c:f>List2!$C$1</c:f>
              <c:strCache>
                <c:ptCount val="1"/>
              </c:strCache>
            </c:strRef>
          </c:tx>
          <c:spPr>
            <a:solidFill>
              <a:srgbClr val="FF000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cs-CZ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List2!$A$2:$A$3</c:f>
              <c:numCache>
                <c:formatCode>General</c:formatCode>
                <c:ptCount val="2"/>
                <c:pt idx="0">
                  <c:v>2012</c:v>
                </c:pt>
                <c:pt idx="1">
                  <c:v>2013</c:v>
                </c:pt>
              </c:numCache>
            </c:numRef>
          </c:cat>
          <c:val>
            <c:numRef>
              <c:f>List2!$C$2:$C$3</c:f>
              <c:numCache>
                <c:formatCode>General</c:formatCode>
                <c:ptCount val="2"/>
                <c:pt idx="0">
                  <c:v>0.52</c:v>
                </c:pt>
                <c:pt idx="1">
                  <c:v>0.79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36"/>
        <c:overlap val="2"/>
        <c:axId val="160584616"/>
        <c:axId val="160585008"/>
      </c:barChart>
      <c:catAx>
        <c:axId val="16058461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cs-CZ"/>
          </a:p>
        </c:txPr>
        <c:crossAx val="160585008"/>
        <c:crosses val="autoZero"/>
        <c:auto val="1"/>
        <c:lblAlgn val="ctr"/>
        <c:lblOffset val="100"/>
        <c:noMultiLvlLbl val="0"/>
      </c:catAx>
      <c:valAx>
        <c:axId val="160585008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6058461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cs-CZ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>
        <c:manualLayout>
          <c:layoutTarget val="inner"/>
          <c:xMode val="edge"/>
          <c:yMode val="edge"/>
          <c:x val="9.4896801491055727E-2"/>
          <c:y val="9.9027954762572035E-2"/>
          <c:w val="0.87272455445717523"/>
          <c:h val="0.67219455866704714"/>
        </c:manualLayout>
      </c:layout>
      <c:areaChart>
        <c:grouping val="standard"/>
        <c:varyColors val="0"/>
        <c:ser>
          <c:idx val="0"/>
          <c:order val="0"/>
          <c:tx>
            <c:strRef>
              <c:f>List1!$B$16</c:f>
              <c:strCache>
                <c:ptCount val="1"/>
                <c:pt idx="0">
                  <c:v>Výdaje do sportu celkem</c:v>
                </c:pt>
              </c:strCache>
            </c:strRef>
          </c:tx>
          <c:cat>
            <c:numRef>
              <c:f>List1!$C$7:$E$7</c:f>
              <c:numCache>
                <c:formatCode>General</c:formatCode>
                <c:ptCount val="3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</c:numCache>
            </c:numRef>
          </c:cat>
          <c:val>
            <c:numRef>
              <c:f>List1!$C$16:$E$16</c:f>
              <c:numCache>
                <c:formatCode>#,##0</c:formatCode>
                <c:ptCount val="3"/>
                <c:pt idx="0">
                  <c:v>4166778</c:v>
                </c:pt>
                <c:pt idx="1">
                  <c:v>4366322</c:v>
                </c:pt>
                <c:pt idx="2">
                  <c:v>4023439</c:v>
                </c:pt>
              </c:numCache>
            </c:numRef>
          </c:val>
        </c:ser>
        <c:ser>
          <c:idx val="1"/>
          <c:order val="1"/>
          <c:tx>
            <c:strRef>
              <c:f>List1!$B$20</c:f>
              <c:strCache>
                <c:ptCount val="1"/>
                <c:pt idx="0">
                  <c:v>Příjmy okresních měst z loterií (dle zjišťování 2013)</c:v>
                </c:pt>
              </c:strCache>
            </c:strRef>
          </c:tx>
          <c:spPr>
            <a:solidFill>
              <a:srgbClr val="FF0000"/>
            </a:solidFill>
          </c:spPr>
          <c:cat>
            <c:numRef>
              <c:f>List1!$C$7:$E$7</c:f>
              <c:numCache>
                <c:formatCode>General</c:formatCode>
                <c:ptCount val="3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</c:numCache>
            </c:numRef>
          </c:cat>
          <c:val>
            <c:numRef>
              <c:f>List1!$C$20:$E$20</c:f>
              <c:numCache>
                <c:formatCode>#,##0</c:formatCode>
                <c:ptCount val="3"/>
                <c:pt idx="0">
                  <c:v>944377.5</c:v>
                </c:pt>
                <c:pt idx="1">
                  <c:v>2123478.7999999998</c:v>
                </c:pt>
                <c:pt idx="2">
                  <c:v>2439958.2999999998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60585792"/>
        <c:axId val="161085584"/>
      </c:areaChart>
      <c:catAx>
        <c:axId val="16058579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txPr>
          <a:bodyPr anchor="ctr"/>
          <a:lstStyle/>
          <a:p>
            <a:pPr>
              <a:defRPr sz="1600" b="1"/>
            </a:pPr>
            <a:endParaRPr lang="cs-CZ"/>
          </a:p>
        </c:txPr>
        <c:crossAx val="161085584"/>
        <c:crosses val="autoZero"/>
        <c:auto val="1"/>
        <c:lblAlgn val="ctr"/>
        <c:lblOffset val="100"/>
        <c:noMultiLvlLbl val="0"/>
      </c:catAx>
      <c:valAx>
        <c:axId val="161085584"/>
        <c:scaling>
          <c:orientation val="minMax"/>
          <c:max val="4500000"/>
          <c:min val="500000"/>
        </c:scaling>
        <c:delete val="0"/>
        <c:axPos val="l"/>
        <c:majorGridlines/>
        <c:numFmt formatCode="#,##0" sourceLinked="1"/>
        <c:majorTickMark val="none"/>
        <c:minorTickMark val="none"/>
        <c:tickLblPos val="nextTo"/>
        <c:txPr>
          <a:bodyPr/>
          <a:lstStyle/>
          <a:p>
            <a:pPr>
              <a:defRPr sz="1300" b="0"/>
            </a:pPr>
            <a:endParaRPr lang="cs-CZ"/>
          </a:p>
        </c:txPr>
        <c:crossAx val="160585792"/>
        <c:crosses val="autoZero"/>
        <c:crossBetween val="midCat"/>
        <c:majorUnit val="500000"/>
      </c:valAx>
    </c:plotArea>
    <c:legend>
      <c:legendPos val="b"/>
      <c:layout>
        <c:manualLayout>
          <c:xMode val="edge"/>
          <c:yMode val="edge"/>
          <c:x val="5.0000022947790712E-2"/>
          <c:y val="0.89945344455911103"/>
          <c:w val="0.94954423393161302"/>
          <c:h val="7.6337362981254597E-2"/>
        </c:manualLayout>
      </c:layout>
      <c:overlay val="0"/>
      <c:txPr>
        <a:bodyPr/>
        <a:lstStyle/>
        <a:p>
          <a:pPr>
            <a:defRPr sz="1600" b="1" spc="40" baseline="0"/>
          </a:pPr>
          <a:endParaRPr lang="cs-CZ"/>
        </a:p>
      </c:txPr>
    </c:legend>
    <c:plotVisOnly val="1"/>
    <c:dispBlanksAs val="zero"/>
    <c:showDLblsOverMax val="0"/>
  </c:chart>
  <c:spPr>
    <a:noFill/>
  </c:sp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'graf1 (2)'!$B$1</c:f>
              <c:strCache>
                <c:ptCount val="1"/>
                <c:pt idx="0">
                  <c:v>∅ EU</c:v>
                </c:pt>
              </c:strCache>
            </c:strRef>
          </c:tx>
          <c:spPr>
            <a:solidFill>
              <a:srgbClr val="0070C0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0070C0"/>
              </a:solidFill>
              <a:ln>
                <a:noFill/>
              </a:ln>
              <a:effectLst/>
            </c:spPr>
          </c:dPt>
          <c:dPt>
            <c:idx val="1"/>
            <c:invertIfNegative val="0"/>
            <c:bubble3D val="0"/>
            <c:spPr>
              <a:solidFill>
                <a:srgbClr val="0070C0"/>
              </a:solidFill>
              <a:ln>
                <a:noFill/>
              </a:ln>
              <a:effectLst/>
            </c:spPr>
          </c:dPt>
          <c:dPt>
            <c:idx val="2"/>
            <c:invertIfNegative val="0"/>
            <c:bubble3D val="0"/>
            <c:spPr>
              <a:solidFill>
                <a:srgbClr val="0070C0"/>
              </a:solidFill>
              <a:ln>
                <a:noFill/>
              </a:ln>
              <a:effectLst/>
            </c:spPr>
          </c:dPt>
          <c:dPt>
            <c:idx val="3"/>
            <c:invertIfNegative val="0"/>
            <c:bubble3D val="0"/>
            <c:spPr>
              <a:solidFill>
                <a:srgbClr val="0070C0"/>
              </a:solidFill>
              <a:ln>
                <a:noFill/>
              </a:ln>
              <a:effectLst/>
            </c:spPr>
          </c:dPt>
          <c:dPt>
            <c:idx val="4"/>
            <c:invertIfNegative val="0"/>
            <c:bubble3D val="0"/>
            <c:spPr>
              <a:solidFill>
                <a:srgbClr val="0070C0"/>
              </a:solidFill>
              <a:ln>
                <a:noFill/>
              </a:ln>
              <a:effectLst/>
            </c:spPr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cs-CZ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'graf1 (2)'!$A$2:$A$6</c:f>
              <c:strCache>
                <c:ptCount val="5"/>
                <c:pt idx="0">
                  <c:v>Stát</c:v>
                </c:pt>
                <c:pt idx="1">
                  <c:v>Regiony *</c:v>
                </c:pt>
                <c:pt idx="2">
                  <c:v>Obce **</c:v>
                </c:pt>
                <c:pt idx="3">
                  <c:v>Sponzoři</c:v>
                </c:pt>
                <c:pt idx="4">
                  <c:v>Domácnosti ***</c:v>
                </c:pt>
              </c:strCache>
            </c:strRef>
          </c:cat>
          <c:val>
            <c:numRef>
              <c:f>'graf1 (2)'!$B$2:$B$6</c:f>
              <c:numCache>
                <c:formatCode>General</c:formatCode>
                <c:ptCount val="5"/>
                <c:pt idx="0">
                  <c:v>12</c:v>
                </c:pt>
                <c:pt idx="1">
                  <c:v>5</c:v>
                </c:pt>
                <c:pt idx="2">
                  <c:v>19</c:v>
                </c:pt>
                <c:pt idx="3">
                  <c:v>14</c:v>
                </c:pt>
                <c:pt idx="4">
                  <c:v>50</c:v>
                </c:pt>
              </c:numCache>
            </c:numRef>
          </c:val>
        </c:ser>
        <c:ser>
          <c:idx val="1"/>
          <c:order val="1"/>
          <c:tx>
            <c:strRef>
              <c:f>'graf1 (2)'!$C$1</c:f>
              <c:strCache>
                <c:ptCount val="1"/>
                <c:pt idx="0">
                  <c:v>ČR</c:v>
                </c:pt>
              </c:strCache>
            </c:strRef>
          </c:tx>
          <c:spPr>
            <a:solidFill>
              <a:srgbClr val="FF0000">
                <a:alpha val="66000"/>
              </a:srgb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cs-CZ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'graf1 (2)'!$A$2:$A$6</c:f>
              <c:strCache>
                <c:ptCount val="5"/>
                <c:pt idx="0">
                  <c:v>Stát</c:v>
                </c:pt>
                <c:pt idx="1">
                  <c:v>Regiony *</c:v>
                </c:pt>
                <c:pt idx="2">
                  <c:v>Obce **</c:v>
                </c:pt>
                <c:pt idx="3">
                  <c:v>Sponzoři</c:v>
                </c:pt>
                <c:pt idx="4">
                  <c:v>Domácnosti ***</c:v>
                </c:pt>
              </c:strCache>
            </c:strRef>
          </c:cat>
          <c:val>
            <c:numRef>
              <c:f>'graf1 (2)'!$C$2:$C$6</c:f>
              <c:numCache>
                <c:formatCode>General</c:formatCode>
                <c:ptCount val="5"/>
                <c:pt idx="0">
                  <c:v>3</c:v>
                </c:pt>
                <c:pt idx="1">
                  <c:v>1.5</c:v>
                </c:pt>
                <c:pt idx="2">
                  <c:v>9</c:v>
                </c:pt>
                <c:pt idx="3">
                  <c:v>6.5</c:v>
                </c:pt>
                <c:pt idx="4">
                  <c:v>80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13"/>
        <c:axId val="161086368"/>
        <c:axId val="161086760"/>
      </c:barChart>
      <c:catAx>
        <c:axId val="16108636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2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cs-CZ"/>
          </a:p>
        </c:txPr>
        <c:crossAx val="161086760"/>
        <c:crosses val="autoZero"/>
        <c:auto val="1"/>
        <c:lblAlgn val="ctr"/>
        <c:lblOffset val="100"/>
        <c:noMultiLvlLbl val="0"/>
      </c:catAx>
      <c:valAx>
        <c:axId val="161086760"/>
        <c:scaling>
          <c:orientation val="minMax"/>
          <c:max val="80"/>
        </c:scaling>
        <c:delete val="0"/>
        <c:axPos val="l"/>
        <c:majorGridlines>
          <c:spPr>
            <a:ln w="9525" cap="flat" cmpd="sng" algn="ctr">
              <a:noFill/>
              <a:round/>
            </a:ln>
            <a:effectLst/>
          </c:spPr>
        </c:majorGridlines>
        <c:title>
          <c:tx>
            <c:rich>
              <a:bodyPr rot="0" spcFirstLastPara="1" vertOverflow="ellipsis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cs-CZ"/>
                  <a:t>%</a:t>
                </a:r>
              </a:p>
            </c:rich>
          </c:tx>
          <c:layout>
            <c:manualLayout>
              <c:xMode val="edge"/>
              <c:yMode val="edge"/>
              <c:x val="1.3103944657926346E-2"/>
              <c:y val="0.10496627810387224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wrap="square" anchor="ctr" anchorCtr="1"/>
            <a:lstStyle/>
            <a:p>
              <a:pPr>
                <a:defRPr sz="12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cs-CZ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>
            <a:solidFill>
              <a:schemeClr val="tx2"/>
            </a:solidFill>
            <a:headEnd w="sm" len="sm"/>
            <a:tailEnd type="triangle"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cs-CZ"/>
          </a:p>
        </c:txPr>
        <c:crossAx val="161086368"/>
        <c:crosses val="autoZero"/>
        <c:crossBetween val="between"/>
        <c:majorUnit val="10"/>
      </c:valAx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0.38743219975787563"/>
          <c:y val="0.20704102739010127"/>
          <c:w val="0.2262715681249903"/>
          <c:h val="0.11141134336625189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cs-CZ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200"/>
      </a:pPr>
      <a:endParaRPr lang="cs-CZ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List1!$B$1</c:f>
              <c:strCache>
                <c:ptCount val="1"/>
                <c:pt idx="0">
                  <c:v>REPRE SVAZY</c:v>
                </c:pt>
              </c:strCache>
            </c:strRef>
          </c:tx>
          <c:spPr>
            <a:solidFill>
              <a:srgbClr val="E60000">
                <a:alpha val="96863"/>
              </a:srgbClr>
            </a:solidFill>
            <a:ln>
              <a:noFill/>
            </a:ln>
            <a:effectLst/>
          </c:spPr>
          <c:invertIfNegative val="0"/>
          <c:cat>
            <c:strRef>
              <c:f>List1!$A$2:$A$5</c:f>
              <c:strCache>
                <c:ptCount val="4"/>
                <c:pt idx="1">
                  <c:v>Neinvestiční prostředky
2016 (3,5 mld. Kč)</c:v>
                </c:pt>
                <c:pt idx="3">
                  <c:v>Neinvestiční prostředky
2017 (5 mld. Kč)</c:v>
                </c:pt>
              </c:strCache>
            </c:strRef>
          </c:cat>
          <c:val>
            <c:numRef>
              <c:f>List1!$B$2:$B$5</c:f>
              <c:numCache>
                <c:formatCode>General</c:formatCode>
                <c:ptCount val="4"/>
                <c:pt idx="1">
                  <c:v>2.2000000000000002</c:v>
                </c:pt>
                <c:pt idx="3">
                  <c:v>2.2999999999999998</c:v>
                </c:pt>
              </c:numCache>
            </c:numRef>
          </c:val>
        </c:ser>
        <c:ser>
          <c:idx val="1"/>
          <c:order val="1"/>
          <c:tx>
            <c:strRef>
              <c:f>List1!$C$1</c:f>
              <c:strCache>
                <c:ptCount val="1"/>
                <c:pt idx="0">
                  <c:v>RSC</c:v>
                </c:pt>
              </c:strCache>
            </c:strRef>
          </c:tx>
          <c:spPr>
            <a:solidFill>
              <a:srgbClr val="0070C0"/>
            </a:solidFill>
            <a:ln>
              <a:noFill/>
            </a:ln>
            <a:effectLst/>
          </c:spPr>
          <c:invertIfNegative val="0"/>
          <c:cat>
            <c:strRef>
              <c:f>List1!$A$2:$A$5</c:f>
              <c:strCache>
                <c:ptCount val="4"/>
                <c:pt idx="1">
                  <c:v>Neinvestiční prostředky
2016 (3,5 mld. Kč)</c:v>
                </c:pt>
                <c:pt idx="3">
                  <c:v>Neinvestiční prostředky
2017 (5 mld. Kč)</c:v>
                </c:pt>
              </c:strCache>
            </c:strRef>
          </c:cat>
          <c:val>
            <c:numRef>
              <c:f>List1!$C$2:$C$5</c:f>
              <c:numCache>
                <c:formatCode>General</c:formatCode>
                <c:ptCount val="4"/>
                <c:pt idx="1">
                  <c:v>0.4</c:v>
                </c:pt>
                <c:pt idx="3">
                  <c:v>0.45</c:v>
                </c:pt>
              </c:numCache>
            </c:numRef>
          </c:val>
        </c:ser>
        <c:ser>
          <c:idx val="2"/>
          <c:order val="2"/>
          <c:tx>
            <c:strRef>
              <c:f>List1!$D$1</c:f>
              <c:strCache>
                <c:ptCount val="1"/>
                <c:pt idx="0">
                  <c:v>STŘEŠ. ORG.</c:v>
                </c:pt>
              </c:strCache>
            </c:strRef>
          </c:tx>
          <c:spPr>
            <a:solidFill>
              <a:srgbClr val="FFFF00"/>
            </a:solidFill>
            <a:ln>
              <a:noFill/>
            </a:ln>
            <a:effectLst/>
          </c:spPr>
          <c:invertIfNegative val="0"/>
          <c:cat>
            <c:strRef>
              <c:f>List1!$A$2:$A$5</c:f>
              <c:strCache>
                <c:ptCount val="4"/>
                <c:pt idx="1">
                  <c:v>Neinvestiční prostředky
2016 (3,5 mld. Kč)</c:v>
                </c:pt>
                <c:pt idx="3">
                  <c:v>Neinvestiční prostředky
2017 (5 mld. Kč)</c:v>
                </c:pt>
              </c:strCache>
            </c:strRef>
          </c:cat>
          <c:val>
            <c:numRef>
              <c:f>List1!$D$2:$D$5</c:f>
              <c:numCache>
                <c:formatCode>General</c:formatCode>
                <c:ptCount val="4"/>
                <c:pt idx="1">
                  <c:v>0.2</c:v>
                </c:pt>
                <c:pt idx="3">
                  <c:v>0.25</c:v>
                </c:pt>
              </c:numCache>
            </c:numRef>
          </c:val>
        </c:ser>
        <c:ser>
          <c:idx val="3"/>
          <c:order val="3"/>
          <c:tx>
            <c:strRef>
              <c:f>List1!$E$1</c:f>
              <c:strCache>
                <c:ptCount val="1"/>
                <c:pt idx="0">
                  <c:v>TJ/SK</c:v>
                </c:pt>
              </c:strCache>
            </c:strRef>
          </c:tx>
          <c:spPr>
            <a:solidFill>
              <a:srgbClr val="F77509"/>
            </a:solidFill>
            <a:ln>
              <a:noFill/>
            </a:ln>
            <a:effectLst/>
          </c:spPr>
          <c:invertIfNegative val="0"/>
          <c:cat>
            <c:strRef>
              <c:f>List1!$A$2:$A$5</c:f>
              <c:strCache>
                <c:ptCount val="4"/>
                <c:pt idx="1">
                  <c:v>Neinvestiční prostředky
2016 (3,5 mld. Kč)</c:v>
                </c:pt>
                <c:pt idx="3">
                  <c:v>Neinvestiční prostředky
2017 (5 mld. Kč)</c:v>
                </c:pt>
              </c:strCache>
            </c:strRef>
          </c:cat>
          <c:val>
            <c:numRef>
              <c:f>List1!$E$2:$E$5</c:f>
              <c:numCache>
                <c:formatCode>General</c:formatCode>
                <c:ptCount val="4"/>
                <c:pt idx="1">
                  <c:v>0.7</c:v>
                </c:pt>
                <c:pt idx="3">
                  <c:v>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0"/>
        <c:axId val="161087544"/>
        <c:axId val="161087936"/>
      </c:barChart>
      <c:catAx>
        <c:axId val="16108754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2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cs-CZ"/>
          </a:p>
        </c:txPr>
        <c:crossAx val="161087936"/>
        <c:crosses val="autoZero"/>
        <c:auto val="1"/>
        <c:lblAlgn val="ctr"/>
        <c:lblOffset val="100"/>
        <c:tickMarkSkip val="3"/>
        <c:noMultiLvlLbl val="0"/>
      </c:catAx>
      <c:valAx>
        <c:axId val="161087936"/>
        <c:scaling>
          <c:orientation val="minMax"/>
          <c:max val="2.4"/>
        </c:scaling>
        <c:delete val="0"/>
        <c:axPos val="l"/>
        <c:majorGridlines>
          <c:spPr>
            <a:ln w="9525" cap="flat" cmpd="sng" algn="ctr">
              <a:noFill/>
              <a:round/>
            </a:ln>
            <a:effectLst/>
          </c:spPr>
        </c:majorGridlines>
        <c:title>
          <c:tx>
            <c:rich>
              <a:bodyPr rot="0" spcFirstLastPara="1" vertOverflow="ellipsis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cs-CZ" sz="1200" dirty="0" err="1" smtClean="0"/>
                  <a:t>Mld.Kč</a:t>
                </a:r>
                <a:endParaRPr lang="cs-CZ" sz="1200" dirty="0"/>
              </a:p>
            </c:rich>
          </c:tx>
          <c:layout>
            <c:manualLayout>
              <c:xMode val="edge"/>
              <c:yMode val="edge"/>
              <c:x val="1.0666457398964229E-2"/>
              <c:y val="7.838942539038074E-2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wrap="square" anchor="ctr" anchorCtr="1"/>
            <a:lstStyle/>
            <a:p>
              <a:pPr>
                <a:defRPr sz="12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cs-CZ"/>
            </a:p>
          </c:txPr>
        </c:title>
        <c:numFmt formatCode="#,##0.0" sourceLinked="0"/>
        <c:majorTickMark val="out"/>
        <c:minorTickMark val="none"/>
        <c:tickLblPos val="nextTo"/>
        <c:spPr>
          <a:noFill/>
          <a:ln>
            <a:solidFill>
              <a:schemeClr val="tx2"/>
            </a:solidFill>
            <a:tailEnd type="none"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cs-CZ"/>
          </a:p>
        </c:txPr>
        <c:crossAx val="161087544"/>
        <c:crosses val="autoZero"/>
        <c:crossBetween val="between"/>
        <c:majorUnit val="0.2"/>
      </c:valAx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0.21469317413843575"/>
          <c:y val="9.5181561963559924E-2"/>
          <c:w val="0.51852362204724411"/>
          <c:h val="5.5558433485288022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cs-CZ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cs-CZ"/>
    </a:p>
  </c:txPr>
  <c:externalData r:id="rId3">
    <c:autoUpdate val="0"/>
  </c:externalData>
  <c:userShapes r:id="rId4"/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0.22569</cdr:x>
      <cdr:y>0.60426</cdr:y>
    </cdr:from>
    <cdr:to>
      <cdr:x>0.28203</cdr:x>
      <cdr:y>0.90029</cdr:y>
    </cdr:to>
    <cdr:sp macro="" textlink="">
      <cdr:nvSpPr>
        <cdr:cNvPr id="2" name="Obdélník 1"/>
        <cdr:cNvSpPr/>
      </cdr:nvSpPr>
      <cdr:spPr>
        <a:xfrm xmlns:a="http://schemas.openxmlformats.org/drawingml/2006/main">
          <a:off x="1748547" y="3346516"/>
          <a:ext cx="436502" cy="1639490"/>
        </a:xfrm>
        <a:prstGeom xmlns:a="http://schemas.openxmlformats.org/drawingml/2006/main" prst="rect">
          <a:avLst/>
        </a:prstGeom>
        <a:solidFill xmlns:a="http://schemas.openxmlformats.org/drawingml/2006/main">
          <a:srgbClr val="92D050"/>
        </a:solidFill>
        <a:ln xmlns:a="http://schemas.openxmlformats.org/drawingml/2006/main">
          <a:noFill/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cs-CZ"/>
        </a:p>
      </cdr:txBody>
    </cdr:sp>
  </cdr:relSizeAnchor>
  <cdr:relSizeAnchor xmlns:cdr="http://schemas.openxmlformats.org/drawingml/2006/chartDrawing">
    <cdr:from>
      <cdr:x>0.65941</cdr:x>
      <cdr:y>0.56681</cdr:y>
    </cdr:from>
    <cdr:to>
      <cdr:x>0.71575</cdr:x>
      <cdr:y>0.90042</cdr:y>
    </cdr:to>
    <cdr:sp macro="" textlink="">
      <cdr:nvSpPr>
        <cdr:cNvPr id="3" name="Obdélník 2"/>
        <cdr:cNvSpPr/>
      </cdr:nvSpPr>
      <cdr:spPr>
        <a:xfrm xmlns:a="http://schemas.openxmlformats.org/drawingml/2006/main">
          <a:off x="5108913" y="3139125"/>
          <a:ext cx="436502" cy="1847601"/>
        </a:xfrm>
        <a:prstGeom xmlns:a="http://schemas.openxmlformats.org/drawingml/2006/main" prst="rect">
          <a:avLst/>
        </a:prstGeom>
        <a:solidFill xmlns:a="http://schemas.openxmlformats.org/drawingml/2006/main">
          <a:srgbClr val="92D050"/>
        </a:solidFill>
        <a:ln xmlns:a="http://schemas.openxmlformats.org/drawingml/2006/main">
          <a:noFill/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endParaRPr lang="cs-CZ"/>
        </a:p>
      </cdr:txBody>
    </cdr:sp>
  </cdr:relSizeAnchor>
  <cdr:relSizeAnchor xmlns:cdr="http://schemas.openxmlformats.org/drawingml/2006/chartDrawing">
    <cdr:from>
      <cdr:x>0.19043</cdr:x>
      <cdr:y>0.91161</cdr:y>
    </cdr:from>
    <cdr:to>
      <cdr:x>0.31693</cdr:x>
      <cdr:y>0.9966</cdr:y>
    </cdr:to>
    <cdr:sp macro="" textlink="">
      <cdr:nvSpPr>
        <cdr:cNvPr id="4" name="TextovéPole 3"/>
        <cdr:cNvSpPr txBox="1"/>
      </cdr:nvSpPr>
      <cdr:spPr>
        <a:xfrm xmlns:a="http://schemas.openxmlformats.org/drawingml/2006/main">
          <a:off x="1475361" y="5048698"/>
          <a:ext cx="980078" cy="47069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algn="ctr"/>
          <a:r>
            <a:rPr lang="cs-CZ" sz="1200" b="1" dirty="0"/>
            <a:t>INVESTICE</a:t>
          </a:r>
          <a:r>
            <a:rPr lang="cs-CZ" sz="1200" b="1" baseline="0" dirty="0"/>
            <a:t> </a:t>
          </a:r>
          <a:r>
            <a:rPr lang="cs-CZ" sz="1200" b="1" dirty="0"/>
            <a:t>2016</a:t>
          </a:r>
          <a:endParaRPr lang="cs-CZ" sz="900" b="1" dirty="0"/>
        </a:p>
      </cdr:txBody>
    </cdr:sp>
  </cdr:relSizeAnchor>
  <cdr:relSizeAnchor xmlns:cdr="http://schemas.openxmlformats.org/drawingml/2006/chartDrawing">
    <cdr:from>
      <cdr:x>0.62845</cdr:x>
      <cdr:y>0.91161</cdr:y>
    </cdr:from>
    <cdr:to>
      <cdr:x>0.75495</cdr:x>
      <cdr:y>0.9966</cdr:y>
    </cdr:to>
    <cdr:sp macro="" textlink="">
      <cdr:nvSpPr>
        <cdr:cNvPr id="7" name="TextovéPole 6"/>
        <cdr:cNvSpPr txBox="1"/>
      </cdr:nvSpPr>
      <cdr:spPr>
        <a:xfrm xmlns:a="http://schemas.openxmlformats.org/drawingml/2006/main">
          <a:off x="4869023" y="5048697"/>
          <a:ext cx="980078" cy="47069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algn="ctr"/>
          <a:r>
            <a:rPr lang="cs-CZ" sz="1200" b="1" dirty="0"/>
            <a:t>INVESTICE</a:t>
          </a:r>
          <a:r>
            <a:rPr lang="cs-CZ" sz="1200" b="1" baseline="0" dirty="0"/>
            <a:t> </a:t>
          </a:r>
          <a:r>
            <a:rPr lang="cs-CZ" sz="1200" b="1" dirty="0"/>
            <a:t>2017</a:t>
          </a:r>
          <a:endParaRPr lang="cs-CZ" sz="900" b="1" dirty="0"/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431" cy="497836"/>
          </a:xfrm>
          <a:prstGeom prst="rect">
            <a:avLst/>
          </a:prstGeom>
        </p:spPr>
        <p:txBody>
          <a:bodyPr vert="horz" lIns="90864" tIns="45432" rIns="90864" bIns="45432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quarter" idx="1"/>
          </p:nvPr>
        </p:nvSpPr>
        <p:spPr>
          <a:xfrm>
            <a:off x="3884988" y="0"/>
            <a:ext cx="2971431" cy="497836"/>
          </a:xfrm>
          <a:prstGeom prst="rect">
            <a:avLst/>
          </a:prstGeom>
        </p:spPr>
        <p:txBody>
          <a:bodyPr vert="horz" lIns="90864" tIns="45432" rIns="90864" bIns="45432" rtlCol="0"/>
          <a:lstStyle>
            <a:lvl1pPr algn="r">
              <a:defRPr sz="1200"/>
            </a:lvl1pPr>
          </a:lstStyle>
          <a:p>
            <a:fld id="{EF68273E-6CFD-41B9-AEDB-8D9FD4785581}" type="datetimeFigureOut">
              <a:rPr lang="cs-CZ" smtClean="0"/>
              <a:t>14.4.2016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2"/>
          </p:nvPr>
        </p:nvSpPr>
        <p:spPr>
          <a:xfrm>
            <a:off x="0" y="9446276"/>
            <a:ext cx="2971431" cy="497836"/>
          </a:xfrm>
          <a:prstGeom prst="rect">
            <a:avLst/>
          </a:prstGeom>
        </p:spPr>
        <p:txBody>
          <a:bodyPr vert="horz" lIns="90864" tIns="45432" rIns="90864" bIns="45432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3"/>
          </p:nvPr>
        </p:nvSpPr>
        <p:spPr>
          <a:xfrm>
            <a:off x="3884988" y="9446276"/>
            <a:ext cx="2971431" cy="497836"/>
          </a:xfrm>
          <a:prstGeom prst="rect">
            <a:avLst/>
          </a:prstGeom>
        </p:spPr>
        <p:txBody>
          <a:bodyPr vert="horz" lIns="90864" tIns="45432" rIns="90864" bIns="45432" rtlCol="0" anchor="b"/>
          <a:lstStyle>
            <a:lvl1pPr algn="r">
              <a:defRPr sz="1200"/>
            </a:lvl1pPr>
          </a:lstStyle>
          <a:p>
            <a:fld id="{66822657-F2E8-42BF-B403-09097822C41F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80201293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71800" cy="499012"/>
          </a:xfrm>
          <a:prstGeom prst="rect">
            <a:avLst/>
          </a:prstGeom>
        </p:spPr>
        <p:txBody>
          <a:bodyPr vert="horz" lIns="96016" tIns="48008" rIns="96016" bIns="48008" rtlCol="0"/>
          <a:lstStyle>
            <a:lvl1pPr algn="l">
              <a:defRPr sz="13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99012"/>
          </a:xfrm>
          <a:prstGeom prst="rect">
            <a:avLst/>
          </a:prstGeom>
        </p:spPr>
        <p:txBody>
          <a:bodyPr vert="horz" lIns="96016" tIns="48008" rIns="96016" bIns="48008" rtlCol="0"/>
          <a:lstStyle>
            <a:lvl1pPr algn="r">
              <a:defRPr sz="1300"/>
            </a:lvl1pPr>
          </a:lstStyle>
          <a:p>
            <a:fld id="{7F0BB3F0-482B-40C4-8947-BACAE096495E}" type="datetimeFigureOut">
              <a:rPr lang="cs-CZ" smtClean="0"/>
              <a:t>14.4.2016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1190625" y="1243013"/>
            <a:ext cx="4476750" cy="335756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016" tIns="48008" rIns="96016" bIns="48008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786363"/>
            <a:ext cx="5486400" cy="3916114"/>
          </a:xfrm>
          <a:prstGeom prst="rect">
            <a:avLst/>
          </a:prstGeom>
        </p:spPr>
        <p:txBody>
          <a:bodyPr vert="horz" lIns="96016" tIns="48008" rIns="96016" bIns="48008" rtlCol="0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1" y="9446678"/>
            <a:ext cx="2971800" cy="499011"/>
          </a:xfrm>
          <a:prstGeom prst="rect">
            <a:avLst/>
          </a:prstGeom>
        </p:spPr>
        <p:txBody>
          <a:bodyPr vert="horz" lIns="96016" tIns="48008" rIns="96016" bIns="48008" rtlCol="0" anchor="b"/>
          <a:lstStyle>
            <a:lvl1pPr algn="l">
              <a:defRPr sz="13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9446678"/>
            <a:ext cx="2971800" cy="499011"/>
          </a:xfrm>
          <a:prstGeom prst="rect">
            <a:avLst/>
          </a:prstGeom>
        </p:spPr>
        <p:txBody>
          <a:bodyPr vert="horz" lIns="96016" tIns="48008" rIns="96016" bIns="48008" rtlCol="0" anchor="b"/>
          <a:lstStyle>
            <a:lvl1pPr algn="r">
              <a:defRPr sz="1300"/>
            </a:lvl1pPr>
          </a:lstStyle>
          <a:p>
            <a:fld id="{5A87E3BC-C793-4494-91C4-F0FC6D7C77A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111984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>
          <a:xfrm>
            <a:off x="3332163" y="527050"/>
            <a:ext cx="3525837" cy="2644775"/>
          </a:xfrm>
        </p:spPr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00135316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87522943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Zástupný symbol pro obrázek snímku 1"/>
          <p:cNvSpPr>
            <a:spLocks noGrp="1" noRot="1" noChangeAspect="1"/>
          </p:cNvSpPr>
          <p:nvPr>
            <p:ph type="sldImg"/>
          </p:nvPr>
        </p:nvSpPr>
        <p:spPr bwMode="auto">
          <a:xfrm>
            <a:off x="3263900" y="509588"/>
            <a:ext cx="3398838" cy="2549525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6866" name="Zástupný symbol pro poznámky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cs-CZ" smtClean="0"/>
          </a:p>
        </p:txBody>
      </p:sp>
    </p:spTree>
    <p:extLst>
      <p:ext uri="{BB962C8B-B14F-4D97-AF65-F5344CB8AC3E}">
        <p14:creationId xmlns:p14="http://schemas.microsoft.com/office/powerpoint/2010/main" val="83480553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>
          <a:xfrm>
            <a:off x="3332163" y="527050"/>
            <a:ext cx="3525837" cy="2644775"/>
          </a:xfrm>
        </p:spPr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47169550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>
          <a:xfrm>
            <a:off x="3332163" y="527050"/>
            <a:ext cx="3525837" cy="2644775"/>
          </a:xfrm>
        </p:spPr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84158189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1" name="Zástupný symbol pro obrázek snímku 1"/>
          <p:cNvSpPr>
            <a:spLocks noGrp="1" noRot="1" noChangeAspect="1"/>
          </p:cNvSpPr>
          <p:nvPr>
            <p:ph type="sldImg"/>
          </p:nvPr>
        </p:nvSpPr>
        <p:spPr bwMode="auto">
          <a:xfrm>
            <a:off x="3341688" y="531813"/>
            <a:ext cx="3551237" cy="2663825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02" name="Zástupný symbol pro poznámky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cs-CZ" smtClean="0"/>
          </a:p>
        </p:txBody>
      </p:sp>
    </p:spTree>
    <p:extLst>
      <p:ext uri="{BB962C8B-B14F-4D97-AF65-F5344CB8AC3E}">
        <p14:creationId xmlns:p14="http://schemas.microsoft.com/office/powerpoint/2010/main" val="110648366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10" Type="http://schemas.openxmlformats.org/officeDocument/2006/relationships/image" Target="../media/image9.jpeg"/><Relationship Id="rId4" Type="http://schemas.openxmlformats.org/officeDocument/2006/relationships/image" Target="../media/image3.png"/><Relationship Id="rId9" Type="http://schemas.openxmlformats.org/officeDocument/2006/relationships/image" Target="../media/image8.jpe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cs-CZ" smtClean="0"/>
              <a:t>Kliknutím lze upravit styl předlohy.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665E8B48-DA70-480A-8587-44495B2BC4BF}" type="datetime1">
              <a:rPr lang="cs-CZ" smtClean="0"/>
              <a:t>14.4.2016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Michal Kraus</a:t>
            </a:r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D4729A-767E-491E-9724-80ED17392D3C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7500032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AF6D9720-4710-4C74-89CD-F7D545DDB644}" type="datetime1">
              <a:rPr lang="cs-CZ" smtClean="0"/>
              <a:t>14.4.2016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Michal Kraus</a:t>
            </a:r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D4729A-767E-491E-9724-80ED17392D3C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1360451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D0786762-204E-49E1-ACF2-B3BF983E199D}" type="datetime1">
              <a:rPr lang="cs-CZ" smtClean="0"/>
              <a:t>14.4.2016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Michal Kraus</a:t>
            </a:r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D4729A-767E-491E-9724-80ED17392D3C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74279297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ÚROVEŇ 2 - pozad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Zástupný symbol pro číslo snímku 21"/>
          <p:cNvSpPr>
            <a:spLocks noGrp="1"/>
          </p:cNvSpPr>
          <p:nvPr>
            <p:ph type="sldNum" sz="quarter" idx="12"/>
          </p:nvPr>
        </p:nvSpPr>
        <p:spPr>
          <a:xfrm>
            <a:off x="4286248" y="6356352"/>
            <a:ext cx="501776" cy="365125"/>
          </a:xfrm>
        </p:spPr>
        <p:txBody>
          <a:bodyPr/>
          <a:lstStyle/>
          <a:p>
            <a:pPr algn="ctr"/>
            <a:fld id="{ECFFA3BA-F2BD-4032-9167-E150972DDF70}" type="slidenum">
              <a:rPr lang="cs-CZ" smtClean="0"/>
              <a:pPr algn="ctr"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0581707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ÚROVEŇ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Přímá spojovací čára 5"/>
          <p:cNvCxnSpPr/>
          <p:nvPr userDrawn="1"/>
        </p:nvCxnSpPr>
        <p:spPr>
          <a:xfrm>
            <a:off x="142846" y="6215082"/>
            <a:ext cx="8858312" cy="1588"/>
          </a:xfrm>
          <a:prstGeom prst="line">
            <a:avLst/>
          </a:prstGeom>
          <a:ln w="381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Obrázek 6" descr="sanep logo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2928928" y="6378532"/>
            <a:ext cx="1357322" cy="336616"/>
          </a:xfrm>
          <a:prstGeom prst="rect">
            <a:avLst/>
          </a:prstGeom>
        </p:spPr>
      </p:pic>
      <p:pic>
        <p:nvPicPr>
          <p:cNvPr id="8" name="Picture 5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8725" y="6357958"/>
            <a:ext cx="698500" cy="36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6"/>
          <p:cNvPicPr>
            <a:picLocks noChangeAspect="1" noChangeArrowheads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6572265" y="6388128"/>
            <a:ext cx="992188" cy="327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7"/>
          <p:cNvPicPr>
            <a:picLocks noChangeAspect="1" noChangeArrowheads="1"/>
          </p:cNvPicPr>
          <p:nvPr userDrawn="1"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214414" y="6396066"/>
            <a:ext cx="1474788" cy="319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8"/>
          <p:cNvPicPr>
            <a:picLocks noChangeAspect="1" noChangeArrowheads="1"/>
          </p:cNvPicPr>
          <p:nvPr userDrawn="1"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000630" y="6387716"/>
            <a:ext cx="1143008" cy="3274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9"/>
          <p:cNvPicPr>
            <a:picLocks noChangeAspect="1" noChangeArrowheads="1"/>
          </p:cNvPicPr>
          <p:nvPr userDrawn="1"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001026" y="6320328"/>
            <a:ext cx="877887" cy="4154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Zástupný symbol pro číslo snímku 21"/>
          <p:cNvSpPr>
            <a:spLocks noGrp="1"/>
          </p:cNvSpPr>
          <p:nvPr>
            <p:ph type="sldNum" sz="quarter" idx="12"/>
          </p:nvPr>
        </p:nvSpPr>
        <p:spPr>
          <a:xfrm>
            <a:off x="4286249" y="6356355"/>
            <a:ext cx="501776" cy="365125"/>
          </a:xfrm>
        </p:spPr>
        <p:txBody>
          <a:bodyPr/>
          <a:lstStyle/>
          <a:p>
            <a:pPr algn="ctr"/>
            <a:fld id="{ECFFA3BA-F2BD-4032-9167-E150972DDF70}" type="slidenum">
              <a:rPr lang="cs-CZ" smtClean="0"/>
              <a:pPr algn="ctr"/>
              <a:t>‹#›</a:t>
            </a:fld>
            <a:endParaRPr lang="cs-CZ" dirty="0"/>
          </a:p>
        </p:txBody>
      </p:sp>
      <p:sp>
        <p:nvSpPr>
          <p:cNvPr id="19" name="Zástupný symbol pro text 18"/>
          <p:cNvSpPr>
            <a:spLocks noGrp="1"/>
          </p:cNvSpPr>
          <p:nvPr>
            <p:ph type="body" sz="quarter" idx="13"/>
          </p:nvPr>
        </p:nvSpPr>
        <p:spPr>
          <a:xfrm>
            <a:off x="528639" y="1484789"/>
            <a:ext cx="7961312" cy="936625"/>
          </a:xfrm>
          <a:solidFill>
            <a:srgbClr val="0870B5">
              <a:lumMod val="99000"/>
            </a:srgbClr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2600" b="1" spc="3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cs-CZ" dirty="0" smtClean="0"/>
              <a:t>Kliknutím lze upravit styly předlohy textu.</a:t>
            </a:r>
          </a:p>
        </p:txBody>
      </p:sp>
      <p:sp>
        <p:nvSpPr>
          <p:cNvPr id="21" name="Zástupný symbol pro text 20"/>
          <p:cNvSpPr>
            <a:spLocks noGrp="1"/>
          </p:cNvSpPr>
          <p:nvPr>
            <p:ph type="body" sz="quarter" idx="14"/>
          </p:nvPr>
        </p:nvSpPr>
        <p:spPr>
          <a:xfrm>
            <a:off x="1056601" y="2644201"/>
            <a:ext cx="7030800" cy="1569600"/>
          </a:xfrm>
        </p:spPr>
        <p:txBody>
          <a:bodyPr anchor="ctr">
            <a:normAutofit/>
          </a:bodyPr>
          <a:lstStyle>
            <a:lvl1pPr marL="0" indent="0" algn="ctr" defTabSz="914400" rtl="0" eaLnBrk="1" latinLnBrk="0" hangingPunct="1">
              <a:buNone/>
              <a:defRPr lang="cs-CZ" sz="3200" b="1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cs-CZ" dirty="0" smtClean="0"/>
              <a:t>Kliknutím lze upravit styly předlohy textu.</a:t>
            </a:r>
          </a:p>
        </p:txBody>
      </p:sp>
      <p:pic>
        <p:nvPicPr>
          <p:cNvPr id="15" name="Picture 10" descr="ČUS_logo"/>
          <p:cNvPicPr>
            <a:picLocks noChangeAspect="1" noChangeArrowheads="1"/>
          </p:cNvPicPr>
          <p:nvPr userDrawn="1"/>
        </p:nvPicPr>
        <p:blipFill rotWithShape="1">
          <a:blip r:embed="rId8"/>
          <a:srcRect l="4351" r="12097"/>
          <a:stretch/>
        </p:blipFill>
        <p:spPr bwMode="auto">
          <a:xfrm>
            <a:off x="3851923" y="241664"/>
            <a:ext cx="1224136" cy="955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Obrázek 17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7809" y="241664"/>
            <a:ext cx="1954033" cy="889592"/>
          </a:xfrm>
          <a:prstGeom prst="rect">
            <a:avLst/>
          </a:prstGeom>
        </p:spPr>
      </p:pic>
      <p:pic>
        <p:nvPicPr>
          <p:cNvPr id="16" name="Obrázek 15" descr="C:\Users\kovar\Desktop\Tomáš Maurer\Konference\Ostrava\logo do 6.5 cm barevne.jpg"/>
          <p:cNvPicPr/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277470"/>
            <a:ext cx="1517817" cy="90376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30458087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7" name="Obdélník 6"/>
          <p:cNvSpPr/>
          <p:nvPr userDrawn="1"/>
        </p:nvSpPr>
        <p:spPr>
          <a:xfrm>
            <a:off x="221947" y="6285384"/>
            <a:ext cx="8726400" cy="466078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47477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80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cs-CZ" dirty="0" smtClean="0"/>
              <a:t>Michal Kraus</a:t>
            </a:r>
            <a:endParaRPr lang="cs-CZ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47477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75D4729A-767E-491E-9724-80ED17392D3C}" type="slidenum">
              <a:rPr lang="cs-CZ" smtClean="0"/>
              <a:pPr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34163733"/>
      </p:ext>
    </p:extLst>
  </p:cSld>
  <p:clrMapOvr>
    <a:masterClrMapping/>
  </p:clrMapOvr>
  <p:hf hd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FA04D07B-257C-4466-913A-081E7AC13B95}" type="datetime1">
              <a:rPr lang="cs-CZ" smtClean="0"/>
              <a:t>14.4.2016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Michal Kraus</a:t>
            </a:r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D4729A-767E-491E-9724-80ED17392D3C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0389322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C18A2C89-F113-44EE-9EE1-5395DB8FE6E7}" type="datetime1">
              <a:rPr lang="cs-CZ" smtClean="0"/>
              <a:t>14.4.2016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Michal Kraus</a:t>
            </a:r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D4729A-767E-491E-9724-80ED17392D3C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681567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66C9911F-C193-4F72-BC22-9CAF55AC7BCC}" type="datetime1">
              <a:rPr lang="cs-CZ" smtClean="0"/>
              <a:t>14.4.2016</a:t>
            </a:fld>
            <a:endParaRPr lang="cs-C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Michal Kraus</a:t>
            </a:r>
            <a:endParaRPr lang="cs-C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D4729A-767E-491E-9724-80ED17392D3C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6258334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B529E519-1AC0-46BB-8FD5-10C261AC4707}" type="datetime1">
              <a:rPr lang="cs-CZ" smtClean="0"/>
              <a:t>14.4.2016</a:t>
            </a:fld>
            <a:endParaRPr lang="cs-C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Michal Kraus</a:t>
            </a:r>
            <a:endParaRPr lang="cs-C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D4729A-767E-491E-9724-80ED17392D3C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5695799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B9D1D9F5-78BB-4939-853B-9891D99FC8C5}" type="datetime1">
              <a:rPr lang="cs-CZ" smtClean="0"/>
              <a:t>14.4.2016</a:t>
            </a:fld>
            <a:endParaRPr lang="cs-C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Michal Kraus</a:t>
            </a:r>
            <a:endParaRPr lang="cs-C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D4729A-767E-491E-9724-80ED17392D3C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5072749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D32FF898-3F1B-4AC9-87B6-40952B651611}" type="datetime1">
              <a:rPr lang="cs-CZ" smtClean="0"/>
              <a:t>14.4.2016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Michal Kraus</a:t>
            </a:r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D4729A-767E-491E-9724-80ED17392D3C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1206900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cs-CZ" smtClean="0"/>
              <a:t>Kliknutím na ikonu přidáte obrázek.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C3D0D83E-57AD-4656-9E41-8E7CB1D96622}" type="datetime1">
              <a:rPr lang="cs-CZ" smtClean="0"/>
              <a:t>14.4.2016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Michal Kraus</a:t>
            </a:r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D4729A-767E-491E-9724-80ED17392D3C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7397002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bdélník 7"/>
          <p:cNvSpPr/>
          <p:nvPr userDrawn="1"/>
        </p:nvSpPr>
        <p:spPr>
          <a:xfrm>
            <a:off x="208800" y="6285384"/>
            <a:ext cx="8726400" cy="466078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08625" y="195309"/>
            <a:ext cx="8726750" cy="807868"/>
          </a:xfrm>
          <a:prstGeom prst="rect">
            <a:avLst/>
          </a:prstGeom>
          <a:solidFill>
            <a:schemeClr val="accent1"/>
          </a:solidFill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dirty="0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287261"/>
            <a:ext cx="7886700" cy="4889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dirty="0" smtClean="0"/>
              <a:t>Kliknutím lze upravit styly předlohy textu.</a:t>
            </a:r>
          </a:p>
          <a:p>
            <a:pPr lvl="1"/>
            <a:r>
              <a:rPr lang="cs-CZ" dirty="0" smtClean="0"/>
              <a:t>Druhá úroveň</a:t>
            </a:r>
          </a:p>
          <a:p>
            <a:pPr lvl="2"/>
            <a:r>
              <a:rPr lang="cs-CZ" dirty="0" smtClean="0"/>
              <a:t>Třetí úroveň</a:t>
            </a:r>
          </a:p>
          <a:p>
            <a:pPr lvl="3"/>
            <a:r>
              <a:rPr lang="cs-CZ" dirty="0" smtClean="0"/>
              <a:t>Čtvrtá úroveň</a:t>
            </a:r>
          </a:p>
          <a:p>
            <a:pPr lvl="4"/>
            <a:r>
              <a:rPr lang="cs-CZ" dirty="0" smtClean="0"/>
              <a:t>Pátá úroveň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47477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80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cs-CZ" dirty="0" smtClean="0"/>
              <a:t>Michal Kraus</a:t>
            </a:r>
            <a:endParaRPr lang="cs-CZ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47477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75D4729A-767E-491E-9724-80ED17392D3C}" type="slidenum">
              <a:rPr lang="cs-CZ" smtClean="0"/>
              <a:pPr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2679248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  <p:sldLayoutId id="2147483675" r:id="rId12"/>
    <p:sldLayoutId id="2147483676" r:id="rId13"/>
  </p:sldLayoutIdLst>
  <p:hf hdr="0" dt="0"/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600" b="1" kern="1200">
          <a:solidFill>
            <a:schemeClr val="bg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text 1"/>
          <p:cNvSpPr>
            <a:spLocks noGrp="1"/>
          </p:cNvSpPr>
          <p:nvPr>
            <p:ph type="body" sz="quarter" idx="4294967295"/>
          </p:nvPr>
        </p:nvSpPr>
        <p:spPr>
          <a:xfrm>
            <a:off x="0" y="3727577"/>
            <a:ext cx="9143999" cy="542671"/>
          </a:xfrm>
        </p:spPr>
        <p:txBody>
          <a:bodyPr/>
          <a:lstStyle/>
          <a:p>
            <a:pPr marL="0" indent="0" algn="ctr">
              <a:buNone/>
            </a:pPr>
            <a:r>
              <a:rPr lang="cs-CZ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MICHAL KRAUS</a:t>
            </a:r>
            <a:endParaRPr lang="cs-CZ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ovéPole 3"/>
          <p:cNvSpPr txBox="1"/>
          <p:nvPr/>
        </p:nvSpPr>
        <p:spPr>
          <a:xfrm>
            <a:off x="208800" y="1307592"/>
            <a:ext cx="8726400" cy="2123658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pPr algn="ctr"/>
            <a:endParaRPr lang="cs-CZ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cs-CZ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Zdroje nezbytné pro realizaci vládní </a:t>
            </a:r>
            <a:r>
              <a:rPr lang="cs-CZ" sz="32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politiky</a:t>
            </a:r>
          </a:p>
          <a:p>
            <a:pPr algn="ctr"/>
            <a:r>
              <a:rPr lang="cs-CZ" sz="32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</a:t>
            </a:r>
            <a:r>
              <a:rPr lang="cs-CZ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vládní koncepce v oblasti podpory sportu do roku 2025</a:t>
            </a:r>
          </a:p>
          <a:p>
            <a:pPr algn="ctr"/>
            <a:endParaRPr lang="cs-CZ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Obdélník 4"/>
          <p:cNvSpPr/>
          <p:nvPr/>
        </p:nvSpPr>
        <p:spPr>
          <a:xfrm>
            <a:off x="0" y="565142"/>
            <a:ext cx="9144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cs-CZ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Národní sportovní konference 2016</a:t>
            </a:r>
          </a:p>
        </p:txBody>
      </p:sp>
    </p:spTree>
    <p:extLst>
      <p:ext uri="{BB962C8B-B14F-4D97-AF65-F5344CB8AC3E}">
        <p14:creationId xmlns:p14="http://schemas.microsoft.com/office/powerpoint/2010/main" val="15932313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cs-CZ" dirty="0" smtClean="0"/>
              <a:t>Děkuji za pozornost</a:t>
            </a:r>
            <a:br>
              <a:rPr lang="cs-CZ" dirty="0" smtClean="0"/>
            </a:br>
            <a:endParaRPr lang="cs-CZ" dirty="0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Michal Kraus</a:t>
            </a:r>
            <a:endParaRPr lang="cs-CZ"/>
          </a:p>
        </p:txBody>
      </p:sp>
      <p:sp>
        <p:nvSpPr>
          <p:cNvPr id="2" name="Zástupný symbol pro číslo snímku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D4729A-767E-491E-9724-80ED17392D3C}" type="slidenum">
              <a:rPr lang="cs-CZ" smtClean="0"/>
              <a:t>10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87686314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Nadpis 5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cs-CZ" sz="2400" dirty="0"/>
              <a:t>Přehled vládních </a:t>
            </a:r>
            <a:r>
              <a:rPr lang="cs-CZ" sz="2400" dirty="0" smtClean="0"/>
              <a:t>dokumentů</a:t>
            </a:r>
            <a:br>
              <a:rPr lang="cs-CZ" sz="2400" dirty="0" smtClean="0"/>
            </a:br>
            <a:r>
              <a:rPr lang="cs-CZ" sz="2400" dirty="0" smtClean="0"/>
              <a:t>k</a:t>
            </a:r>
            <a:r>
              <a:rPr lang="cs-CZ" sz="2400" dirty="0"/>
              <a:t> podpoře sportu po roce </a:t>
            </a:r>
            <a:r>
              <a:rPr lang="cs-CZ" sz="2400" dirty="0" smtClean="0"/>
              <a:t>1989</a:t>
            </a:r>
            <a:endParaRPr lang="cs-CZ" sz="2400" dirty="0"/>
          </a:p>
        </p:txBody>
      </p:sp>
      <p:sp>
        <p:nvSpPr>
          <p:cNvPr id="7" name="Zástupný symbol pro obsah 6"/>
          <p:cNvSpPr>
            <a:spLocks noGrp="1"/>
          </p:cNvSpPr>
          <p:nvPr>
            <p:ph idx="1"/>
          </p:nvPr>
        </p:nvSpPr>
        <p:spPr/>
        <p:txBody>
          <a:bodyPr>
            <a:normAutofit fontScale="40000" lnSpcReduction="20000"/>
          </a:bodyPr>
          <a:lstStyle/>
          <a:p>
            <a:pPr marL="442913" indent="-442913">
              <a:lnSpc>
                <a:spcPct val="17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</a:pPr>
            <a:r>
              <a:rPr lang="cs-CZ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Národní </a:t>
            </a:r>
            <a:r>
              <a:rPr lang="cs-CZ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akční plán zdraví a životního prostředí, schválený Usnesením vlády č. 810/1998</a:t>
            </a:r>
          </a:p>
          <a:p>
            <a:pPr marL="442913" indent="-442913">
              <a:lnSpc>
                <a:spcPct val="17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</a:pPr>
            <a:r>
              <a:rPr lang="cs-CZ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Koncepce státní politiky v tělovýchově a sportu v České republice byla schválena Usnesením vlády č. 2/1999 ze dne 6. ledna 1999</a:t>
            </a:r>
            <a:endParaRPr lang="cs-CZ" dirty="0" smtClean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42913" indent="-442913">
              <a:lnSpc>
                <a:spcPct val="17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</a:pPr>
            <a:r>
              <a:rPr lang="cs-CZ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Národní </a:t>
            </a:r>
            <a:r>
              <a:rPr lang="cs-CZ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program rozvoje sportu pro všechny schválený Usnesením vlády č. 17 </a:t>
            </a:r>
            <a:r>
              <a:rPr lang="cs-CZ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ze </a:t>
            </a:r>
            <a:r>
              <a:rPr lang="cs-CZ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dne </a:t>
            </a:r>
            <a:r>
              <a:rPr lang="cs-CZ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cs-CZ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cs-CZ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  <a:r>
              <a:rPr lang="cs-CZ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ledna 2000</a:t>
            </a:r>
            <a:endParaRPr lang="cs-CZ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42913" indent="-442913">
              <a:lnSpc>
                <a:spcPct val="17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</a:pPr>
            <a:r>
              <a:rPr lang="cs-CZ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Směry </a:t>
            </a:r>
            <a:r>
              <a:rPr lang="cs-CZ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státní politiky ve sportu na léta 2004 až 2006, schválené Usnesením vlády č. </a:t>
            </a:r>
            <a:r>
              <a:rPr lang="cs-CZ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673 </a:t>
            </a:r>
            <a:r>
              <a:rPr lang="cs-CZ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ze dne </a:t>
            </a:r>
            <a:r>
              <a:rPr lang="cs-CZ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cs-CZ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cs-CZ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</a:t>
            </a:r>
            <a:r>
              <a:rPr lang="cs-CZ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července 2003</a:t>
            </a:r>
            <a:endParaRPr lang="cs-CZ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42913" indent="-442913">
              <a:lnSpc>
                <a:spcPct val="17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</a:pPr>
            <a:r>
              <a:rPr lang="cs-CZ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Program </a:t>
            </a:r>
            <a:r>
              <a:rPr lang="cs-CZ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Zdraví 21, schválený Usnesením vlády č. 714/2007</a:t>
            </a:r>
            <a:endParaRPr lang="cs-CZ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42913" indent="-442913">
              <a:lnSpc>
                <a:spcPct val="17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</a:pPr>
            <a:r>
              <a:rPr lang="cs-CZ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Koncepce </a:t>
            </a:r>
            <a:r>
              <a:rPr lang="cs-CZ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státní podpory sportu v ČR předložená MŠMT dne 17. 9. 2009, doplněná </a:t>
            </a:r>
            <a:r>
              <a:rPr lang="cs-CZ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Analýzou </a:t>
            </a:r>
            <a:r>
              <a:rPr lang="cs-CZ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financování sportu v ČR, vydanou MŠMT společně s ČOV dne 16. 4. 2009</a:t>
            </a:r>
            <a:endParaRPr lang="cs-CZ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42913" indent="-442913">
              <a:lnSpc>
                <a:spcPct val="17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</a:pPr>
            <a:r>
              <a:rPr lang="cs-CZ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Koncepce </a:t>
            </a:r>
            <a:r>
              <a:rPr lang="cs-CZ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státní podpory sportu v České republice, schválená usnesením vlády </a:t>
            </a:r>
            <a:r>
              <a:rPr lang="cs-CZ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ze </a:t>
            </a:r>
            <a:r>
              <a:rPr lang="cs-CZ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dne 9. března 2011 č. 167 </a:t>
            </a:r>
            <a:endParaRPr lang="cs-CZ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42913" indent="-442913">
              <a:lnSpc>
                <a:spcPct val="17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</a:pPr>
            <a:r>
              <a:rPr lang="cs-CZ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Zdraví </a:t>
            </a:r>
            <a:r>
              <a:rPr lang="cs-CZ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2020 – Národní strategie ochrany a podpory zdraví a prevence nemocí, </a:t>
            </a:r>
            <a:r>
              <a:rPr lang="cs-CZ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schválený </a:t>
            </a:r>
            <a:r>
              <a:rPr lang="cs-CZ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Usnesením vlády č. 23 ze dne 8. 1. 2014 </a:t>
            </a:r>
            <a:endParaRPr lang="cs-CZ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42913" indent="-442913">
              <a:lnSpc>
                <a:spcPct val="17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</a:pPr>
            <a:r>
              <a:rPr lang="cs-CZ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Akční </a:t>
            </a:r>
            <a:r>
              <a:rPr lang="cs-CZ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plán podpory pohybové aktivity České republiky na léta 2016 – 2020</a:t>
            </a:r>
            <a:r>
              <a:rPr lang="cs-CZ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cs-CZ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dosud </a:t>
            </a:r>
            <a:r>
              <a:rPr lang="cs-CZ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</a:t>
            </a:r>
            <a:r>
              <a:rPr lang="cs-CZ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připomínkovém řízení (?)</a:t>
            </a:r>
            <a:endParaRPr lang="cs-CZ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42913" indent="-442913">
              <a:lnSpc>
                <a:spcPct val="17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</a:pPr>
            <a:r>
              <a:rPr lang="cs-CZ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Plán </a:t>
            </a:r>
            <a:r>
              <a:rPr lang="cs-CZ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podpory rozvoje sportu v ČR 2015 – 2017, projednaný vládou v září 2015</a:t>
            </a:r>
            <a:endParaRPr lang="cs-CZ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42913" indent="-442913">
              <a:lnSpc>
                <a:spcPct val="17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</a:pPr>
            <a:r>
              <a:rPr lang="cs-CZ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Koncepce </a:t>
            </a:r>
            <a:r>
              <a:rPr lang="cs-CZ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rozvoje podpory sportu do roku 2025 - dosud v projednávání</a:t>
            </a:r>
            <a:endParaRPr lang="cs-CZ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cs-CZ" dirty="0" smtClean="0"/>
              <a:t>Michal Kraus</a:t>
            </a:r>
            <a:endParaRPr lang="cs-CZ" dirty="0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5D4729A-767E-491E-9724-80ED17392D3C}" type="slidenum">
              <a:rPr lang="cs-CZ" smtClean="0"/>
              <a:t>2</a:t>
            </a:fld>
            <a:endParaRPr lang="cs-CZ"/>
          </a:p>
        </p:txBody>
      </p:sp>
      <p:sp>
        <p:nvSpPr>
          <p:cNvPr id="3" name="TextovéPole 2"/>
          <p:cNvSpPr txBox="1"/>
          <p:nvPr/>
        </p:nvSpPr>
        <p:spPr>
          <a:xfrm>
            <a:off x="759655" y="1744394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101537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Nadpis 5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cs-CZ" sz="2400" dirty="0"/>
              <a:t>Předpoklady pro realizaci Koncepce v oblasti financování</a:t>
            </a:r>
          </a:p>
        </p:txBody>
      </p:sp>
      <p:sp>
        <p:nvSpPr>
          <p:cNvPr id="7" name="Zástupný symbol pro obsah 6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cs-CZ" b="1" dirty="0" smtClean="0">
                <a:solidFill>
                  <a:srgbClr val="0070C0"/>
                </a:solidFill>
              </a:rPr>
              <a:t>1</a:t>
            </a:r>
            <a:r>
              <a:rPr lang="cs-CZ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 dostatek </a:t>
            </a:r>
            <a:r>
              <a:rPr lang="cs-CZ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finančních zdrojů:</a:t>
            </a:r>
            <a:endParaRPr lang="cs-CZ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cs-CZ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- 2016    6,0   mld. Kč</a:t>
            </a:r>
            <a:endParaRPr lang="cs-CZ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cs-CZ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- 2020 </a:t>
            </a:r>
            <a:r>
              <a:rPr lang="cs-CZ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12,5   </a:t>
            </a:r>
            <a:r>
              <a:rPr lang="cs-CZ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mld. Kč</a:t>
            </a:r>
            <a:endParaRPr lang="cs-CZ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cs-CZ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- 2025  16,0   mld. Kč</a:t>
            </a:r>
            <a:endParaRPr lang="cs-CZ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cs-CZ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2.  rozdělování </a:t>
            </a:r>
            <a:r>
              <a:rPr lang="cs-CZ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zdrojů přímo konečnému příjemci:</a:t>
            </a:r>
            <a:endParaRPr lang="cs-CZ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cs-CZ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- střešní organizace</a:t>
            </a:r>
            <a:endParaRPr lang="cs-CZ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cs-CZ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- svazy</a:t>
            </a:r>
            <a:endParaRPr lang="cs-CZ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cs-CZ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- RSC</a:t>
            </a:r>
            <a:endParaRPr lang="cs-CZ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cs-CZ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- kluby</a:t>
            </a:r>
            <a:endParaRPr lang="cs-CZ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cs-CZ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3.  odstranění </a:t>
            </a:r>
            <a:r>
              <a:rPr lang="cs-CZ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strukturálních nerovností:</a:t>
            </a:r>
            <a:endParaRPr lang="cs-CZ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cs-CZ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- vnější </a:t>
            </a:r>
            <a:endParaRPr lang="cs-CZ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cs-CZ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- vnitřní</a:t>
            </a:r>
            <a:endParaRPr lang="cs-CZ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cs-CZ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4. respektovat spolkové uspořádání českého sportu</a:t>
            </a:r>
          </a:p>
          <a:p>
            <a:pPr marL="811213" indent="-514350" algn="ctr" defTabSz="895350">
              <a:spcAft>
                <a:spcPts val="600"/>
              </a:spcAft>
              <a:buFont typeface="+mj-lt"/>
              <a:buAutoNum type="arabicPeriod"/>
            </a:pPr>
            <a:endParaRPr lang="cs-CZ" dirty="0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cs-CZ" dirty="0" smtClean="0"/>
              <a:t>Michal Kraus</a:t>
            </a:r>
            <a:endParaRPr lang="cs-CZ" dirty="0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5D4729A-767E-491E-9724-80ED17392D3C}" type="slidenum">
              <a:rPr lang="cs-CZ" smtClean="0"/>
              <a:t>3</a:t>
            </a:fld>
            <a:endParaRPr lang="cs-CZ"/>
          </a:p>
        </p:txBody>
      </p:sp>
      <p:sp>
        <p:nvSpPr>
          <p:cNvPr id="3" name="TextovéPole 2"/>
          <p:cNvSpPr txBox="1"/>
          <p:nvPr/>
        </p:nvSpPr>
        <p:spPr>
          <a:xfrm>
            <a:off x="759655" y="1744394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5273302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Graf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7654891"/>
              </p:ext>
            </p:extLst>
          </p:nvPr>
        </p:nvGraphicFramePr>
        <p:xfrm>
          <a:off x="376214" y="1847328"/>
          <a:ext cx="8003564" cy="442050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Nadpis 5"/>
          <p:cNvSpPr>
            <a:spLocks noGrp="1"/>
          </p:cNvSpPr>
          <p:nvPr>
            <p:ph type="title"/>
          </p:nvPr>
        </p:nvSpPr>
        <p:spPr>
          <a:xfrm>
            <a:off x="208625" y="195308"/>
            <a:ext cx="8726750" cy="1350687"/>
          </a:xfrm>
          <a:solidFill>
            <a:schemeClr val="accent1"/>
          </a:solidFill>
        </p:spPr>
        <p:txBody>
          <a:bodyPr vert="horz" lIns="91440" tIns="45720" rIns="91440" bIns="45720" rtlCol="0" anchor="ctr">
            <a:noAutofit/>
          </a:bodyPr>
          <a:lstStyle/>
          <a:p>
            <a:pPr>
              <a:lnSpc>
                <a:spcPct val="150000"/>
              </a:lnSpc>
            </a:pPr>
            <a:r>
              <a:rPr lang="cs-CZ" sz="1800" dirty="0"/>
              <a:t>Deficit financování sportu v ČR ve srovnání s Ø EU </a:t>
            </a:r>
            <a:br>
              <a:rPr lang="cs-CZ" sz="1800" dirty="0"/>
            </a:br>
            <a:r>
              <a:rPr lang="cs-CZ" sz="1800" dirty="0"/>
              <a:t>a předpoklad řešení do roku 2025</a:t>
            </a:r>
            <a:br>
              <a:rPr lang="cs-CZ" sz="1800" dirty="0"/>
            </a:br>
            <a:r>
              <a:rPr lang="cs-CZ" sz="1800" dirty="0"/>
              <a:t>(výdaje / HDP v cenách 2016</a:t>
            </a:r>
            <a:r>
              <a:rPr lang="cs-CZ" sz="1800" dirty="0" smtClean="0"/>
              <a:t>)</a:t>
            </a:r>
            <a:endParaRPr lang="cs-CZ" sz="1800" dirty="0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cs-CZ" smtClean="0"/>
              <a:t>Michal Kraus</a:t>
            </a:r>
            <a:endParaRPr lang="cs-CZ"/>
          </a:p>
        </p:txBody>
      </p:sp>
      <p:sp>
        <p:nvSpPr>
          <p:cNvPr id="3" name="Zástupný symbol pro číslo snímku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5D4729A-767E-491E-9724-80ED17392D3C}" type="slidenum">
              <a:rPr lang="cs-CZ" smtClean="0"/>
              <a:t>4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30418484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Obdélník 18"/>
          <p:cNvSpPr/>
          <p:nvPr/>
        </p:nvSpPr>
        <p:spPr>
          <a:xfrm>
            <a:off x="0" y="0"/>
            <a:ext cx="9179496" cy="810423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graphicFrame>
        <p:nvGraphicFramePr>
          <p:cNvPr id="11" name="Graf 10"/>
          <p:cNvGraphicFramePr/>
          <p:nvPr>
            <p:extLst/>
          </p:nvPr>
        </p:nvGraphicFramePr>
        <p:xfrm>
          <a:off x="35496" y="1032972"/>
          <a:ext cx="9144000" cy="510693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" name="TextovéPole 1"/>
          <p:cNvSpPr txBox="1"/>
          <p:nvPr/>
        </p:nvSpPr>
        <p:spPr>
          <a:xfrm>
            <a:off x="434739" y="3114118"/>
            <a:ext cx="45878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1400" dirty="0" smtClean="0"/>
              <a:t>625</a:t>
            </a:r>
            <a:endParaRPr lang="cs-CZ" sz="1400" dirty="0"/>
          </a:p>
        </p:txBody>
      </p:sp>
      <p:sp>
        <p:nvSpPr>
          <p:cNvPr id="12" name="TextovéPole 11"/>
          <p:cNvSpPr txBox="1"/>
          <p:nvPr/>
        </p:nvSpPr>
        <p:spPr>
          <a:xfrm>
            <a:off x="389054" y="2673517"/>
            <a:ext cx="55015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1400" dirty="0" smtClean="0"/>
              <a:t>1000</a:t>
            </a:r>
            <a:endParaRPr lang="cs-CZ" sz="1400" dirty="0"/>
          </a:p>
        </p:txBody>
      </p:sp>
      <p:sp>
        <p:nvSpPr>
          <p:cNvPr id="15" name="TextovéPole 14"/>
          <p:cNvSpPr txBox="1"/>
          <p:nvPr/>
        </p:nvSpPr>
        <p:spPr>
          <a:xfrm>
            <a:off x="389054" y="2116609"/>
            <a:ext cx="55015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1400" dirty="0" smtClean="0"/>
              <a:t>1500</a:t>
            </a:r>
            <a:endParaRPr lang="cs-CZ" sz="1400" dirty="0"/>
          </a:p>
        </p:txBody>
      </p:sp>
      <p:sp>
        <p:nvSpPr>
          <p:cNvPr id="16" name="TextovéPole 15"/>
          <p:cNvSpPr txBox="1"/>
          <p:nvPr/>
        </p:nvSpPr>
        <p:spPr>
          <a:xfrm>
            <a:off x="389054" y="1575920"/>
            <a:ext cx="55015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1400" dirty="0" smtClean="0"/>
              <a:t>2000</a:t>
            </a:r>
            <a:endParaRPr lang="cs-CZ" sz="1400" dirty="0"/>
          </a:p>
        </p:txBody>
      </p:sp>
      <p:sp>
        <p:nvSpPr>
          <p:cNvPr id="17" name="TextovéPole 16"/>
          <p:cNvSpPr txBox="1"/>
          <p:nvPr/>
        </p:nvSpPr>
        <p:spPr>
          <a:xfrm>
            <a:off x="935087" y="3490184"/>
            <a:ext cx="42191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1400" dirty="0" smtClean="0"/>
              <a:t>-50</a:t>
            </a:r>
            <a:endParaRPr lang="cs-CZ" sz="1400" dirty="0"/>
          </a:p>
        </p:txBody>
      </p:sp>
      <p:sp>
        <p:nvSpPr>
          <p:cNvPr id="21" name="TextovéPole 20"/>
          <p:cNvSpPr txBox="1"/>
          <p:nvPr/>
        </p:nvSpPr>
        <p:spPr>
          <a:xfrm>
            <a:off x="935087" y="3783752"/>
            <a:ext cx="51328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1400" dirty="0" smtClean="0"/>
              <a:t>-100</a:t>
            </a:r>
            <a:endParaRPr lang="cs-CZ" sz="1400" dirty="0"/>
          </a:p>
        </p:txBody>
      </p:sp>
      <p:sp>
        <p:nvSpPr>
          <p:cNvPr id="22" name="TextovéPole 21"/>
          <p:cNvSpPr txBox="1"/>
          <p:nvPr/>
        </p:nvSpPr>
        <p:spPr>
          <a:xfrm>
            <a:off x="935087" y="4052086"/>
            <a:ext cx="51328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1400" dirty="0" smtClean="0"/>
              <a:t>-150</a:t>
            </a:r>
            <a:endParaRPr lang="cs-CZ" sz="1400" dirty="0"/>
          </a:p>
        </p:txBody>
      </p:sp>
      <p:sp>
        <p:nvSpPr>
          <p:cNvPr id="23" name="TextovéPole 22"/>
          <p:cNvSpPr txBox="1"/>
          <p:nvPr/>
        </p:nvSpPr>
        <p:spPr>
          <a:xfrm>
            <a:off x="935087" y="4328718"/>
            <a:ext cx="51328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1400" dirty="0" smtClean="0"/>
              <a:t>-200</a:t>
            </a:r>
            <a:endParaRPr lang="cs-CZ" sz="1400" dirty="0"/>
          </a:p>
        </p:txBody>
      </p:sp>
      <p:sp>
        <p:nvSpPr>
          <p:cNvPr id="24" name="TextovéPole 23"/>
          <p:cNvSpPr txBox="1"/>
          <p:nvPr/>
        </p:nvSpPr>
        <p:spPr>
          <a:xfrm>
            <a:off x="935087" y="4613850"/>
            <a:ext cx="51328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1400" dirty="0" smtClean="0"/>
              <a:t>-250</a:t>
            </a:r>
            <a:endParaRPr lang="cs-CZ" sz="1400" dirty="0"/>
          </a:p>
        </p:txBody>
      </p:sp>
      <p:sp>
        <p:nvSpPr>
          <p:cNvPr id="25" name="TextovéPole 24"/>
          <p:cNvSpPr txBox="1"/>
          <p:nvPr/>
        </p:nvSpPr>
        <p:spPr>
          <a:xfrm>
            <a:off x="935087" y="4873684"/>
            <a:ext cx="51328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1400" dirty="0" smtClean="0"/>
              <a:t>-300</a:t>
            </a:r>
            <a:endParaRPr lang="cs-CZ" sz="1400" dirty="0"/>
          </a:p>
        </p:txBody>
      </p:sp>
      <p:sp>
        <p:nvSpPr>
          <p:cNvPr id="26" name="TextovéPole 25"/>
          <p:cNvSpPr txBox="1"/>
          <p:nvPr/>
        </p:nvSpPr>
        <p:spPr>
          <a:xfrm>
            <a:off x="935087" y="5158816"/>
            <a:ext cx="51328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1400" dirty="0" smtClean="0"/>
              <a:t>-350</a:t>
            </a:r>
            <a:endParaRPr lang="cs-CZ" sz="1400" dirty="0"/>
          </a:p>
        </p:txBody>
      </p:sp>
      <p:sp>
        <p:nvSpPr>
          <p:cNvPr id="4" name="TextovéPole 3"/>
          <p:cNvSpPr txBox="1"/>
          <p:nvPr/>
        </p:nvSpPr>
        <p:spPr>
          <a:xfrm>
            <a:off x="1155469" y="1272576"/>
            <a:ext cx="412965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b="1" spc="40" dirty="0" smtClean="0"/>
              <a:t>Nárůst dotací 24 největším svazům ČUS</a:t>
            </a:r>
            <a:endParaRPr lang="cs-CZ" b="1" spc="40" dirty="0"/>
          </a:p>
        </p:txBody>
      </p:sp>
      <p:sp>
        <p:nvSpPr>
          <p:cNvPr id="27" name="TextovéPole 26"/>
          <p:cNvSpPr txBox="1"/>
          <p:nvPr/>
        </p:nvSpPr>
        <p:spPr>
          <a:xfrm>
            <a:off x="1931551" y="4660006"/>
            <a:ext cx="168629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b="1" spc="40" dirty="0" smtClean="0"/>
              <a:t>Pokles členské </a:t>
            </a:r>
          </a:p>
          <a:p>
            <a:r>
              <a:rPr lang="cs-CZ" b="1" spc="40" dirty="0" smtClean="0"/>
              <a:t>základny ČUS</a:t>
            </a:r>
            <a:endParaRPr lang="cs-CZ" b="1" spc="40" dirty="0"/>
          </a:p>
        </p:txBody>
      </p:sp>
      <p:sp>
        <p:nvSpPr>
          <p:cNvPr id="13" name="Nadpis 1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cs-CZ" dirty="0" smtClean="0"/>
              <a:t>Rozpor mezi růstem zdrojů svazů a činnosti na úrovni TJ/SK</a:t>
            </a:r>
            <a:endParaRPr lang="cs-CZ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cs-CZ" smtClean="0"/>
              <a:t>Michal Kraus</a:t>
            </a:r>
            <a:endParaRPr lang="cs-CZ"/>
          </a:p>
        </p:txBody>
      </p:sp>
      <p:sp>
        <p:nvSpPr>
          <p:cNvPr id="3" name="Zástupný symbol pro číslo snímku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5D4729A-767E-491E-9724-80ED17392D3C}" type="slidenum">
              <a:rPr lang="cs-CZ" smtClean="0"/>
              <a:t>5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4683793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Graf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020991203"/>
              </p:ext>
            </p:extLst>
          </p:nvPr>
        </p:nvGraphicFramePr>
        <p:xfrm>
          <a:off x="239522" y="1667426"/>
          <a:ext cx="4319056" cy="397919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8" name="Graf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362770022"/>
              </p:ext>
            </p:extLst>
          </p:nvPr>
        </p:nvGraphicFramePr>
        <p:xfrm>
          <a:off x="4880597" y="1822409"/>
          <a:ext cx="4109698" cy="383195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9" name="Šipka doprava 8"/>
          <p:cNvSpPr/>
          <p:nvPr/>
        </p:nvSpPr>
        <p:spPr>
          <a:xfrm>
            <a:off x="4401519" y="3915480"/>
            <a:ext cx="681925" cy="263471"/>
          </a:xfrm>
          <a:prstGeom prst="right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6" name="Nadpis 5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cs-CZ" dirty="0" smtClean="0"/>
              <a:t>Přerozdělování zdrojů z loterií na úrovni obcí</a:t>
            </a:r>
            <a:endParaRPr lang="cs-CZ" dirty="0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cs-CZ" smtClean="0"/>
              <a:t>Michal Kraus</a:t>
            </a:r>
            <a:endParaRPr lang="cs-CZ"/>
          </a:p>
        </p:txBody>
      </p:sp>
      <p:sp>
        <p:nvSpPr>
          <p:cNvPr id="3" name="Zástupný symbol pro číslo snímku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5D4729A-767E-491E-9724-80ED17392D3C}" type="slidenum">
              <a:rPr lang="cs-CZ" smtClean="0"/>
              <a:t>6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86486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208625" y="195308"/>
            <a:ext cx="8726750" cy="954761"/>
          </a:xfrm>
        </p:spPr>
        <p:txBody>
          <a:bodyPr>
            <a:normAutofit/>
          </a:bodyPr>
          <a:lstStyle/>
          <a:p>
            <a:r>
              <a:rPr lang="cs-CZ" sz="2700" dirty="0"/>
              <a:t>Vztah příjmů z loterií a výdajů do sportu v letech 2011 - 2013 </a:t>
            </a:r>
            <a:r>
              <a:rPr lang="cs-CZ" sz="2700" b="0" dirty="0"/>
              <a:t>(údaje v tis. Kč</a:t>
            </a:r>
            <a:r>
              <a:rPr lang="cs-CZ" sz="2700" b="0" dirty="0" smtClean="0"/>
              <a:t>)</a:t>
            </a:r>
            <a:endParaRPr lang="cs-CZ" dirty="0"/>
          </a:p>
        </p:txBody>
      </p:sp>
      <p:sp>
        <p:nvSpPr>
          <p:cNvPr id="22" name="Zástupný symbol pro číslo snímku 2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7FAF960B-C93B-4007-A3D5-21890D4BA12D}" type="slidenum">
              <a:rPr lang="cs-CZ"/>
              <a:pPr>
                <a:defRPr/>
              </a:pPr>
              <a:t>7</a:t>
            </a:fld>
            <a:endParaRPr lang="cs-CZ" dirty="0"/>
          </a:p>
        </p:txBody>
      </p:sp>
      <p:graphicFrame>
        <p:nvGraphicFramePr>
          <p:cNvPr id="20" name="Graf 19"/>
          <p:cNvGraphicFramePr/>
          <p:nvPr>
            <p:extLst>
              <p:ext uri="{D42A27DB-BD31-4B8C-83A1-F6EECF244321}">
                <p14:modId xmlns:p14="http://schemas.microsoft.com/office/powerpoint/2010/main" val="3999603016"/>
              </p:ext>
            </p:extLst>
          </p:nvPr>
        </p:nvGraphicFramePr>
        <p:xfrm>
          <a:off x="334851" y="1315537"/>
          <a:ext cx="8715436" cy="41434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0" name="Zástupný symbol pro zápatí 3"/>
          <p:cNvSpPr>
            <a:spLocks noGrp="1"/>
          </p:cNvSpPr>
          <p:nvPr>
            <p:ph type="ftr" sz="quarter" idx="4294967295"/>
          </p:nvPr>
        </p:nvSpPr>
        <p:spPr>
          <a:xfrm>
            <a:off x="3028950" y="6347477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algn="ctr"/>
            <a:r>
              <a:rPr lang="cs-CZ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Michal Kraus</a:t>
            </a:r>
          </a:p>
        </p:txBody>
      </p:sp>
    </p:spTree>
    <p:extLst>
      <p:ext uri="{BB962C8B-B14F-4D97-AF65-F5344CB8AC3E}">
        <p14:creationId xmlns:p14="http://schemas.microsoft.com/office/powerpoint/2010/main" val="119890382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Nadpis 4"/>
          <p:cNvSpPr>
            <a:spLocks noGrp="1"/>
          </p:cNvSpPr>
          <p:nvPr>
            <p:ph type="title"/>
          </p:nvPr>
        </p:nvSpPr>
        <p:spPr>
          <a:xfrm>
            <a:off x="208625" y="195309"/>
            <a:ext cx="8726750" cy="954000"/>
          </a:xfrm>
        </p:spPr>
        <p:txBody>
          <a:bodyPr>
            <a:noAutofit/>
          </a:bodyPr>
          <a:lstStyle/>
          <a:p>
            <a:r>
              <a:rPr lang="cs-CZ" sz="2700" dirty="0"/>
              <a:t>Strukturální deformace zdrojů financování </a:t>
            </a:r>
            <a:br>
              <a:rPr lang="cs-CZ" sz="2700" dirty="0"/>
            </a:br>
            <a:r>
              <a:rPr lang="cs-CZ" sz="2700" dirty="0"/>
              <a:t>v ČR ve srovnání s ∅ EU</a:t>
            </a:r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cs-CZ" smtClean="0"/>
              <a:t>Michal Kraus</a:t>
            </a:r>
            <a:endParaRPr lang="cs-CZ"/>
          </a:p>
        </p:txBody>
      </p:sp>
      <p:sp>
        <p:nvSpPr>
          <p:cNvPr id="22" name="Zástupný symbol pro číslo snímku 2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ECFFA3BA-F2BD-4032-9167-E150972DDF70}" type="slidenum">
              <a:rPr lang="cs-CZ" smtClean="0"/>
              <a:pPr/>
              <a:t>8</a:t>
            </a:fld>
            <a:endParaRPr lang="cs-CZ" dirty="0"/>
          </a:p>
        </p:txBody>
      </p:sp>
      <p:sp>
        <p:nvSpPr>
          <p:cNvPr id="4" name="TextovéPole 3"/>
          <p:cNvSpPr txBox="1"/>
          <p:nvPr/>
        </p:nvSpPr>
        <p:spPr>
          <a:xfrm>
            <a:off x="1182888" y="5501784"/>
            <a:ext cx="7456413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400" dirty="0" smtClean="0"/>
              <a:t>*     Regiony v ČR podporují z 90 % vrcholový sport</a:t>
            </a:r>
          </a:p>
          <a:p>
            <a:r>
              <a:rPr lang="cs-CZ" sz="1400" dirty="0"/>
              <a:t>** </a:t>
            </a:r>
            <a:r>
              <a:rPr lang="cs-CZ" sz="1400" dirty="0" smtClean="0"/>
              <a:t>  Obce </a:t>
            </a:r>
            <a:r>
              <a:rPr lang="cs-CZ" sz="1400" dirty="0"/>
              <a:t>v ČR dotují z 90 % vlastní zařízení, 10 % dělí mezi vrcholový a masový </a:t>
            </a:r>
            <a:r>
              <a:rPr lang="cs-CZ" sz="1400" dirty="0" smtClean="0"/>
              <a:t>sport</a:t>
            </a:r>
          </a:p>
          <a:p>
            <a:r>
              <a:rPr lang="cs-CZ" sz="1400" dirty="0" smtClean="0"/>
              <a:t>***  v důsledku toho v ČR 23 % domácností finanční prostředky na sport</a:t>
            </a:r>
            <a:endParaRPr lang="cs-CZ" sz="1400" dirty="0"/>
          </a:p>
        </p:txBody>
      </p:sp>
      <p:graphicFrame>
        <p:nvGraphicFramePr>
          <p:cNvPr id="6" name="Graf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83967029"/>
              </p:ext>
            </p:extLst>
          </p:nvPr>
        </p:nvGraphicFramePr>
        <p:xfrm>
          <a:off x="755434" y="1136178"/>
          <a:ext cx="7191346" cy="43627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0024724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ovéPole 22"/>
          <p:cNvSpPr txBox="1"/>
          <p:nvPr/>
        </p:nvSpPr>
        <p:spPr>
          <a:xfrm>
            <a:off x="8572534" y="6500835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cs-CZ" dirty="0"/>
          </a:p>
        </p:txBody>
      </p:sp>
      <p:sp>
        <p:nvSpPr>
          <p:cNvPr id="5" name="Nadpis 4"/>
          <p:cNvSpPr>
            <a:spLocks noGrp="1"/>
          </p:cNvSpPr>
          <p:nvPr>
            <p:ph type="title"/>
          </p:nvPr>
        </p:nvSpPr>
        <p:spPr>
          <a:xfrm>
            <a:off x="208625" y="195309"/>
            <a:ext cx="8726750" cy="954000"/>
          </a:xfrm>
          <a:solidFill>
            <a:schemeClr val="accent1"/>
          </a:solidFill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z="2700" dirty="0"/>
              <a:t>Strukturální deformace výdajů na sport ze SR a loterií a návrhy řešení do roku 2017</a:t>
            </a:r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cs-CZ" smtClean="0"/>
              <a:t>Michal Kraus</a:t>
            </a:r>
            <a:endParaRPr lang="cs-CZ"/>
          </a:p>
        </p:txBody>
      </p:sp>
      <p:sp>
        <p:nvSpPr>
          <p:cNvPr id="3" name="Zástupný symbol pro číslo snímku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5D4729A-767E-491E-9724-80ED17392D3C}" type="slidenum">
              <a:rPr lang="cs-CZ" smtClean="0"/>
              <a:t>9</a:t>
            </a:fld>
            <a:endParaRPr lang="cs-CZ"/>
          </a:p>
        </p:txBody>
      </p:sp>
      <p:graphicFrame>
        <p:nvGraphicFramePr>
          <p:cNvPr id="7" name="Graf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071168247"/>
              </p:ext>
            </p:extLst>
          </p:nvPr>
        </p:nvGraphicFramePr>
        <p:xfrm>
          <a:off x="341723" y="791852"/>
          <a:ext cx="7747652" cy="553824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02468052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otiv Office">
  <a:themeElements>
    <a:clrScheme name="Motiv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Motiv 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otiv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Motiv Office">
  <a:themeElements>
    <a:clrScheme name="Kancelář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celář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TM03090430[[fn=Pruhy]]</Template>
  <TotalTime>640</TotalTime>
  <Words>366</Words>
  <Application>Microsoft Office PowerPoint</Application>
  <PresentationFormat>Předvádění na obrazovce (4:3)</PresentationFormat>
  <Paragraphs>92</Paragraphs>
  <Slides>10</Slides>
  <Notes>6</Notes>
  <HiddenSlides>0</HiddenSlides>
  <MMClips>0</MMClips>
  <ScaleCrop>false</ScaleCrop>
  <HeadingPairs>
    <vt:vector size="6" baseType="variant">
      <vt:variant>
        <vt:lpstr>Použitá písma</vt:lpstr>
      </vt:variant>
      <vt:variant>
        <vt:i4>2</vt:i4>
      </vt:variant>
      <vt:variant>
        <vt:lpstr>Motiv</vt:lpstr>
      </vt:variant>
      <vt:variant>
        <vt:i4>1</vt:i4>
      </vt:variant>
      <vt:variant>
        <vt:lpstr>Nadpisy snímků</vt:lpstr>
      </vt:variant>
      <vt:variant>
        <vt:i4>10</vt:i4>
      </vt:variant>
    </vt:vector>
  </HeadingPairs>
  <TitlesOfParts>
    <vt:vector size="13" baseType="lpstr">
      <vt:lpstr>Arial</vt:lpstr>
      <vt:lpstr>Calibri</vt:lpstr>
      <vt:lpstr>Motiv Office</vt:lpstr>
      <vt:lpstr>Prezentace aplikace PowerPoint</vt:lpstr>
      <vt:lpstr>Přehled vládních dokumentů k podpoře sportu po roce 1989</vt:lpstr>
      <vt:lpstr>Předpoklady pro realizaci Koncepce v oblasti financování</vt:lpstr>
      <vt:lpstr>Deficit financování sportu v ČR ve srovnání s Ø EU  a předpoklad řešení do roku 2025 (výdaje / HDP v cenách 2016)</vt:lpstr>
      <vt:lpstr>Rozpor mezi růstem zdrojů svazů a činnosti na úrovni TJ/SK</vt:lpstr>
      <vt:lpstr>Přerozdělování zdrojů z loterií na úrovni obcí</vt:lpstr>
      <vt:lpstr>Vztah příjmů z loterií a výdajů do sportu v letech 2011 - 2013 (údaje v tis. Kč)</vt:lpstr>
      <vt:lpstr>Strukturální deformace zdrojů financování  v ČR ve srovnání s ∅ EU</vt:lpstr>
      <vt:lpstr>Strukturální deformace výdajů na sport ze SR a loterií a návrhy řešení do roku 2017</vt:lpstr>
      <vt:lpstr>Děkuji za pozornost </vt:lpstr>
    </vt:vector>
  </TitlesOfParts>
  <Company>Česká unie sportu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Tomáš Maurer</dc:creator>
  <cp:lastModifiedBy>Michal Kraus</cp:lastModifiedBy>
  <cp:revision>73</cp:revision>
  <cp:lastPrinted>2016-04-12T06:18:18Z</cp:lastPrinted>
  <dcterms:created xsi:type="dcterms:W3CDTF">2015-09-01T07:39:21Z</dcterms:created>
  <dcterms:modified xsi:type="dcterms:W3CDTF">2016-04-14T07:29:42Z</dcterms:modified>
</cp:coreProperties>
</file>