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9" r:id="rId3"/>
    <p:sldId id="259" r:id="rId4"/>
    <p:sldId id="264" r:id="rId5"/>
    <p:sldId id="265" r:id="rId6"/>
    <p:sldId id="260" r:id="rId7"/>
    <p:sldId id="267" r:id="rId8"/>
    <p:sldId id="266" r:id="rId9"/>
    <p:sldId id="272" r:id="rId10"/>
    <p:sldId id="273" r:id="rId11"/>
    <p:sldId id="274" r:id="rId12"/>
    <p:sldId id="275" r:id="rId13"/>
    <p:sldId id="277" r:id="rId14"/>
    <p:sldId id="258" r:id="rId15"/>
  </p:sldIdLst>
  <p:sldSz cx="9906000" cy="6858000" type="A4"/>
  <p:notesSz cx="6858000" cy="9144000"/>
  <p:defaultTextStyle>
    <a:defPPr>
      <a:defRPr lang="cs-CZ"/>
    </a:defPPr>
    <a:lvl1pPr algn="r" rtl="0" fontAlgn="base">
      <a:spcBef>
        <a:spcPct val="0"/>
      </a:spcBef>
      <a:spcAft>
        <a:spcPct val="0"/>
      </a:spcAft>
      <a:defRPr sz="2500" b="1" kern="1200">
        <a:solidFill>
          <a:schemeClr val="bg1"/>
        </a:solidFill>
        <a:latin typeface="Arial" charset="0"/>
        <a:ea typeface="+mn-ea"/>
        <a:cs typeface="+mn-cs"/>
      </a:defRPr>
    </a:lvl1pPr>
    <a:lvl2pPr marL="419847" algn="r" rtl="0" fontAlgn="base">
      <a:spcBef>
        <a:spcPct val="0"/>
      </a:spcBef>
      <a:spcAft>
        <a:spcPct val="0"/>
      </a:spcAft>
      <a:defRPr sz="2500" b="1" kern="1200">
        <a:solidFill>
          <a:schemeClr val="bg1"/>
        </a:solidFill>
        <a:latin typeface="Arial" charset="0"/>
        <a:ea typeface="+mn-ea"/>
        <a:cs typeface="+mn-cs"/>
      </a:defRPr>
    </a:lvl2pPr>
    <a:lvl3pPr marL="839694" algn="r" rtl="0" fontAlgn="base">
      <a:spcBef>
        <a:spcPct val="0"/>
      </a:spcBef>
      <a:spcAft>
        <a:spcPct val="0"/>
      </a:spcAft>
      <a:defRPr sz="2500" b="1" kern="1200">
        <a:solidFill>
          <a:schemeClr val="bg1"/>
        </a:solidFill>
        <a:latin typeface="Arial" charset="0"/>
        <a:ea typeface="+mn-ea"/>
        <a:cs typeface="+mn-cs"/>
      </a:defRPr>
    </a:lvl3pPr>
    <a:lvl4pPr marL="1259540" algn="r" rtl="0" fontAlgn="base">
      <a:spcBef>
        <a:spcPct val="0"/>
      </a:spcBef>
      <a:spcAft>
        <a:spcPct val="0"/>
      </a:spcAft>
      <a:defRPr sz="2500" b="1" kern="1200">
        <a:solidFill>
          <a:schemeClr val="bg1"/>
        </a:solidFill>
        <a:latin typeface="Arial" charset="0"/>
        <a:ea typeface="+mn-ea"/>
        <a:cs typeface="+mn-cs"/>
      </a:defRPr>
    </a:lvl4pPr>
    <a:lvl5pPr marL="1679387" algn="r" rtl="0" fontAlgn="base">
      <a:spcBef>
        <a:spcPct val="0"/>
      </a:spcBef>
      <a:spcAft>
        <a:spcPct val="0"/>
      </a:spcAft>
      <a:defRPr sz="2500" b="1" kern="1200">
        <a:solidFill>
          <a:schemeClr val="bg1"/>
        </a:solidFill>
        <a:latin typeface="Arial" charset="0"/>
        <a:ea typeface="+mn-ea"/>
        <a:cs typeface="+mn-cs"/>
      </a:defRPr>
    </a:lvl5pPr>
    <a:lvl6pPr marL="2099234" algn="l" defTabSz="839694" rtl="0" eaLnBrk="1" latinLnBrk="0" hangingPunct="1">
      <a:defRPr sz="2500" b="1" kern="1200">
        <a:solidFill>
          <a:schemeClr val="bg1"/>
        </a:solidFill>
        <a:latin typeface="Arial" charset="0"/>
        <a:ea typeface="+mn-ea"/>
        <a:cs typeface="+mn-cs"/>
      </a:defRPr>
    </a:lvl6pPr>
    <a:lvl7pPr marL="2519081" algn="l" defTabSz="839694" rtl="0" eaLnBrk="1" latinLnBrk="0" hangingPunct="1">
      <a:defRPr sz="2500" b="1" kern="1200">
        <a:solidFill>
          <a:schemeClr val="bg1"/>
        </a:solidFill>
        <a:latin typeface="Arial" charset="0"/>
        <a:ea typeface="+mn-ea"/>
        <a:cs typeface="+mn-cs"/>
      </a:defRPr>
    </a:lvl7pPr>
    <a:lvl8pPr marL="2938927" algn="l" defTabSz="839694" rtl="0" eaLnBrk="1" latinLnBrk="0" hangingPunct="1">
      <a:defRPr sz="2500" b="1" kern="1200">
        <a:solidFill>
          <a:schemeClr val="bg1"/>
        </a:solidFill>
        <a:latin typeface="Arial" charset="0"/>
        <a:ea typeface="+mn-ea"/>
        <a:cs typeface="+mn-cs"/>
      </a:defRPr>
    </a:lvl8pPr>
    <a:lvl9pPr marL="3358774" algn="l" defTabSz="839694" rtl="0" eaLnBrk="1" latinLnBrk="0" hangingPunct="1">
      <a:defRPr sz="2500" b="1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lachý Antonín" initials="PA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38" y="-14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756"/>
    </p:cViewPr>
  </p:notesTextViewPr>
  <p:notesViewPr>
    <p:cSldViewPr showGuides="1">
      <p:cViewPr varScale="1">
        <p:scale>
          <a:sx n="99" d="100"/>
          <a:sy n="99" d="100"/>
        </p:scale>
        <p:origin x="-258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4859A-FAC6-48B4-8654-9413F3D6F318}" type="datetimeFigureOut">
              <a:rPr lang="cs-CZ" smtClean="0"/>
              <a:pPr/>
              <a:t>24.4.2016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DECCC-5C39-4D4C-899A-8DFE9C32EAD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03949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37B1E-6233-499E-A33F-D85329E14B16}" type="datetimeFigureOut">
              <a:rPr lang="cs-CZ" smtClean="0"/>
              <a:pPr/>
              <a:t>24.4.2016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A1422-5B0C-415B-B749-D9222588CE2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3345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dirty="0" smtClean="0"/>
              <a:t>Předání slova expertu za sportovní svazy a členu řídícího týmu </a:t>
            </a:r>
            <a:br>
              <a:rPr lang="cs-CZ" sz="1200" b="1" dirty="0" smtClean="0"/>
            </a:br>
            <a:r>
              <a:rPr lang="cs-CZ" sz="1200" b="1" dirty="0" smtClean="0"/>
              <a:t>M. </a:t>
            </a:r>
            <a:r>
              <a:rPr lang="cs-CZ" sz="1200" b="1" dirty="0" err="1" smtClean="0"/>
              <a:t>Ježdíkovi</a:t>
            </a:r>
            <a:endParaRPr lang="cs-CZ" sz="1200" b="1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A1422-5B0C-415B-B749-D9222588CE26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A1422-5B0C-415B-B749-D9222588CE26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vl="1">
              <a:lnSpc>
                <a:spcPct val="110000"/>
              </a:lnSpc>
              <a:buNone/>
            </a:pPr>
            <a:r>
              <a:rPr lang="cs-CZ" sz="2400" b="1" dirty="0" smtClean="0"/>
              <a:t>Hodina kvalitně vedeného sportování v družině?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dobré zkušenosti ze Skandinávie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eliminace negativ – někde rodinná výchova, předčasná specializace v některých klubech…</a:t>
            </a:r>
          </a:p>
          <a:p>
            <a:pPr lvl="1">
              <a:lnSpc>
                <a:spcPct val="110000"/>
              </a:lnSpc>
              <a:buNone/>
            </a:pPr>
            <a:r>
              <a:rPr lang="cs-CZ" sz="2400" b="1" dirty="0" smtClean="0"/>
              <a:t>Uspějeme v každé škole?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dirty="0" smtClean="0"/>
              <a:t> </a:t>
            </a:r>
            <a:r>
              <a:rPr lang="cs-CZ" sz="2400" b="1" dirty="0" smtClean="0"/>
              <a:t>budoucnost je dána přítomností. Ať tedy děti sportují všude tam, kde se této výzvy dospělí chopí! </a:t>
            </a:r>
          </a:p>
          <a:p>
            <a:pPr lvl="1">
              <a:lnSpc>
                <a:spcPct val="110000"/>
              </a:lnSpc>
              <a:buNone/>
            </a:pPr>
            <a:r>
              <a:rPr lang="cs-CZ" sz="2400" b="1" dirty="0" smtClean="0"/>
              <a:t>Jak přilákat zapáleného učitele: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pohyb jinak; úspěch u dětí a kvalitní metodická podpora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smtClean="0"/>
              <a:t>společná akce nejdůležitějších hráčů namísto řevnivosti: jen tak překonáme i zdánlivě nepřekonatelné</a:t>
            </a:r>
            <a:endParaRPr lang="cs-CZ" sz="2400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A1422-5B0C-415B-B749-D9222588CE26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82363" y="4407378"/>
            <a:ext cx="8420688" cy="1362097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82363" y="2907056"/>
            <a:ext cx="8420688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19847" indent="0">
              <a:buNone/>
              <a:defRPr sz="1700"/>
            </a:lvl2pPr>
            <a:lvl3pPr marL="839694" indent="0">
              <a:buNone/>
              <a:defRPr sz="1500"/>
            </a:lvl3pPr>
            <a:lvl4pPr marL="1259540" indent="0">
              <a:buNone/>
              <a:defRPr sz="1300"/>
            </a:lvl4pPr>
            <a:lvl5pPr marL="1679387" indent="0">
              <a:buNone/>
              <a:defRPr sz="1300"/>
            </a:lvl5pPr>
            <a:lvl6pPr marL="2099234" indent="0">
              <a:buNone/>
              <a:defRPr sz="1300"/>
            </a:lvl6pPr>
            <a:lvl7pPr marL="2519081" indent="0">
              <a:buNone/>
              <a:defRPr sz="1300"/>
            </a:lvl7pPr>
            <a:lvl8pPr marL="2938927" indent="0">
              <a:buNone/>
              <a:defRPr sz="1300"/>
            </a:lvl8pPr>
            <a:lvl9pPr marL="3358774" indent="0">
              <a:buNone/>
              <a:defRPr sz="13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4D00FA-DA35-4D93-A7E9-52D07CF9AC4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000" y="450000"/>
            <a:ext cx="9360000" cy="5760000"/>
          </a:xfrm>
        </p:spPr>
        <p:txBody>
          <a:bodyPr/>
          <a:lstStyle>
            <a:lvl1pPr marL="0" indent="0">
              <a:buClr>
                <a:schemeClr val="tx1"/>
              </a:buClr>
              <a:buNone/>
              <a:defRPr sz="1800"/>
            </a:lvl1pPr>
            <a:lvl2pPr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81354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á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000" y="450000"/>
            <a:ext cx="9360000" cy="5760000"/>
          </a:xfrm>
        </p:spPr>
        <p:txBody>
          <a:bodyPr/>
          <a:lstStyle>
            <a:lvl1pPr marL="0" indent="0">
              <a:buClr>
                <a:schemeClr val="tx1"/>
              </a:buClr>
              <a:buNone/>
              <a:defRPr sz="1800"/>
            </a:lvl1pPr>
            <a:lvl2pPr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719252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í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00472" y="4653136"/>
            <a:ext cx="9217024" cy="1500322"/>
          </a:xfrm>
        </p:spPr>
        <p:txBody>
          <a:bodyPr anchor="t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19847" indent="0">
              <a:buNone/>
              <a:defRPr sz="1700"/>
            </a:lvl2pPr>
            <a:lvl3pPr marL="839694" indent="0">
              <a:buNone/>
              <a:defRPr sz="1500"/>
            </a:lvl3pPr>
            <a:lvl4pPr marL="1259540" indent="0">
              <a:buNone/>
              <a:defRPr sz="1300"/>
            </a:lvl4pPr>
            <a:lvl5pPr marL="1679387" indent="0">
              <a:buNone/>
              <a:defRPr sz="1300"/>
            </a:lvl5pPr>
            <a:lvl6pPr marL="2099234" indent="0">
              <a:buNone/>
              <a:defRPr sz="1300"/>
            </a:lvl6pPr>
            <a:lvl7pPr marL="2519081" indent="0">
              <a:buNone/>
              <a:defRPr sz="1300"/>
            </a:lvl7pPr>
            <a:lvl8pPr marL="2938927" indent="0">
              <a:buNone/>
              <a:defRPr sz="1300"/>
            </a:lvl8pPr>
            <a:lvl9pPr marL="3358774" indent="0">
              <a:buNone/>
              <a:defRPr sz="13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xmlns="" val="2956865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82363" y="4407378"/>
            <a:ext cx="8420688" cy="1362097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82363" y="2907056"/>
            <a:ext cx="8420688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19847" indent="0">
              <a:buNone/>
              <a:defRPr sz="1700"/>
            </a:lvl2pPr>
            <a:lvl3pPr marL="839694" indent="0">
              <a:buNone/>
              <a:defRPr sz="1500"/>
            </a:lvl3pPr>
            <a:lvl4pPr marL="1259540" indent="0">
              <a:buNone/>
              <a:defRPr sz="1300"/>
            </a:lvl4pPr>
            <a:lvl5pPr marL="1679387" indent="0">
              <a:buNone/>
              <a:defRPr sz="1300"/>
            </a:lvl5pPr>
            <a:lvl6pPr marL="2099234" indent="0">
              <a:buNone/>
              <a:defRPr sz="1300"/>
            </a:lvl6pPr>
            <a:lvl7pPr marL="2519081" indent="0">
              <a:buNone/>
              <a:defRPr sz="1300"/>
            </a:lvl7pPr>
            <a:lvl8pPr marL="2938927" indent="0">
              <a:buNone/>
              <a:defRPr sz="1300"/>
            </a:lvl8pPr>
            <a:lvl9pPr marL="3358774" indent="0">
              <a:buNone/>
              <a:defRPr sz="13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4D00FA-DA35-4D93-A7E9-52D07CF9AC45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3152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51436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á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50002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560568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0472" y="404665"/>
            <a:ext cx="9360000" cy="5832648"/>
          </a:xfrm>
        </p:spPr>
        <p:txBody>
          <a:bodyPr/>
          <a:lstStyle>
            <a:lvl1pPr marL="0" indent="0" algn="l">
              <a:buFont typeface="Wingdings" pitchFamily="2" charset="2"/>
              <a:buNone/>
              <a:defRPr/>
            </a:lvl1pPr>
          </a:lstStyle>
          <a:p>
            <a:r>
              <a:rPr lang="cs-CZ" dirty="0" smtClean="0"/>
              <a:t>Klepnutím lze upravit styl předlohy podnadpisů.</a:t>
            </a:r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zn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000" y="450000"/>
            <a:ext cx="9360000" cy="5760000"/>
          </a:xfrm>
        </p:spPr>
        <p:txBody>
          <a:bodyPr/>
          <a:lstStyle>
            <a:lvl1pPr>
              <a:buClr>
                <a:schemeClr val="tx1"/>
              </a:buClr>
              <a:defRPr sz="2000"/>
            </a:lvl1pPr>
            <a:lvl2pPr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znam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000" y="450000"/>
            <a:ext cx="9360000" cy="5760000"/>
          </a:xfrm>
        </p:spPr>
        <p:txBody>
          <a:bodyPr/>
          <a:lstStyle>
            <a:lvl1pPr>
              <a:buClr>
                <a:schemeClr val="tx1"/>
              </a:buClr>
              <a:defRPr sz="2000"/>
            </a:lvl1pPr>
            <a:lvl2pPr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85331" y="6453336"/>
            <a:ext cx="6536843" cy="247623"/>
          </a:xfr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79296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8614" y="6564271"/>
            <a:ext cx="2311792" cy="156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6" tIns="45696" rIns="91386" bIns="45696" numCol="1" anchor="t" anchorCtr="0" compatLnSpc="1">
            <a:prstTxWarp prst="textNoShape">
              <a:avLst/>
            </a:prstTxWarp>
          </a:bodyPr>
          <a:lstStyle>
            <a:lvl1pPr>
              <a:defRPr sz="700" b="0">
                <a:solidFill>
                  <a:schemeClr val="tx1"/>
                </a:solidFill>
              </a:defRPr>
            </a:lvl1pPr>
          </a:lstStyle>
          <a:p>
            <a:fld id="{C92F3E14-6320-4963-A862-49057603888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85309" y="881188"/>
            <a:ext cx="8336864" cy="5245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925" tIns="41963" rIns="83925" bIns="41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085331" y="228936"/>
            <a:ext cx="6536843" cy="39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969" tIns="41985" rIns="83969" bIns="419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 předlohy nadpisů.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6" r:id="rId2"/>
    <p:sldLayoutId id="2147483674" r:id="rId3"/>
    <p:sldLayoutId id="2147483677" r:id="rId4"/>
    <p:sldLayoutId id="2147483666" r:id="rId5"/>
    <p:sldLayoutId id="2147483678" r:id="rId6"/>
    <p:sldLayoutId id="2147483672" r:id="rId7"/>
    <p:sldLayoutId id="2147483662" r:id="rId8"/>
    <p:sldLayoutId id="2147483679" r:id="rId9"/>
    <p:sldLayoutId id="2147483675" r:id="rId10"/>
    <p:sldLayoutId id="2147483680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1"/>
          </a:solidFill>
          <a:latin typeface="+mj-lt"/>
          <a:ea typeface="+mj-ea"/>
          <a:cs typeface="+mj-cs"/>
        </a:defRPr>
      </a:lvl1pPr>
      <a:lvl2pPr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2pPr>
      <a:lvl3pPr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3pPr>
      <a:lvl4pPr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4pPr>
      <a:lvl5pPr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5pPr>
      <a:lvl6pPr marL="419847"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6pPr>
      <a:lvl7pPr marL="839694"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7pPr>
      <a:lvl8pPr marL="1259540"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8pPr>
      <a:lvl9pPr marL="1679387" algn="r" defTabSz="914042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bg1"/>
          </a:solidFill>
          <a:latin typeface="Arial" charset="0"/>
        </a:defRPr>
      </a:lvl9pPr>
    </p:titleStyle>
    <p:bodyStyle>
      <a:lvl1pPr marL="418389" indent="-418389" algn="l" defTabSz="914042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77596" indent="-419847" algn="l" defTabSz="914042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333889" indent="-419847" algn="l" defTabSz="914042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3pPr>
      <a:lvl4pPr marL="1791638" indent="-419847" algn="l" defTabSz="914042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4pPr>
      <a:lvl5pPr marL="2247930" indent="-419847" algn="l" defTabSz="914042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5pPr>
      <a:lvl6pPr marL="2667776" indent="-419847" algn="l" defTabSz="914042" rtl="0" eaLnBrk="1" fontAlgn="base" hangingPunct="1">
        <a:spcBef>
          <a:spcPct val="20000"/>
        </a:spcBef>
        <a:spcAft>
          <a:spcPct val="0"/>
        </a:spcAft>
        <a:buClr>
          <a:srgbClr val="0081C6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6pPr>
      <a:lvl7pPr marL="3087623" indent="-419847" algn="l" defTabSz="914042" rtl="0" eaLnBrk="1" fontAlgn="base" hangingPunct="1">
        <a:spcBef>
          <a:spcPct val="20000"/>
        </a:spcBef>
        <a:spcAft>
          <a:spcPct val="0"/>
        </a:spcAft>
        <a:buClr>
          <a:srgbClr val="0081C6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7pPr>
      <a:lvl8pPr marL="3507470" indent="-419847" algn="l" defTabSz="914042" rtl="0" eaLnBrk="1" fontAlgn="base" hangingPunct="1">
        <a:spcBef>
          <a:spcPct val="20000"/>
        </a:spcBef>
        <a:spcAft>
          <a:spcPct val="0"/>
        </a:spcAft>
        <a:buClr>
          <a:srgbClr val="0081C6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8pPr>
      <a:lvl9pPr marL="3927317" indent="-419847" algn="l" defTabSz="914042" rtl="0" eaLnBrk="1" fontAlgn="base" hangingPunct="1">
        <a:spcBef>
          <a:spcPct val="20000"/>
        </a:spcBef>
        <a:spcAft>
          <a:spcPct val="0"/>
        </a:spcAft>
        <a:buClr>
          <a:srgbClr val="0081C6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19847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39694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59540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79387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99234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19081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38927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58774" algn="l" defTabSz="83969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520" y="2492896"/>
            <a:ext cx="8570531" cy="1362097"/>
          </a:xfrm>
        </p:spPr>
        <p:txBody>
          <a:bodyPr/>
          <a:lstStyle/>
          <a:p>
            <a:r>
              <a:rPr lang="cs-CZ" sz="4200" dirty="0" smtClean="0"/>
              <a:t>Hodina pohybu navíc</a:t>
            </a:r>
            <a:br>
              <a:rPr lang="cs-CZ" sz="4200" dirty="0" smtClean="0"/>
            </a:br>
            <a:r>
              <a:rPr lang="cs-CZ" sz="2800" cap="none" dirty="0" smtClean="0"/>
              <a:t>Pokusné ověřování edukačního programu sportovní přípravy </a:t>
            </a:r>
            <a:r>
              <a:rPr lang="cs-CZ" sz="4200" dirty="0" smtClean="0"/>
              <a:t/>
            </a:r>
            <a:br>
              <a:rPr lang="cs-CZ" sz="4200" dirty="0" smtClean="0"/>
            </a:br>
            <a:endParaRPr lang="cs-CZ" sz="4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72480" y="5517232"/>
            <a:ext cx="9145016" cy="1050386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cs-CZ" sz="2400" b="1" dirty="0" smtClean="0"/>
              <a:t>Národní sportovní konference 2016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6816" y="4581128"/>
            <a:ext cx="2381250" cy="723900"/>
          </a:xfrm>
          <a:prstGeom prst="rect">
            <a:avLst/>
          </a:prstGeom>
          <a:noFill/>
        </p:spPr>
      </p:pic>
      <p:pic>
        <p:nvPicPr>
          <p:cNvPr id="3075" name="obrázek 1" descr="msmt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2920" y="620688"/>
            <a:ext cx="1944216" cy="1193108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9264" y="620688"/>
            <a:ext cx="12858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cs-CZ" sz="2400" dirty="0" smtClean="0"/>
          </a:p>
          <a:p>
            <a:r>
              <a:rPr lang="cs-CZ" sz="2400" dirty="0" smtClean="0"/>
              <a:t>Sportovní hry přinášejí jinou kvalitu vztahu a jiný způsob učení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aby sport bavil, musí být dobrodružstvím;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dobrodružství je spojeno s objevováním a různorodostí;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každá situace ve sportovních hrách je nová, tedy neznámá;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proto sportovní hry baví a zároveň učí i další věci:</a:t>
            </a:r>
          </a:p>
          <a:p>
            <a:pPr lvl="2">
              <a:buFont typeface="Arial" pitchFamily="34" charset="0"/>
              <a:buChar char="•"/>
            </a:pPr>
            <a:r>
              <a:rPr lang="cs-CZ" sz="2200" dirty="0" smtClean="0"/>
              <a:t>nejen si „pohrát s míčem“.  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Sportovní hry – jiná kvalita socializace</a:t>
            </a:r>
          </a:p>
          <a:p>
            <a:endParaRPr lang="cs-CZ" sz="2400" dirty="0" smtClean="0"/>
          </a:p>
          <a:p>
            <a:r>
              <a:rPr lang="cs-CZ" sz="2400" b="1" dirty="0" smtClean="0"/>
              <a:t>generace Y - generace </a:t>
            </a:r>
            <a:r>
              <a:rPr lang="cs-CZ" sz="2400" b="1" dirty="0" err="1" smtClean="0"/>
              <a:t>millennials</a:t>
            </a:r>
            <a:r>
              <a:rPr lang="cs-CZ" sz="2400" b="1" dirty="0" smtClean="0"/>
              <a:t> / komunikace: seržant vs. zahradník</a:t>
            </a:r>
          </a:p>
          <a:p>
            <a:endParaRPr lang="cs-CZ" sz="2400" b="1" dirty="0" smtClean="0"/>
          </a:p>
          <a:p>
            <a:r>
              <a:rPr lang="cs-CZ" sz="2400" b="1" dirty="0" smtClean="0"/>
              <a:t>Atraktivita sportovních her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nové technologie + chytře „strčit pod nos“ dobrodružství v pohybu</a:t>
            </a:r>
          </a:p>
          <a:p>
            <a:pPr lvl="1">
              <a:buNone/>
            </a:pPr>
            <a:endParaRPr lang="cs-CZ" sz="2400" b="1" dirty="0" smtClean="0"/>
          </a:p>
          <a:p>
            <a:endParaRPr lang="cs-CZ" sz="2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dirty="0" smtClean="0"/>
              <a:t>Sportovní hry jako učení</a:t>
            </a:r>
          </a:p>
          <a:p>
            <a:endParaRPr lang="cs-CZ" sz="800" b="1" dirty="0" smtClean="0"/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systematičnost učitele – umění organizovat chaos;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dirty="0" smtClean="0"/>
              <a:t>vysoká rychlost, zapojení všech, mnohonásobné opakování </a:t>
            </a:r>
            <a:br>
              <a:rPr lang="cs-CZ" sz="2400" dirty="0" smtClean="0"/>
            </a:br>
            <a:r>
              <a:rPr lang="cs-CZ" sz="2400" dirty="0" smtClean="0"/>
              <a:t>a variování činností bez přípravy → intenzívní učení;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principem je kolektivní spolupráce a zároveň samostatnost, učení a schopnost rychlého rozhodování;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dirty="0" smtClean="0"/>
              <a:t>hlavně ale NESTÁT, NEKOUKAT A DĚLAT;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b="1" dirty="0" smtClean="0"/>
              <a:t>sport je pohybovým vyjádřením inteligence: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cs-CZ" sz="2400" dirty="0" smtClean="0"/>
              <a:t>(kvalitní) sportování je jednou z mála školních činností, která rozvíjí myšlení, sociální schopnosti a tělo žáka v harmonii → více sportovních her do školy!</a:t>
            </a:r>
            <a:endParaRPr lang="cs-CZ" sz="2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sz="2400" b="1" dirty="0" smtClean="0"/>
              <a:t>Budoucnost?</a:t>
            </a:r>
          </a:p>
          <a:p>
            <a:pPr>
              <a:lnSpc>
                <a:spcPct val="150000"/>
              </a:lnSpc>
            </a:pPr>
            <a:endParaRPr lang="cs-CZ" sz="2400" b="1" dirty="0" smtClean="0"/>
          </a:p>
          <a:p>
            <a:pPr>
              <a:lnSpc>
                <a:spcPct val="150000"/>
              </a:lnSpc>
            </a:pPr>
            <a:r>
              <a:rPr lang="cs-CZ" sz="2400" b="1" u="sng" dirty="0" err="1" smtClean="0"/>
              <a:t>Videoteaser</a:t>
            </a:r>
            <a:endParaRPr lang="cs-CZ" sz="2400" b="1" u="sng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200472" y="3068960"/>
            <a:ext cx="9217024" cy="3084498"/>
          </a:xfrm>
        </p:spPr>
        <p:txBody>
          <a:bodyPr/>
          <a:lstStyle/>
          <a:p>
            <a:pPr lvl="2"/>
            <a:r>
              <a:rPr lang="cs-CZ" sz="2400" b="1" spc="200" dirty="0" smtClean="0">
                <a:solidFill>
                  <a:srgbClr val="FF0000"/>
                </a:solidFill>
              </a:rPr>
              <a:t>Děkujeme Vám za pozornost</a:t>
            </a:r>
          </a:p>
          <a:p>
            <a:pPr lvl="2"/>
            <a:r>
              <a:rPr lang="cs-CZ" sz="2400" b="1" spc="200" dirty="0" smtClean="0">
                <a:solidFill>
                  <a:srgbClr val="FF0000"/>
                </a:solidFill>
              </a:rPr>
              <a:t>Petr Koubek</a:t>
            </a:r>
          </a:p>
          <a:p>
            <a:pPr lvl="2"/>
            <a:r>
              <a:rPr lang="cs-CZ" sz="2400" b="1" spc="200" dirty="0" err="1" smtClean="0">
                <a:solidFill>
                  <a:srgbClr val="FF0000"/>
                </a:solidFill>
              </a:rPr>
              <a:t>petr.koubek</a:t>
            </a:r>
            <a:r>
              <a:rPr lang="cs-CZ" sz="2400" b="1" spc="200" dirty="0" smtClean="0">
                <a:solidFill>
                  <a:srgbClr val="FF0000"/>
                </a:solidFill>
              </a:rPr>
              <a:t>@nuv.cz</a:t>
            </a:r>
          </a:p>
          <a:p>
            <a:pPr lvl="2"/>
            <a:r>
              <a:rPr lang="cs-CZ" sz="2400" b="1" spc="200" dirty="0" smtClean="0">
                <a:solidFill>
                  <a:srgbClr val="FF0000"/>
                </a:solidFill>
              </a:rPr>
              <a:t>603 265 196</a:t>
            </a:r>
          </a:p>
          <a:p>
            <a:pPr lvl="2"/>
            <a:r>
              <a:rPr lang="cs-CZ" sz="2400" b="1" spc="200" dirty="0" smtClean="0">
                <a:solidFill>
                  <a:srgbClr val="FF0000"/>
                </a:solidFill>
              </a:rPr>
              <a:t>Michal Ježdík</a:t>
            </a:r>
          </a:p>
          <a:p>
            <a:pPr lvl="2"/>
            <a:endParaRPr lang="cs-CZ" sz="2400" b="1" spc="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08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2800" b="1" i="1" dirty="0" err="1" smtClean="0"/>
              <a:t>Message</a:t>
            </a:r>
            <a:r>
              <a:rPr lang="cs-CZ" sz="2800" dirty="0" smtClean="0"/>
              <a:t>: </a:t>
            </a:r>
          </a:p>
          <a:p>
            <a:endParaRPr lang="cs-CZ" sz="2800" dirty="0" smtClean="0"/>
          </a:p>
          <a:p>
            <a:r>
              <a:rPr lang="cs-CZ" sz="2800" dirty="0" smtClean="0"/>
              <a:t>Zdraví a schopnosti našich dětí nesmí být předmětem politických sporů, ale společné práce.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200472" y="260648"/>
            <a:ext cx="9360000" cy="5832648"/>
          </a:xfrm>
        </p:spPr>
        <p:txBody>
          <a:bodyPr/>
          <a:lstStyle/>
          <a:p>
            <a:r>
              <a:rPr lang="cs-CZ" sz="2400" b="1" dirty="0" smtClean="0"/>
              <a:t>O pokusném ověřování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vyhlášeno v dubnu 2015; na jeden školní rok;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pro přihlášené školy, které splní kritéria: v současnosti ve 160 ZŠ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jedna vyučovací hodina týdně ve školní družině, žáci ve věku 6-9 let (1.–3. ročníky), souhlas rodičů, účast je bezplatná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zařazeno je cca </a:t>
            </a:r>
            <a:r>
              <a:rPr lang="cs-CZ" b="1" dirty="0" smtClean="0"/>
              <a:t>8000 žáků</a:t>
            </a:r>
            <a:r>
              <a:rPr lang="cs-CZ" dirty="0" smtClean="0"/>
              <a:t>, 300 trenérů/učitelů, 20 evaluačních pracovníků, 7 expertů sportovních svazů a Masarykovy univerzity; podpůrný tým tvoří 6 zaměstnanců NÚV; financuje MŠMT ze 100 %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metodická podpora: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metodická příručka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návštěvy „evaluátorů“ (spíše </a:t>
            </a:r>
            <a:r>
              <a:rPr lang="cs-CZ" dirty="0" err="1" smtClean="0"/>
              <a:t>mentoři</a:t>
            </a:r>
            <a:r>
              <a:rPr lang="cs-CZ" dirty="0" smtClean="0"/>
              <a:t> než inspekce)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informovanost v PO: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maily, telefon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tištěná a elektronická media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speciální sekce Metodického portálu RVP.CZ: </a:t>
            </a:r>
            <a:r>
              <a:rPr lang="cs-CZ" b="1" dirty="0" smtClean="0"/>
              <a:t>HOP.RVP.CZ</a:t>
            </a:r>
          </a:p>
          <a:p>
            <a:pPr lvl="1">
              <a:buFont typeface="Arial" pitchFamily="34" charset="0"/>
              <a:buChar char="•"/>
            </a:pPr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9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12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cs-CZ" sz="2400" b="1" dirty="0" smtClean="0"/>
              <a:t>Cíle PO: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vytvořit, vydat a ověřit metodiku pro pohybové aktivity ve školních družinách, v klubech byla již předtím několika lety ověřena u těch nejmenších,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ověřit možnosti pozitivního ovlivňování rodičů žáků zapojených do pokusného ověřování,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získat vyhodnotitelná data o průběhu zavádění metodiky programu "Hodina pohybu navíc“.</a:t>
            </a:r>
          </a:p>
          <a:p>
            <a:endParaRPr lang="cs-CZ" sz="2400" dirty="0" smtClean="0"/>
          </a:p>
          <a:p>
            <a:r>
              <a:rPr lang="cs-CZ" sz="2400" dirty="0" smtClean="0"/>
              <a:t>Globální cíl:</a:t>
            </a:r>
          </a:p>
          <a:p>
            <a:pPr marL="457200" indent="-457200"/>
            <a:r>
              <a:rPr lang="cs-CZ" sz="2400" b="1" i="1" dirty="0" smtClean="0"/>
              <a:t>Plošně zařadit hodinu pohybu navíc do programu všech škol </a:t>
            </a:r>
            <a:br>
              <a:rPr lang="cs-CZ" sz="2400" b="1" i="1" dirty="0" smtClean="0"/>
            </a:br>
            <a:r>
              <a:rPr lang="cs-CZ" sz="2400" b="1" i="1" dirty="0" smtClean="0"/>
              <a:t>a zajistit více pohybu pro všechny žáky v TV na prvním stupni</a:t>
            </a:r>
            <a:endParaRPr lang="cs-CZ" sz="2400" b="1" i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000" y="260648"/>
            <a:ext cx="9360000" cy="576064"/>
          </a:xfrm>
        </p:spPr>
        <p:txBody>
          <a:bodyPr/>
          <a:lstStyle/>
          <a:p>
            <a:pPr>
              <a:spcAft>
                <a:spcPts val="600"/>
              </a:spcAft>
              <a:buNone/>
            </a:pPr>
            <a:r>
              <a:rPr lang="cs-CZ" sz="2400" b="1" dirty="0" smtClean="0"/>
              <a:t>Metodika</a:t>
            </a:r>
            <a:endParaRPr lang="cs-CZ" sz="2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8904" y="332656"/>
            <a:ext cx="429577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6336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200" b="1" dirty="0" smtClean="0"/>
              <a:t>Východiska a přínosy Hodiny pohybu navíc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dirty="0" smtClean="0"/>
              <a:t>dlouhodobá snaha něco udělat se školní TV</a:t>
            </a:r>
            <a:endParaRPr lang="cs-CZ" sz="2400" b="1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b="1" dirty="0" smtClean="0"/>
              <a:t>snahy byly, ale výsledkem jsou hodiny vedené z velké části nepřipravenými učiteli, které žáky nebaví (50 % učitelek 1. stupně není odborně připraveno vést kvalitně TV, Česká </a:t>
            </a:r>
            <a:r>
              <a:rPr lang="cs-CZ" sz="2400" b="1" dirty="0" err="1" smtClean="0"/>
              <a:t>kinantrolpologie</a:t>
            </a:r>
            <a:r>
              <a:rPr lang="cs-CZ" sz="2400" b="1" dirty="0" smtClean="0"/>
              <a:t> 1/2016)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dirty="0" smtClean="0"/>
              <a:t>v tomto projektu </a:t>
            </a:r>
            <a:r>
              <a:rPr lang="cs-CZ" sz="2400" b="1" dirty="0" smtClean="0"/>
              <a:t>se</a:t>
            </a:r>
            <a:r>
              <a:rPr lang="cs-CZ" sz="2400" dirty="0" smtClean="0"/>
              <a:t> </a:t>
            </a:r>
            <a:r>
              <a:rPr lang="cs-CZ" sz="2400" b="1" dirty="0" smtClean="0"/>
              <a:t>spojili velcí hráči ve prospěch malých dětí – spojení OH-SH, i když trvá konkurenční prostředí: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dirty="0" smtClean="0"/>
              <a:t>dříve dominovaly separátní postupy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b="1" dirty="0" smtClean="0"/>
              <a:t>analýzy → společné základy olympijských sportovních her</a:t>
            </a:r>
            <a:endParaRPr lang="cs-CZ" sz="24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cs-CZ" sz="2400" dirty="0" smtClean="0"/>
              <a:t>synergie odborníků svazů → </a:t>
            </a:r>
            <a:r>
              <a:rPr lang="cs-CZ" sz="2400" b="1" dirty="0" smtClean="0"/>
              <a:t>společný program</a:t>
            </a:r>
          </a:p>
          <a:p>
            <a:pPr lvl="1">
              <a:buNone/>
            </a:pPr>
            <a:endParaRPr lang="cs-CZ" sz="2200" b="1" dirty="0" smtClean="0"/>
          </a:p>
          <a:p>
            <a:endParaRPr lang="cs-CZ" sz="2200" b="1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98000" y="260648"/>
            <a:ext cx="9360000" cy="5949352"/>
          </a:xfrm>
        </p:spPr>
        <p:txBody>
          <a:bodyPr/>
          <a:lstStyle/>
          <a:p>
            <a:pPr>
              <a:buNone/>
            </a:pPr>
            <a:r>
              <a:rPr lang="en-US" sz="2400" dirty="0" err="1" smtClean="0"/>
              <a:t>Společné</a:t>
            </a:r>
            <a:r>
              <a:rPr lang="en-US" sz="2400" dirty="0" smtClean="0"/>
              <a:t> </a:t>
            </a:r>
            <a:r>
              <a:rPr lang="en-US" sz="2400" dirty="0" err="1" smtClean="0"/>
              <a:t>principy</a:t>
            </a:r>
            <a:r>
              <a:rPr lang="en-US" sz="2400" dirty="0" smtClean="0"/>
              <a:t> </a:t>
            </a:r>
            <a:r>
              <a:rPr lang="en-US" sz="2400" dirty="0" err="1" smtClean="0"/>
              <a:t>programu</a:t>
            </a:r>
            <a:r>
              <a:rPr lang="en-US" sz="2400" dirty="0" smtClean="0"/>
              <a:t> </a:t>
            </a:r>
            <a:r>
              <a:rPr lang="en-US" sz="2400" dirty="0" err="1" smtClean="0"/>
              <a:t>jsou</a:t>
            </a:r>
            <a:r>
              <a:rPr lang="en-US" sz="2400" dirty="0" smtClean="0"/>
              <a:t>:</a:t>
            </a:r>
            <a:endParaRPr lang="cs-CZ" sz="2400" dirty="0" smtClean="0"/>
          </a:p>
          <a:p>
            <a:pPr lvl="0"/>
            <a:r>
              <a:rPr lang="cs-CZ" sz="2400" b="1" dirty="0" smtClean="0"/>
              <a:t>každý žák je jiný</a:t>
            </a:r>
            <a:r>
              <a:rPr lang="cs-CZ" sz="2400" dirty="0" smtClean="0"/>
              <a:t>;</a:t>
            </a:r>
          </a:p>
          <a:p>
            <a:pPr lvl="0"/>
            <a:r>
              <a:rPr lang="cs-CZ" sz="2400" b="1" dirty="0" smtClean="0"/>
              <a:t>atmosféra, vzájemná podpora v hodině</a:t>
            </a:r>
            <a:r>
              <a:rPr lang="cs-CZ" sz="2400" dirty="0" smtClean="0"/>
              <a:t>;</a:t>
            </a:r>
          </a:p>
          <a:p>
            <a:pPr lvl="0"/>
            <a:r>
              <a:rPr lang="cs-CZ" sz="2400" b="1" dirty="0" smtClean="0"/>
              <a:t>dnešní žáci jsou nešikovnější – málo přirozeného pohybu</a:t>
            </a:r>
            <a:r>
              <a:rPr lang="cs-CZ" sz="2400" dirty="0" smtClean="0"/>
              <a:t>;</a:t>
            </a:r>
          </a:p>
          <a:p>
            <a:pPr lvl="0"/>
            <a:r>
              <a:rPr lang="cs-CZ" sz="2400" b="1" dirty="0" smtClean="0"/>
              <a:t>úspěch a uspokojení při sportování pro každého</a:t>
            </a:r>
            <a:r>
              <a:rPr lang="cs-CZ" sz="2400" dirty="0" smtClean="0"/>
              <a:t>;</a:t>
            </a:r>
          </a:p>
          <a:p>
            <a:pPr lvl="0"/>
            <a:r>
              <a:rPr lang="cs-CZ" sz="2400" b="1" dirty="0" smtClean="0"/>
              <a:t>kvalitní spolupráce mezi učiteli a s rodiči žáků: informovanost, koordinace aktivit</a:t>
            </a:r>
            <a:r>
              <a:rPr lang="cs-CZ" sz="2400" dirty="0" smtClean="0"/>
              <a:t>.</a:t>
            </a:r>
          </a:p>
          <a:p>
            <a:pPr>
              <a:buNone/>
            </a:pPr>
            <a:r>
              <a:rPr lang="cs-CZ" sz="2400" dirty="0" smtClean="0"/>
              <a:t>Vyváženost aktivit:</a:t>
            </a:r>
          </a:p>
          <a:p>
            <a:r>
              <a:rPr lang="cs-CZ" sz="2400" dirty="0" smtClean="0"/>
              <a:t>1/3 zábavná, rychlostně-silová cvičení bez míče</a:t>
            </a:r>
            <a:r>
              <a:rPr lang="cs-CZ" sz="2400" dirty="0" smtClean="0">
                <a:solidFill>
                  <a:srgbClr val="FF0000"/>
                </a:solidFill>
              </a:rPr>
              <a:t> </a:t>
            </a:r>
            <a:r>
              <a:rPr lang="cs-CZ" sz="2400" dirty="0" smtClean="0"/>
              <a:t>(mimo rámec atletické a gymnastické přípravy), </a:t>
            </a:r>
          </a:p>
          <a:p>
            <a:r>
              <a:rPr lang="cs-CZ" sz="2400" dirty="0" smtClean="0"/>
              <a:t>1/3 individuální činnosti s míčem,</a:t>
            </a:r>
          </a:p>
          <a:p>
            <a:r>
              <a:rPr lang="cs-CZ" sz="2400" dirty="0" smtClean="0"/>
              <a:t>1/3 hry v menších skupinách. </a:t>
            </a:r>
            <a:endParaRPr lang="cs-CZ" sz="2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dirty="0" smtClean="0"/>
              <a:t>Proč jsou základem programu sportovní hry? 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je prokázána zábavnost a atraktivita pro děti; 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zážitek z pohybu, sportovní hry → zvýšení angažovanosti dítěte, jeho vtažení do pohybu → příležitost se zlepšovat;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zapálený učitel → zapálený žák;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vysoká variabilita aktivit dětí v rychlém sledu;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učitel: dobrý pozorovatel, průvodce a moderátor aktivit;</a:t>
            </a:r>
            <a:r>
              <a:rPr lang="cs-CZ" sz="2400" dirty="0" smtClean="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cs-CZ" sz="2400" b="1" dirty="0" smtClean="0"/>
              <a:t>kreativní žák ↔ kreativní učitel.</a:t>
            </a:r>
          </a:p>
          <a:p>
            <a:pPr lvl="1">
              <a:buFont typeface="Arial" pitchFamily="34" charset="0"/>
              <a:buChar char="•"/>
            </a:pPr>
            <a:endParaRPr lang="cs-CZ" sz="2400" b="1" dirty="0" smtClean="0"/>
          </a:p>
          <a:p>
            <a:pPr lvl="1">
              <a:buNone/>
            </a:pPr>
            <a:r>
              <a:rPr lang="cs-CZ" sz="2400" b="1" dirty="0" smtClean="0"/>
              <a:t>Je otázkou, proč ze škol mizí sportovní hry; a pokud se realizují, pak jen ty relativně nejpřístupnější</a:t>
            </a:r>
            <a:r>
              <a:rPr lang="cs-CZ" sz="2400" dirty="0" smtClean="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Jak a kde získat zapáleného učitele?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Národní sportovní konference 2016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ZZ">
  <a:themeElements>
    <a:clrScheme name="NZZ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Z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9533" tIns="49769" rIns="99533" bIns="49769" numCol="1" anchor="ctr" anchorCtr="0" compatLnSpc="1">
        <a:prstTxWarp prst="textNoShape">
          <a:avLst/>
        </a:prstTxWarp>
      </a:bodyPr>
      <a:lstStyle>
        <a:defPPr marL="0" marR="0" indent="0" algn="r" defTabSz="11350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7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9533" tIns="49769" rIns="99533" bIns="49769" numCol="1" anchor="ctr" anchorCtr="0" compatLnSpc="1">
        <a:prstTxWarp prst="textNoShape">
          <a:avLst/>
        </a:prstTxWarp>
      </a:bodyPr>
      <a:lstStyle>
        <a:defPPr marL="0" marR="0" indent="0" algn="r" defTabSz="11350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7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ZZ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ZZ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ZZ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ZZ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ZZ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ZZ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ZZ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NZZ</Template>
  <TotalTime>851</TotalTime>
  <Words>637</Words>
  <Application>Microsoft Office PowerPoint</Application>
  <PresentationFormat>A4 (210 x 297 mm)</PresentationFormat>
  <Paragraphs>104</Paragraphs>
  <Slides>14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NZZ</vt:lpstr>
      <vt:lpstr>Hodina pohybu navíc Pokusné ověřování edukačního programu sportovní přípravy  </vt:lpstr>
      <vt:lpstr>Snímek 2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Národní sportovní konference 2016</vt:lpstr>
      <vt:lpstr>Snímek 14</vt:lpstr>
    </vt:vector>
  </TitlesOfParts>
  <Company>NUOV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hana.husakova</dc:creator>
  <cp:lastModifiedBy>petr.koubek</cp:lastModifiedBy>
  <cp:revision>93</cp:revision>
  <dcterms:created xsi:type="dcterms:W3CDTF">2010-11-29T12:12:55Z</dcterms:created>
  <dcterms:modified xsi:type="dcterms:W3CDTF">2016-04-24T08:35:33Z</dcterms:modified>
</cp:coreProperties>
</file>