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4"/>
  </p:notesMasterIdLst>
  <p:handoutMasterIdLst>
    <p:handoutMasterId r:id="rId15"/>
  </p:handoutMasterIdLst>
  <p:sldIdLst>
    <p:sldId id="257" r:id="rId2"/>
    <p:sldId id="290" r:id="rId3"/>
    <p:sldId id="288" r:id="rId4"/>
    <p:sldId id="258" r:id="rId5"/>
    <p:sldId id="282" r:id="rId6"/>
    <p:sldId id="259" r:id="rId7"/>
    <p:sldId id="262" r:id="rId8"/>
    <p:sldId id="263" r:id="rId9"/>
    <p:sldId id="270" r:id="rId10"/>
    <p:sldId id="278" r:id="rId11"/>
    <p:sldId id="292" r:id="rId12"/>
    <p:sldId id="291" r:id="rId13"/>
  </p:sldIdLst>
  <p:sldSz cx="9144000" cy="6858000" type="screen4x3"/>
  <p:notesSz cx="6797675" cy="992822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73" d="100"/>
          <a:sy n="73" d="100"/>
        </p:scale>
        <p:origin x="-102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293" cy="496962"/>
          </a:xfrm>
          <a:prstGeom prst="rect">
            <a:avLst/>
          </a:prstGeom>
        </p:spPr>
        <p:txBody>
          <a:bodyPr vert="horz" lIns="90443" tIns="45222" rIns="90443" bIns="45222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815" y="0"/>
            <a:ext cx="2945293" cy="496962"/>
          </a:xfrm>
          <a:prstGeom prst="rect">
            <a:avLst/>
          </a:prstGeom>
        </p:spPr>
        <p:txBody>
          <a:bodyPr vert="horz" lIns="90443" tIns="45222" rIns="90443" bIns="45222" rtlCol="0"/>
          <a:lstStyle>
            <a:lvl1pPr algn="r">
              <a:defRPr sz="1200"/>
            </a:lvl1pPr>
          </a:lstStyle>
          <a:p>
            <a:fld id="{EF68273E-6CFD-41B9-AEDB-8D9FD478558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9690"/>
            <a:ext cx="2945293" cy="496962"/>
          </a:xfrm>
          <a:prstGeom prst="rect">
            <a:avLst/>
          </a:prstGeom>
        </p:spPr>
        <p:txBody>
          <a:bodyPr vert="horz" lIns="90443" tIns="45222" rIns="90443" bIns="45222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815" y="9429690"/>
            <a:ext cx="2945293" cy="496962"/>
          </a:xfrm>
          <a:prstGeom prst="rect">
            <a:avLst/>
          </a:prstGeom>
        </p:spPr>
        <p:txBody>
          <a:bodyPr vert="horz" lIns="90443" tIns="45222" rIns="90443" bIns="45222" rtlCol="0" anchor="b"/>
          <a:lstStyle>
            <a:lvl1pPr algn="r">
              <a:defRPr sz="1200"/>
            </a:lvl1pPr>
          </a:lstStyle>
          <a:p>
            <a:fld id="{66822657-F2E8-42BF-B403-09097822C4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2012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8136"/>
          </a:xfrm>
          <a:prstGeom prst="rect">
            <a:avLst/>
          </a:prstGeom>
        </p:spPr>
        <p:txBody>
          <a:bodyPr vert="horz" lIns="95572" tIns="47785" rIns="95572" bIns="47785" rtlCol="0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60" cy="498136"/>
          </a:xfrm>
          <a:prstGeom prst="rect">
            <a:avLst/>
          </a:prstGeom>
        </p:spPr>
        <p:txBody>
          <a:bodyPr vert="horz" lIns="95572" tIns="47785" rIns="95572" bIns="47785" rtlCol="0"/>
          <a:lstStyle>
            <a:lvl1pPr algn="r">
              <a:defRPr sz="1300"/>
            </a:lvl1pPr>
          </a:lstStyle>
          <a:p>
            <a:fld id="{7F0BB3F0-482B-40C4-8947-BACAE096495E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72" tIns="47785" rIns="95572" bIns="47785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8"/>
          </a:xfrm>
          <a:prstGeom prst="rect">
            <a:avLst/>
          </a:prstGeom>
        </p:spPr>
        <p:txBody>
          <a:bodyPr vert="horz" lIns="95572" tIns="47785" rIns="95572" bIns="47785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60" cy="498135"/>
          </a:xfrm>
          <a:prstGeom prst="rect">
            <a:avLst/>
          </a:prstGeom>
        </p:spPr>
        <p:txBody>
          <a:bodyPr vert="horz" lIns="95572" tIns="47785" rIns="95572" bIns="47785" rtlCol="0" anchor="b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60" cy="498135"/>
          </a:xfrm>
          <a:prstGeom prst="rect">
            <a:avLst/>
          </a:prstGeom>
        </p:spPr>
        <p:txBody>
          <a:bodyPr vert="horz" lIns="95572" tIns="47785" rIns="95572" bIns="47785" rtlCol="0" anchor="b"/>
          <a:lstStyle>
            <a:lvl1pPr algn="r">
              <a:defRPr sz="1300"/>
            </a:lvl1pPr>
          </a:lstStyle>
          <a:p>
            <a:fld id="{5A87E3BC-C793-4494-91C4-F0FC6D7C77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1198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51213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035313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51213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02811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51213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94235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290888" y="527050"/>
            <a:ext cx="3517900" cy="26384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71695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65225" y="1241425"/>
            <a:ext cx="4467225" cy="3351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</p:spTree>
    <p:extLst>
      <p:ext uri="{BB962C8B-B14F-4D97-AF65-F5344CB8AC3E}">
        <p14:creationId xmlns:p14="http://schemas.microsoft.com/office/powerpoint/2010/main" val="1066540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290888" y="527050"/>
            <a:ext cx="3517900" cy="26384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01353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65225" y="1241425"/>
            <a:ext cx="4467225" cy="3351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</p:spTree>
    <p:extLst>
      <p:ext uri="{BB962C8B-B14F-4D97-AF65-F5344CB8AC3E}">
        <p14:creationId xmlns:p14="http://schemas.microsoft.com/office/powerpoint/2010/main" val="476345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65225" y="1241425"/>
            <a:ext cx="4467225" cy="3351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</p:spTree>
    <p:extLst>
      <p:ext uri="{BB962C8B-B14F-4D97-AF65-F5344CB8AC3E}">
        <p14:creationId xmlns:p14="http://schemas.microsoft.com/office/powerpoint/2010/main" val="2401728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65225" y="1241425"/>
            <a:ext cx="4467225" cy="3351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</p:spTree>
    <p:extLst>
      <p:ext uri="{BB962C8B-B14F-4D97-AF65-F5344CB8AC3E}">
        <p14:creationId xmlns:p14="http://schemas.microsoft.com/office/powerpoint/2010/main" val="1942811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65225" y="1241425"/>
            <a:ext cx="4467225" cy="3351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</p:spTree>
    <p:extLst>
      <p:ext uri="{BB962C8B-B14F-4D97-AF65-F5344CB8AC3E}">
        <p14:creationId xmlns:p14="http://schemas.microsoft.com/office/powerpoint/2010/main" val="2426465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51213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57749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1A26-77F3-4A40-A37C-1463968140F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0003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1A26-77F3-4A40-A37C-1463968140F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6045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1A26-77F3-4A40-A37C-1463968140F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27929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ROVEŇ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Přímá spojovací čára 5"/>
          <p:cNvCxnSpPr/>
          <p:nvPr userDrawn="1"/>
        </p:nvCxnSpPr>
        <p:spPr>
          <a:xfrm>
            <a:off x="142845" y="6215082"/>
            <a:ext cx="8858312" cy="158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758" y="6416695"/>
            <a:ext cx="6985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572265" y="6388125"/>
            <a:ext cx="992188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74888" y="6416695"/>
            <a:ext cx="1474788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9" y="6387716"/>
            <a:ext cx="1143008" cy="327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25" y="6320328"/>
            <a:ext cx="877887" cy="415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ástupný symbol pro číslo snímku 21"/>
          <p:cNvSpPr>
            <a:spLocks noGrp="1"/>
          </p:cNvSpPr>
          <p:nvPr>
            <p:ph type="sldNum" sz="quarter" idx="12"/>
          </p:nvPr>
        </p:nvSpPr>
        <p:spPr>
          <a:xfrm>
            <a:off x="4286248" y="6356352"/>
            <a:ext cx="501776" cy="365125"/>
          </a:xfrm>
        </p:spPr>
        <p:txBody>
          <a:bodyPr/>
          <a:lstStyle/>
          <a:p>
            <a:pPr algn="ctr"/>
            <a:fld id="{ECFFA3BA-F2BD-4032-9167-E150972DDF70}" type="slidenum">
              <a:rPr lang="cs-CZ" smtClean="0"/>
              <a:pPr algn="ctr"/>
              <a:t>‹#›</a:t>
            </a:fld>
            <a:endParaRPr lang="cs-CZ" dirty="0"/>
          </a:p>
        </p:txBody>
      </p:sp>
      <p:sp>
        <p:nvSpPr>
          <p:cNvPr id="19" name="Zástupný symbol pro text 18"/>
          <p:cNvSpPr>
            <a:spLocks noGrp="1"/>
          </p:cNvSpPr>
          <p:nvPr>
            <p:ph type="body" sz="quarter" idx="13"/>
          </p:nvPr>
        </p:nvSpPr>
        <p:spPr>
          <a:xfrm>
            <a:off x="528639" y="1484785"/>
            <a:ext cx="7961312" cy="936625"/>
          </a:xfrm>
          <a:gradFill>
            <a:gsLst>
              <a:gs pos="0">
                <a:srgbClr val="0870B5">
                  <a:alpha val="23000"/>
                  <a:lumMod val="99000"/>
                </a:srgbClr>
              </a:gs>
              <a:gs pos="50000">
                <a:srgbClr val="0870B5"/>
              </a:gs>
              <a:gs pos="100000">
                <a:srgbClr val="0870B5"/>
              </a:gs>
            </a:gsLst>
            <a:path path="circle">
              <a:fillToRect l="50000" t="50000" r="50000" b="50000"/>
            </a:path>
          </a:gradFill>
        </p:spPr>
        <p:txBody>
          <a:bodyPr anchor="ctr">
            <a:normAutofit/>
          </a:bodyPr>
          <a:lstStyle>
            <a:lvl1pPr marL="0" indent="0" algn="ctr">
              <a:buNone/>
              <a:defRPr sz="2250" b="1" spc="22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 smtClean="0"/>
              <a:t>Kliknutím lze upravit styly předlohy textu.</a:t>
            </a:r>
          </a:p>
        </p:txBody>
      </p:sp>
      <p:sp>
        <p:nvSpPr>
          <p:cNvPr id="21" name="Zástupný symbol pro text 20"/>
          <p:cNvSpPr>
            <a:spLocks noGrp="1"/>
          </p:cNvSpPr>
          <p:nvPr>
            <p:ph type="body" sz="quarter" idx="14"/>
          </p:nvPr>
        </p:nvSpPr>
        <p:spPr>
          <a:xfrm>
            <a:off x="1056600" y="2644200"/>
            <a:ext cx="7030800" cy="1569600"/>
          </a:xfrm>
        </p:spPr>
        <p:txBody>
          <a:bodyPr anchor="ctr">
            <a:normAutofit/>
          </a:bodyPr>
          <a:lstStyle>
            <a:lvl1pPr marL="0" indent="0" algn="ctr" defTabSz="685800" rtl="0" eaLnBrk="1" latinLnBrk="0" hangingPunct="1">
              <a:buNone/>
              <a:defRPr lang="cs-CZ" sz="2400" b="1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cs-CZ" dirty="0" smtClean="0"/>
              <a:t>Kliknutím lze upravit styly předlohy textu.</a:t>
            </a:r>
          </a:p>
        </p:txBody>
      </p:sp>
      <p:pic>
        <p:nvPicPr>
          <p:cNvPr id="15" name="Picture 10" descr="ČUS_logo"/>
          <p:cNvPicPr>
            <a:picLocks noChangeAspect="1" noChangeArrowheads="1"/>
          </p:cNvPicPr>
          <p:nvPr userDrawn="1"/>
        </p:nvPicPr>
        <p:blipFill rotWithShape="1">
          <a:blip r:embed="rId7"/>
          <a:srcRect l="4351" r="12097"/>
          <a:stretch/>
        </p:blipFill>
        <p:spPr bwMode="auto">
          <a:xfrm>
            <a:off x="3851921" y="241664"/>
            <a:ext cx="1224136" cy="95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86356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ROVEŇ 2 - pozad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Přímá spojovací čára 5"/>
          <p:cNvCxnSpPr/>
          <p:nvPr userDrawn="1"/>
        </p:nvCxnSpPr>
        <p:spPr>
          <a:xfrm>
            <a:off x="142845" y="6215082"/>
            <a:ext cx="8858312" cy="158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544" y="6347080"/>
            <a:ext cx="6985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572265" y="6388125"/>
            <a:ext cx="992188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8488" y="6396061"/>
            <a:ext cx="1474788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9" y="6387716"/>
            <a:ext cx="1143008" cy="327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25" y="6320328"/>
            <a:ext cx="877887" cy="415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Zástupný symbol pro text 23"/>
          <p:cNvSpPr>
            <a:spLocks noGrp="1"/>
          </p:cNvSpPr>
          <p:nvPr>
            <p:ph type="body" sz="quarter" idx="15"/>
          </p:nvPr>
        </p:nvSpPr>
        <p:spPr>
          <a:xfrm>
            <a:off x="211931" y="847560"/>
            <a:ext cx="8769600" cy="421200"/>
          </a:xfrm>
          <a:gradFill>
            <a:gsLst>
              <a:gs pos="0">
                <a:srgbClr val="0870B5">
                  <a:alpha val="23000"/>
                  <a:lumMod val="99000"/>
                </a:srgbClr>
              </a:gs>
              <a:gs pos="50000">
                <a:srgbClr val="0870B5"/>
              </a:gs>
              <a:gs pos="100000">
                <a:srgbClr val="0870B5"/>
              </a:gs>
            </a:gsLst>
            <a:path path="circle">
              <a:fillToRect l="50000" t="50000" r="50000" b="50000"/>
            </a:path>
          </a:gradFill>
        </p:spPr>
        <p:txBody>
          <a:bodyPr vert="horz" lIns="91440" tIns="45720" rIns="91440" bIns="45720" rtlCol="0" anchor="ctr">
            <a:normAutofit/>
          </a:bodyPr>
          <a:lstStyle>
            <a:lvl1pPr>
              <a:defRPr lang="cs-CZ" sz="2250" b="1" spc="225" baseline="0" dirty="0" smtClean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cs-CZ" dirty="0" smtClean="0"/>
              <a:t>Kliknutím lze upravit styly předlohy textu.</a:t>
            </a:r>
          </a:p>
        </p:txBody>
      </p:sp>
      <p:sp>
        <p:nvSpPr>
          <p:cNvPr id="15" name="Zástupný symbol pro číslo snímku 21"/>
          <p:cNvSpPr>
            <a:spLocks noGrp="1"/>
          </p:cNvSpPr>
          <p:nvPr>
            <p:ph type="sldNum" sz="quarter" idx="12"/>
          </p:nvPr>
        </p:nvSpPr>
        <p:spPr>
          <a:xfrm>
            <a:off x="4286248" y="6356352"/>
            <a:ext cx="501776" cy="365125"/>
          </a:xfrm>
        </p:spPr>
        <p:txBody>
          <a:bodyPr/>
          <a:lstStyle/>
          <a:p>
            <a:pPr algn="ctr"/>
            <a:fld id="{ECFFA3BA-F2BD-4032-9167-E150972DDF70}" type="slidenum">
              <a:rPr lang="cs-CZ" smtClean="0"/>
              <a:pPr algn="ctr"/>
              <a:t>‹#›</a:t>
            </a:fld>
            <a:endParaRPr lang="cs-CZ" dirty="0"/>
          </a:p>
        </p:txBody>
      </p:sp>
      <p:pic>
        <p:nvPicPr>
          <p:cNvPr id="17" name="Picture 10" descr="ČUS_logo"/>
          <p:cNvPicPr>
            <a:picLocks noChangeAspect="1" noChangeArrowheads="1"/>
          </p:cNvPicPr>
          <p:nvPr userDrawn="1"/>
        </p:nvPicPr>
        <p:blipFill rotWithShape="1">
          <a:blip r:embed="rId7"/>
          <a:srcRect l="4351" r="12097"/>
          <a:stretch/>
        </p:blipFill>
        <p:spPr bwMode="auto">
          <a:xfrm>
            <a:off x="3995937" y="98086"/>
            <a:ext cx="884093" cy="66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8170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1A26-77F3-4A40-A37C-1463968140F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163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1A26-77F3-4A40-A37C-1463968140F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8932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1A26-77F3-4A40-A37C-1463968140F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8156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1A26-77F3-4A40-A37C-1463968140F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5833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1A26-77F3-4A40-A37C-1463968140F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9579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1A26-77F3-4A40-A37C-1463968140F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7274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1A26-77F3-4A40-A37C-1463968140F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0690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1A26-77F3-4A40-A37C-1463968140F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9700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E1A26-77F3-4A40-A37C-1463968140F1}" type="datetimeFigureOut">
              <a:rPr lang="cs-CZ" smtClean="0"/>
              <a:t>19.4.2016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4729A-767E-491E-9724-80ED17392D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7924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číslo snímk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ECFFA3BA-F2BD-4032-9167-E150972DDF70}" type="slidenum">
              <a:rPr lang="cs-CZ" smtClean="0"/>
              <a:pPr algn="ctr"/>
              <a:t>1</a:t>
            </a:fld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3"/>
          </p:nvPr>
        </p:nvSpPr>
        <p:spPr/>
        <p:txBody>
          <a:bodyPr vert="horz" lIns="68580" tIns="34290" rIns="68580" bIns="34290" rtlCol="0" anchor="ctr">
            <a:normAutofit/>
          </a:bodyPr>
          <a:lstStyle/>
          <a:p>
            <a:r>
              <a:rPr lang="cs-CZ" sz="1800" dirty="0" smtClean="0"/>
              <a:t>Miroslav Jansta</a:t>
            </a:r>
          </a:p>
          <a:p>
            <a:r>
              <a:rPr lang="cs-CZ" sz="1800" dirty="0" smtClean="0"/>
              <a:t>předseda </a:t>
            </a:r>
            <a:r>
              <a:rPr lang="cs-CZ" sz="1800" dirty="0"/>
              <a:t>České unie sportu</a:t>
            </a:r>
          </a:p>
        </p:txBody>
      </p:sp>
      <p:sp>
        <p:nvSpPr>
          <p:cNvPr id="23" name="TextovéPole 22"/>
          <p:cNvSpPr txBox="1"/>
          <p:nvPr/>
        </p:nvSpPr>
        <p:spPr>
          <a:xfrm>
            <a:off x="7572397" y="5732875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sz="1350" dirty="0"/>
          </a:p>
        </p:txBody>
      </p:sp>
      <p:sp>
        <p:nvSpPr>
          <p:cNvPr id="15" name="Obdélník 14"/>
          <p:cNvSpPr/>
          <p:nvPr/>
        </p:nvSpPr>
        <p:spPr>
          <a:xfrm>
            <a:off x="1601670" y="3158971"/>
            <a:ext cx="59090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4000" b="1" dirty="0"/>
              <a:t>Legislativa v oblasti sportu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40004590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číslo snímk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ECFFA3BA-F2BD-4032-9167-E150972DDF70}" type="slidenum">
              <a:rPr lang="cs-CZ" smtClean="0"/>
              <a:pPr algn="ctr"/>
              <a:t>10</a:t>
            </a:fld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7572397" y="5732875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sz="1350" dirty="0"/>
          </a:p>
        </p:txBody>
      </p:sp>
      <p:sp>
        <p:nvSpPr>
          <p:cNvPr id="15" name="Zástupný symbol pro text 1"/>
          <p:cNvSpPr txBox="1">
            <a:spLocks/>
          </p:cNvSpPr>
          <p:nvPr/>
        </p:nvSpPr>
        <p:spPr>
          <a:xfrm>
            <a:off x="157692" y="999960"/>
            <a:ext cx="8758887" cy="421200"/>
          </a:xfrm>
          <a:prstGeom prst="rect">
            <a:avLst/>
          </a:prstGeom>
          <a:solidFill>
            <a:srgbClr val="0870B5">
              <a:lumMod val="99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cs-CZ" sz="2250" b="1" kern="1200" spc="225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cs-CZ" sz="2200" smtClean="0"/>
              <a:t>Miroslav Jansta</a:t>
            </a:r>
            <a:endParaRPr lang="cs-CZ" sz="2200"/>
          </a:p>
        </p:txBody>
      </p:sp>
      <p:sp>
        <p:nvSpPr>
          <p:cNvPr id="2" name="Obdélník 1"/>
          <p:cNvSpPr/>
          <p:nvPr/>
        </p:nvSpPr>
        <p:spPr>
          <a:xfrm>
            <a:off x="352697" y="1582341"/>
            <a:ext cx="8438606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cs-CZ" sz="2400" dirty="0"/>
              <a:t>š</a:t>
            </a:r>
            <a:r>
              <a:rPr lang="cs-CZ" sz="2400" dirty="0" smtClean="0"/>
              <a:t>kolské </a:t>
            </a:r>
            <a:r>
              <a:rPr lang="cs-CZ" sz="2400" dirty="0"/>
              <a:t>zákony (uvolňování z výuky, individuální studijní plány)</a:t>
            </a:r>
          </a:p>
          <a:p>
            <a:pPr lvl="0">
              <a:spcAft>
                <a:spcPts val="600"/>
              </a:spcAft>
            </a:pPr>
            <a:r>
              <a:rPr lang="cs-CZ" sz="2400" dirty="0"/>
              <a:t>o veřejných zakázkách (společenská prospěšnost firem)</a:t>
            </a:r>
          </a:p>
          <a:p>
            <a:pPr lvl="0">
              <a:spcAft>
                <a:spcPts val="600"/>
              </a:spcAft>
            </a:pPr>
            <a:r>
              <a:rPr lang="cs-CZ" sz="2400" dirty="0"/>
              <a:t>o silniční dopravě, o vodní dopravě …</a:t>
            </a:r>
          </a:p>
          <a:p>
            <a:pPr lvl="0">
              <a:spcAft>
                <a:spcPts val="600"/>
              </a:spcAft>
            </a:pPr>
            <a:r>
              <a:rPr lang="cs-CZ" sz="2400" dirty="0"/>
              <a:t>o právu shromažďovacím</a:t>
            </a:r>
          </a:p>
          <a:p>
            <a:pPr lvl="0">
              <a:spcAft>
                <a:spcPts val="600"/>
              </a:spcAft>
            </a:pPr>
            <a:r>
              <a:rPr lang="cs-CZ" sz="2400" dirty="0"/>
              <a:t>NOZ</a:t>
            </a:r>
          </a:p>
          <a:p>
            <a:pPr lvl="0">
              <a:spcAft>
                <a:spcPts val="600"/>
              </a:spcAft>
            </a:pPr>
            <a:r>
              <a:rPr lang="cs-CZ" sz="2400" dirty="0"/>
              <a:t>TRZ, TRŘ … o policii ČR …, o přestupcích …</a:t>
            </a:r>
          </a:p>
          <a:p>
            <a:pPr lvl="0">
              <a:spcAft>
                <a:spcPts val="600"/>
              </a:spcAft>
            </a:pPr>
            <a:r>
              <a:rPr lang="cs-CZ" sz="2400" dirty="0"/>
              <a:t>o ochraně před alkoholismem a jinými toxikomaniemi</a:t>
            </a:r>
          </a:p>
          <a:p>
            <a:pPr lvl="0">
              <a:spcAft>
                <a:spcPts val="600"/>
              </a:spcAft>
            </a:pPr>
            <a:r>
              <a:rPr lang="cs-CZ" sz="2400" dirty="0"/>
              <a:t>stavební předpisy …</a:t>
            </a:r>
          </a:p>
          <a:p>
            <a:pPr lvl="0">
              <a:spcAft>
                <a:spcPts val="600"/>
              </a:spcAft>
            </a:pPr>
            <a:r>
              <a:rPr lang="cs-CZ" sz="2400" dirty="0"/>
              <a:t>o ochraně veřejného zdraví …</a:t>
            </a:r>
          </a:p>
          <a:p>
            <a:pPr lvl="0">
              <a:spcAft>
                <a:spcPts val="600"/>
              </a:spcAft>
            </a:pPr>
            <a:r>
              <a:rPr lang="cs-CZ" sz="2400" dirty="0"/>
              <a:t>o krajích, o obcích </a:t>
            </a:r>
            <a:r>
              <a:rPr lang="cs-CZ" sz="2400" dirty="0" smtClean="0"/>
              <a:t>… A DALŠÍ </a:t>
            </a:r>
            <a:r>
              <a:rPr lang="cs-CZ" sz="2000" dirty="0" smtClean="0"/>
              <a:t>A DALŠÍ</a:t>
            </a:r>
            <a:r>
              <a:rPr lang="cs-CZ" sz="2400" dirty="0" smtClean="0"/>
              <a:t> </a:t>
            </a:r>
            <a:r>
              <a:rPr lang="cs-CZ" dirty="0" smtClean="0"/>
              <a:t>A DALŠÍ </a:t>
            </a:r>
            <a:r>
              <a:rPr lang="cs-CZ" sz="1600" dirty="0" smtClean="0"/>
              <a:t>... a další</a:t>
            </a:r>
            <a:r>
              <a:rPr lang="cs-CZ" sz="2400" dirty="0" smtClean="0"/>
              <a:t> </a:t>
            </a:r>
            <a:r>
              <a:rPr lang="cs-CZ" sz="1400" dirty="0" smtClean="0"/>
              <a:t>… a další … </a:t>
            </a:r>
            <a:r>
              <a:rPr lang="cs-CZ" sz="1200" dirty="0" smtClean="0"/>
              <a:t>a další …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28466994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číslo snímk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ECFFA3BA-F2BD-4032-9167-E150972DDF70}" type="slidenum">
              <a:rPr lang="cs-CZ" smtClean="0"/>
              <a:pPr algn="ctr"/>
              <a:t>11</a:t>
            </a:fld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7572397" y="5732875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sz="1350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561109" y="2380888"/>
            <a:ext cx="76158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20000"/>
            </a:pPr>
            <a:endParaRPr lang="cs-CZ" sz="1200" b="1" dirty="0">
              <a:solidFill>
                <a:schemeClr val="tx2"/>
              </a:solidFill>
            </a:endParaRPr>
          </a:p>
          <a:p>
            <a:pPr>
              <a:buClr>
                <a:srgbClr val="C00000"/>
              </a:buClr>
              <a:buSzPct val="120000"/>
            </a:pPr>
            <a:endParaRPr lang="cs-CZ" b="1" dirty="0">
              <a:solidFill>
                <a:schemeClr val="tx2"/>
              </a:solidFill>
            </a:endParaRPr>
          </a:p>
        </p:txBody>
      </p:sp>
      <p:sp>
        <p:nvSpPr>
          <p:cNvPr id="15" name="Zástupný symbol pro text 1"/>
          <p:cNvSpPr txBox="1">
            <a:spLocks/>
          </p:cNvSpPr>
          <p:nvPr/>
        </p:nvSpPr>
        <p:spPr>
          <a:xfrm>
            <a:off x="157692" y="999960"/>
            <a:ext cx="8758887" cy="421200"/>
          </a:xfrm>
          <a:prstGeom prst="rect">
            <a:avLst/>
          </a:prstGeom>
          <a:solidFill>
            <a:srgbClr val="0870B5">
              <a:lumMod val="99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cs-CZ" sz="2250" b="1" kern="1200" spc="225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cs-CZ" sz="2200" dirty="0" smtClean="0"/>
              <a:t>Miroslav Jansta</a:t>
            </a:r>
            <a:endParaRPr lang="cs-CZ" sz="22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417418" y="1657613"/>
            <a:ext cx="761588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00000"/>
              </a:buClr>
              <a:buSzPct val="120000"/>
            </a:pPr>
            <a:r>
              <a:rPr lang="cs-CZ" sz="4000" dirty="0" smtClean="0"/>
              <a:t>„</a:t>
            </a:r>
            <a:r>
              <a:rPr lang="cs-CZ" sz="4000" b="1" i="1" dirty="0" smtClean="0"/>
              <a:t>Tělocvik </a:t>
            </a:r>
            <a:r>
              <a:rPr lang="cs-CZ" sz="4000" b="1" i="1" dirty="0"/>
              <a:t>vždy došel k rozšíření největšího tam, kde byli osvícení mocnáři. Při všeobecné ochablosti politické živoří též tělocvik</a:t>
            </a:r>
            <a:r>
              <a:rPr lang="cs-CZ" sz="4000" b="1" i="1" dirty="0" smtClean="0"/>
              <a:t>.</a:t>
            </a:r>
            <a:r>
              <a:rPr lang="cs-CZ" sz="4000" i="1" dirty="0" smtClean="0"/>
              <a:t>“</a:t>
            </a:r>
            <a:r>
              <a:rPr lang="cs-CZ" sz="4000" dirty="0" smtClean="0"/>
              <a:t> </a:t>
            </a:r>
            <a:r>
              <a:rPr lang="cs-CZ" sz="3600" dirty="0" smtClean="0"/>
              <a:t>Miroslav Tyrš, Základové tělocviku, Praha, </a:t>
            </a:r>
            <a:r>
              <a:rPr lang="cs-CZ" sz="3600" dirty="0"/>
              <a:t>Nakladatel </a:t>
            </a:r>
            <a:r>
              <a:rPr lang="cs-CZ" sz="3600" dirty="0" err="1"/>
              <a:t>kněhkupectví</a:t>
            </a:r>
            <a:r>
              <a:rPr lang="cs-CZ" sz="3600" dirty="0"/>
              <a:t> </a:t>
            </a:r>
            <a:r>
              <a:rPr lang="cs-CZ" sz="3600" dirty="0" smtClean="0"/>
              <a:t>             I. L</a:t>
            </a:r>
            <a:r>
              <a:rPr lang="cs-CZ" sz="3600" dirty="0"/>
              <a:t>. Kober, </a:t>
            </a:r>
            <a:r>
              <a:rPr lang="cs-CZ" sz="3600" dirty="0" smtClean="0"/>
              <a:t>1873</a:t>
            </a:r>
            <a:endParaRPr lang="cs-CZ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2395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číslo snímk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ECFFA3BA-F2BD-4032-9167-E150972DDF70}" type="slidenum">
              <a:rPr lang="cs-CZ" smtClean="0"/>
              <a:pPr algn="ctr"/>
              <a:t>12</a:t>
            </a:fld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7572397" y="5732875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sz="1350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561109" y="2283921"/>
            <a:ext cx="76158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20000"/>
            </a:pPr>
            <a:endParaRPr lang="cs-CZ" sz="1200" b="1" dirty="0">
              <a:solidFill>
                <a:schemeClr val="tx2"/>
              </a:solidFill>
            </a:endParaRPr>
          </a:p>
          <a:p>
            <a:pPr>
              <a:buClr>
                <a:srgbClr val="C00000"/>
              </a:buClr>
              <a:buSzPct val="120000"/>
            </a:pPr>
            <a:endParaRPr lang="cs-CZ" b="1" dirty="0">
              <a:solidFill>
                <a:schemeClr val="tx2"/>
              </a:solidFill>
            </a:endParaRPr>
          </a:p>
        </p:txBody>
      </p:sp>
      <p:sp>
        <p:nvSpPr>
          <p:cNvPr id="15" name="Zástupný symbol pro text 1"/>
          <p:cNvSpPr txBox="1">
            <a:spLocks/>
          </p:cNvSpPr>
          <p:nvPr/>
        </p:nvSpPr>
        <p:spPr>
          <a:xfrm>
            <a:off x="157692" y="999960"/>
            <a:ext cx="8758887" cy="421200"/>
          </a:xfrm>
          <a:prstGeom prst="rect">
            <a:avLst/>
          </a:prstGeom>
          <a:solidFill>
            <a:srgbClr val="0870B5">
              <a:lumMod val="99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cs-CZ" sz="2250" b="1" kern="1200" spc="225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cs-CZ" sz="2200" smtClean="0"/>
              <a:t>Miroslav Jansta</a:t>
            </a:r>
            <a:endParaRPr lang="cs-CZ" sz="2200"/>
          </a:p>
        </p:txBody>
      </p:sp>
      <p:sp>
        <p:nvSpPr>
          <p:cNvPr id="2" name="Obdélník 1"/>
          <p:cNvSpPr/>
          <p:nvPr/>
        </p:nvSpPr>
        <p:spPr>
          <a:xfrm>
            <a:off x="404949" y="3244334"/>
            <a:ext cx="85116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4000" b="1" dirty="0"/>
              <a:t>DĚKUJI ZA POZORNOST</a:t>
            </a:r>
          </a:p>
        </p:txBody>
      </p:sp>
    </p:spTree>
    <p:extLst>
      <p:ext uri="{BB962C8B-B14F-4D97-AF65-F5344CB8AC3E}">
        <p14:creationId xmlns:p14="http://schemas.microsoft.com/office/powerpoint/2010/main" val="15050436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cs-CZ" dirty="0" smtClean="0"/>
              <a:t>Miroslav Jansta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627017" y="1750423"/>
            <a:ext cx="8072846" cy="3760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cs-CZ" b="1" dirty="0"/>
              <a:t>„</a:t>
            </a:r>
            <a:r>
              <a:rPr lang="cs-CZ" sz="2800" b="1" i="1" dirty="0"/>
              <a:t>Úžasný rozmach sportu, jeho veliká obliba a všechny ty mimosportovní skutečnosti, které sebou rozmach sportu přinesl zejména hospodářská a sociální stránka velkých sportovních podniků – to všechno za hranicemi přimělo téměř všechny větší státy, aby svůj poměr ke sportu revidovaly a upravily. … u nás …. v tom směru bylo toho ještě vykonáno velmi málo.“ </a:t>
            </a:r>
            <a:r>
              <a:rPr lang="cs-CZ" sz="2800" b="1" dirty="0"/>
              <a:t>Národní politika 1936</a:t>
            </a:r>
            <a:endParaRPr lang="cs-C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760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5"/>
          </p:nvPr>
        </p:nvSpPr>
        <p:spPr>
          <a:solidFill>
            <a:srgbClr val="0870B5">
              <a:lumMod val="99000"/>
            </a:srgb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cs-CZ" sz="2200" dirty="0" smtClean="0"/>
              <a:t>Miroslav Jansta</a:t>
            </a:r>
            <a:endParaRPr lang="cs-CZ" sz="2200" dirty="0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ECFFA3BA-F2BD-4032-9167-E150972DDF70}" type="slidenum">
              <a:rPr lang="cs-CZ" smtClean="0"/>
              <a:pPr algn="ctr"/>
              <a:t>3</a:t>
            </a:fld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313509" y="1626888"/>
            <a:ext cx="860842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/>
              <a:t>Historický vývoj legislativy v oblasti sportu v ČR</a:t>
            </a:r>
            <a:endParaRPr lang="cs-CZ" sz="3200" dirty="0"/>
          </a:p>
          <a:p>
            <a:endParaRPr lang="cs-CZ" sz="2400" b="1" cap="small" dirty="0" smtClean="0"/>
          </a:p>
          <a:p>
            <a:pPr algn="ctr"/>
            <a:r>
              <a:rPr lang="cs-CZ" sz="2800" b="1" cap="small" dirty="0" smtClean="0"/>
              <a:t>podpora </a:t>
            </a:r>
            <a:r>
              <a:rPr lang="cs-CZ" sz="2800" b="1" cap="small" dirty="0"/>
              <a:t>rozvoje spolkové činnosti</a:t>
            </a:r>
            <a:endParaRPr lang="cs-CZ" sz="2800" cap="small" dirty="0"/>
          </a:p>
          <a:p>
            <a:endParaRPr lang="cs-CZ" sz="2400" dirty="0" smtClean="0"/>
          </a:p>
          <a:p>
            <a:r>
              <a:rPr lang="cs-CZ" sz="2400" b="1" dirty="0" smtClean="0"/>
              <a:t>1918</a:t>
            </a:r>
            <a:r>
              <a:rPr lang="cs-CZ" sz="2400" dirty="0" smtClean="0"/>
              <a:t> </a:t>
            </a:r>
            <a:r>
              <a:rPr lang="cs-CZ" sz="2400" dirty="0"/>
              <a:t>- Úřad (ministerstvo) pro správu veřejného zdravotnictví </a:t>
            </a:r>
            <a:r>
              <a:rPr lang="cs-CZ" sz="2400" dirty="0" smtClean="0"/>
              <a:t>a         	tělesné </a:t>
            </a:r>
            <a:r>
              <a:rPr lang="cs-CZ" sz="2400" dirty="0"/>
              <a:t>výchovy</a:t>
            </a:r>
          </a:p>
          <a:p>
            <a:endParaRPr lang="cs-CZ" sz="2400" dirty="0" smtClean="0"/>
          </a:p>
          <a:p>
            <a:r>
              <a:rPr lang="cs-CZ" sz="2400" b="1" dirty="0" smtClean="0"/>
              <a:t>1920</a:t>
            </a:r>
            <a:r>
              <a:rPr lang="cs-CZ" sz="2400" dirty="0" smtClean="0"/>
              <a:t> </a:t>
            </a:r>
            <a:r>
              <a:rPr lang="cs-CZ" sz="2400" dirty="0"/>
              <a:t>- Poradního sboru pro tělesnou výchovu (vládní výbor)</a:t>
            </a:r>
          </a:p>
          <a:p>
            <a:endParaRPr lang="cs-CZ" sz="2400" dirty="0" smtClean="0"/>
          </a:p>
          <a:p>
            <a:r>
              <a:rPr lang="cs-CZ" sz="2400" b="1" dirty="0" smtClean="0"/>
              <a:t>1937</a:t>
            </a:r>
            <a:r>
              <a:rPr lang="cs-CZ" sz="2400" dirty="0" smtClean="0"/>
              <a:t> </a:t>
            </a:r>
            <a:r>
              <a:rPr lang="cs-CZ" sz="2400" dirty="0"/>
              <a:t>- Ústřední úřad pro tělesnou výchovu (ministerstvo sportu)</a:t>
            </a:r>
          </a:p>
        </p:txBody>
      </p:sp>
    </p:spTree>
    <p:extLst>
      <p:ext uri="{BB962C8B-B14F-4D97-AF65-F5344CB8AC3E}">
        <p14:creationId xmlns:p14="http://schemas.microsoft.com/office/powerpoint/2010/main" val="1002472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Přímá spojovací čára 5"/>
          <p:cNvCxnSpPr/>
          <p:nvPr/>
        </p:nvCxnSpPr>
        <p:spPr>
          <a:xfrm>
            <a:off x="1354659" y="6210880"/>
            <a:ext cx="6643688" cy="119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pro číslo snímk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67E67489-24FB-47F5-A273-4593583F95D4}" type="slidenum">
              <a:rPr lang="cs-CZ"/>
              <a:pPr algn="ctr">
                <a:defRPr/>
              </a:pPr>
              <a:t>4</a:t>
            </a:fld>
            <a:endParaRPr lang="cs-CZ" dirty="0"/>
          </a:p>
        </p:txBody>
      </p:sp>
      <p:sp>
        <p:nvSpPr>
          <p:cNvPr id="21534" name="TextovéPole 22"/>
          <p:cNvSpPr txBox="1">
            <a:spLocks noChangeArrowheads="1"/>
          </p:cNvSpPr>
          <p:nvPr/>
        </p:nvSpPr>
        <p:spPr bwMode="auto">
          <a:xfrm>
            <a:off x="7572376" y="5732860"/>
            <a:ext cx="184731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cs-CZ" sz="1350"/>
          </a:p>
        </p:txBody>
      </p:sp>
      <p:sp>
        <p:nvSpPr>
          <p:cNvPr id="11" name="Zástupný symbol pro text 1"/>
          <p:cNvSpPr>
            <a:spLocks noGrp="1"/>
          </p:cNvSpPr>
          <p:nvPr>
            <p:ph type="body" sz="quarter" idx="15"/>
          </p:nvPr>
        </p:nvSpPr>
        <p:spPr>
          <a:solidFill>
            <a:srgbClr val="0870B5">
              <a:lumMod val="99000"/>
            </a:srgb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cs-CZ" sz="2200" dirty="0" smtClean="0"/>
              <a:t>Miroslav Jansta</a:t>
            </a:r>
            <a:endParaRPr lang="cs-CZ" sz="2200" dirty="0"/>
          </a:p>
        </p:txBody>
      </p:sp>
      <p:sp>
        <p:nvSpPr>
          <p:cNvPr id="2" name="Obdélník 1"/>
          <p:cNvSpPr/>
          <p:nvPr/>
        </p:nvSpPr>
        <p:spPr>
          <a:xfrm>
            <a:off x="209005" y="1305342"/>
            <a:ext cx="867373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cs-CZ" sz="2600" b="1" cap="small" dirty="0" smtClean="0"/>
              <a:t>budování sjednocené tělovýchovy</a:t>
            </a:r>
            <a:endParaRPr lang="cs-CZ" sz="2600" cap="small" dirty="0"/>
          </a:p>
          <a:p>
            <a:pPr>
              <a:spcAft>
                <a:spcPts val="600"/>
              </a:spcAft>
            </a:pPr>
            <a:r>
              <a:rPr lang="cs-CZ" sz="2400" b="1" dirty="0"/>
              <a:t>1949</a:t>
            </a:r>
            <a:r>
              <a:rPr lang="cs-CZ" sz="2400" dirty="0"/>
              <a:t> – o státní péči o tělesnou výchovu a sport</a:t>
            </a:r>
          </a:p>
          <a:p>
            <a:pPr>
              <a:spcAft>
                <a:spcPts val="600"/>
              </a:spcAft>
            </a:pPr>
            <a:r>
              <a:rPr lang="cs-CZ" sz="2400" b="1" dirty="0"/>
              <a:t>Státní výbor pro tělesnou výchovu a sport </a:t>
            </a:r>
            <a:r>
              <a:rPr lang="cs-CZ" sz="2400" dirty="0" smtClean="0"/>
              <a:t>(jmenovala </a:t>
            </a:r>
            <a:r>
              <a:rPr lang="cs-CZ" sz="2400" dirty="0"/>
              <a:t>vláda)</a:t>
            </a:r>
          </a:p>
          <a:p>
            <a:pPr>
              <a:spcAft>
                <a:spcPts val="600"/>
              </a:spcAft>
            </a:pPr>
            <a:r>
              <a:rPr lang="cs-CZ" sz="2400" dirty="0"/>
              <a:t>odpovědnost za realizaci </a:t>
            </a:r>
            <a:r>
              <a:rPr lang="cs-CZ" sz="2400" dirty="0" err="1" smtClean="0"/>
              <a:t>dobrovol</a:t>
            </a:r>
            <a:r>
              <a:rPr lang="cs-CZ" sz="2400" dirty="0" smtClean="0"/>
              <a:t>. </a:t>
            </a:r>
            <a:r>
              <a:rPr lang="cs-CZ" sz="2400" dirty="0"/>
              <a:t>sportu </a:t>
            </a:r>
            <a:r>
              <a:rPr lang="cs-CZ" sz="2400" dirty="0" smtClean="0"/>
              <a:t>Čsl. </a:t>
            </a:r>
            <a:r>
              <a:rPr lang="cs-CZ" sz="2400" dirty="0"/>
              <a:t>obec sokolská</a:t>
            </a:r>
          </a:p>
          <a:p>
            <a:pPr>
              <a:spcAft>
                <a:spcPts val="600"/>
              </a:spcAft>
            </a:pPr>
            <a:r>
              <a:rPr lang="cs-CZ" sz="2400" b="1" dirty="0"/>
              <a:t>1950</a:t>
            </a:r>
            <a:r>
              <a:rPr lang="cs-CZ" sz="2400" dirty="0"/>
              <a:t> - </a:t>
            </a:r>
            <a:r>
              <a:rPr lang="cs-CZ" sz="2400" b="1" dirty="0"/>
              <a:t>Státní úřad pro tělesnou výchovu a sport</a:t>
            </a:r>
            <a:r>
              <a:rPr lang="cs-CZ" sz="2400" dirty="0"/>
              <a:t> (řídil člen vlády určený prezidentem republiky)</a:t>
            </a:r>
          </a:p>
          <a:p>
            <a:pPr>
              <a:spcAft>
                <a:spcPts val="600"/>
              </a:spcAft>
            </a:pPr>
            <a:r>
              <a:rPr lang="cs-CZ" sz="2400" b="1" dirty="0"/>
              <a:t>1952</a:t>
            </a:r>
            <a:r>
              <a:rPr lang="cs-CZ" sz="2400" dirty="0"/>
              <a:t> -  o organisaci tělesné výchovy a sportu</a:t>
            </a:r>
          </a:p>
          <a:p>
            <a:pPr>
              <a:spcAft>
                <a:spcPts val="600"/>
              </a:spcAft>
            </a:pPr>
            <a:r>
              <a:rPr lang="cs-CZ" sz="2400" b="1" dirty="0"/>
              <a:t>1956</a:t>
            </a:r>
            <a:r>
              <a:rPr lang="cs-CZ" sz="2400" dirty="0"/>
              <a:t> – o organisaci tělesné výchovy</a:t>
            </a:r>
          </a:p>
          <a:p>
            <a:pPr>
              <a:spcAft>
                <a:spcPts val="600"/>
              </a:spcAft>
            </a:pPr>
            <a:r>
              <a:rPr lang="cs-CZ" sz="2400" b="1" dirty="0"/>
              <a:t>= jediná dobrovolná tělovýchovná organizace = státní orgán </a:t>
            </a:r>
            <a:r>
              <a:rPr lang="cs-CZ" sz="2400" b="1" dirty="0" smtClean="0"/>
              <a:t>sportu</a:t>
            </a:r>
            <a:endParaRPr lang="cs-CZ" sz="2400" b="1" dirty="0"/>
          </a:p>
          <a:p>
            <a:pPr>
              <a:spcAft>
                <a:spcPts val="600"/>
              </a:spcAft>
            </a:pPr>
            <a:r>
              <a:rPr lang="cs-CZ" sz="2400" b="1" dirty="0"/>
              <a:t>1957</a:t>
            </a:r>
            <a:r>
              <a:rPr lang="cs-CZ" sz="2400" dirty="0"/>
              <a:t> – ustavující sjezd </a:t>
            </a:r>
            <a:r>
              <a:rPr lang="cs-CZ" sz="2400" b="1" dirty="0"/>
              <a:t>ČSTV</a:t>
            </a:r>
            <a:r>
              <a:rPr lang="cs-CZ" sz="2400" dirty="0"/>
              <a:t> = </a:t>
            </a:r>
            <a:r>
              <a:rPr lang="cs-CZ" sz="2400" b="1" dirty="0"/>
              <a:t>MINISTERSTVO SPORTU</a:t>
            </a:r>
          </a:p>
        </p:txBody>
      </p:sp>
    </p:spTree>
    <p:extLst>
      <p:ext uri="{BB962C8B-B14F-4D97-AF65-F5344CB8AC3E}">
        <p14:creationId xmlns:p14="http://schemas.microsoft.com/office/powerpoint/2010/main" val="26820387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5"/>
          </p:nvPr>
        </p:nvSpPr>
        <p:spPr>
          <a:solidFill>
            <a:srgbClr val="0870B5">
              <a:lumMod val="99000"/>
            </a:srgb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cs-CZ" sz="2200" dirty="0" smtClean="0"/>
              <a:t>Miroslav Jansta</a:t>
            </a:r>
            <a:endParaRPr lang="cs-CZ" sz="2200" dirty="0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ECFFA3BA-F2BD-4032-9167-E150972DDF70}" type="slidenum">
              <a:rPr lang="cs-CZ" smtClean="0"/>
              <a:pPr algn="ctr"/>
              <a:t>5</a:t>
            </a:fld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235131" y="1707944"/>
            <a:ext cx="86868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cap="small" dirty="0"/>
              <a:t>návrat k prvorepublikovým tradicím</a:t>
            </a:r>
          </a:p>
          <a:p>
            <a:r>
              <a:rPr lang="cs-CZ" sz="2400" dirty="0"/>
              <a:t> </a:t>
            </a:r>
          </a:p>
          <a:p>
            <a:r>
              <a:rPr lang="cs-CZ" sz="2600" b="1" dirty="0"/>
              <a:t>1968</a:t>
            </a:r>
            <a:r>
              <a:rPr lang="cs-CZ" sz="2600" dirty="0"/>
              <a:t> - kompetenční </a:t>
            </a:r>
            <a:r>
              <a:rPr lang="cs-CZ" sz="2600" dirty="0" smtClean="0"/>
              <a:t>zákon</a:t>
            </a:r>
          </a:p>
          <a:p>
            <a:r>
              <a:rPr lang="cs-CZ" sz="2600" dirty="0" smtClean="0"/>
              <a:t> </a:t>
            </a:r>
            <a:endParaRPr lang="cs-CZ" sz="2600" dirty="0"/>
          </a:p>
          <a:p>
            <a:r>
              <a:rPr lang="cs-CZ" sz="2600" dirty="0" smtClean="0"/>
              <a:t>	Ministerstvo </a:t>
            </a:r>
            <a:r>
              <a:rPr lang="cs-CZ" sz="2600" dirty="0"/>
              <a:t>pro mládež a tělesnou výchovu </a:t>
            </a:r>
          </a:p>
          <a:p>
            <a:endParaRPr lang="cs-CZ" sz="2600" dirty="0" smtClean="0"/>
          </a:p>
          <a:p>
            <a:r>
              <a:rPr lang="cs-CZ" sz="2600" b="1" dirty="0" smtClean="0"/>
              <a:t>1969</a:t>
            </a:r>
            <a:r>
              <a:rPr lang="cs-CZ" sz="2600" dirty="0" smtClean="0"/>
              <a:t> </a:t>
            </a:r>
            <a:r>
              <a:rPr lang="cs-CZ" sz="2600" dirty="0"/>
              <a:t>– o zřízení ministerstev ČSR</a:t>
            </a:r>
          </a:p>
          <a:p>
            <a:endParaRPr lang="cs-CZ" sz="2600" dirty="0" smtClean="0"/>
          </a:p>
          <a:p>
            <a:r>
              <a:rPr lang="cs-CZ" sz="2600" b="1" dirty="0" smtClean="0"/>
              <a:t>1970</a:t>
            </a:r>
            <a:r>
              <a:rPr lang="cs-CZ" sz="2600" dirty="0" smtClean="0"/>
              <a:t> </a:t>
            </a:r>
            <a:r>
              <a:rPr lang="cs-CZ" sz="2600" dirty="0"/>
              <a:t>– zrušení ministerstva pro mládež a tělesnou výchovu ČSR</a:t>
            </a:r>
          </a:p>
        </p:txBody>
      </p:sp>
    </p:spTree>
    <p:extLst>
      <p:ext uri="{BB962C8B-B14F-4D97-AF65-F5344CB8AC3E}">
        <p14:creationId xmlns:p14="http://schemas.microsoft.com/office/powerpoint/2010/main" val="13041848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číslo snímk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DF3A4418-3A5D-41C0-A5B3-DA5B0AD8305B}" type="slidenum">
              <a:rPr lang="cs-CZ"/>
              <a:pPr algn="ctr">
                <a:defRPr/>
              </a:pPr>
              <a:t>6</a:t>
            </a:fld>
            <a:endParaRPr lang="cs-CZ" dirty="0"/>
          </a:p>
        </p:txBody>
      </p:sp>
      <p:sp>
        <p:nvSpPr>
          <p:cNvPr id="6" name="Zástupný symbol pro text 1"/>
          <p:cNvSpPr txBox="1">
            <a:spLocks/>
          </p:cNvSpPr>
          <p:nvPr/>
        </p:nvSpPr>
        <p:spPr>
          <a:xfrm>
            <a:off x="157692" y="999960"/>
            <a:ext cx="8758887" cy="421200"/>
          </a:xfrm>
          <a:prstGeom prst="rect">
            <a:avLst/>
          </a:prstGeom>
          <a:solidFill>
            <a:srgbClr val="0870B5">
              <a:lumMod val="99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cs-CZ" sz="2250" b="1" kern="1200" spc="225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cs-CZ" sz="2200" smtClean="0"/>
              <a:t>Miroslav Jansta</a:t>
            </a:r>
            <a:endParaRPr lang="cs-CZ" sz="2200"/>
          </a:p>
        </p:txBody>
      </p:sp>
      <p:sp>
        <p:nvSpPr>
          <p:cNvPr id="2" name="Obdélník 1"/>
          <p:cNvSpPr/>
          <p:nvPr/>
        </p:nvSpPr>
        <p:spPr>
          <a:xfrm>
            <a:off x="287383" y="1590211"/>
            <a:ext cx="8629196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cs-CZ" sz="2400" b="1" cap="small" dirty="0"/>
              <a:t>legislativní úpadek</a:t>
            </a:r>
            <a:endParaRPr lang="cs-CZ" sz="2400" cap="small" dirty="0"/>
          </a:p>
          <a:p>
            <a:pPr>
              <a:spcAft>
                <a:spcPts val="600"/>
              </a:spcAft>
            </a:pPr>
            <a:r>
              <a:rPr lang="cs-CZ" sz="2400" b="1" dirty="0"/>
              <a:t>1988</a:t>
            </a:r>
            <a:r>
              <a:rPr lang="cs-CZ" sz="2400" dirty="0"/>
              <a:t> - o změnách v organizaci a působnosti ministerstev </a:t>
            </a:r>
          </a:p>
          <a:p>
            <a:pPr>
              <a:spcAft>
                <a:spcPts val="600"/>
              </a:spcAft>
            </a:pPr>
            <a:r>
              <a:rPr lang="cs-CZ" sz="2400" dirty="0" smtClean="0"/>
              <a:t>	= </a:t>
            </a:r>
            <a:r>
              <a:rPr lang="cs-CZ" sz="2400" dirty="0"/>
              <a:t>0 </a:t>
            </a:r>
            <a:r>
              <a:rPr lang="cs-CZ" sz="2400" dirty="0" smtClean="0"/>
              <a:t>zásadních změn</a:t>
            </a:r>
            <a:endParaRPr lang="cs-CZ" sz="2400" dirty="0"/>
          </a:p>
          <a:p>
            <a:pPr>
              <a:spcAft>
                <a:spcPts val="600"/>
              </a:spcAft>
            </a:pPr>
            <a:r>
              <a:rPr lang="cs-CZ" sz="2400" b="1" dirty="0"/>
              <a:t>1990</a:t>
            </a:r>
            <a:r>
              <a:rPr lang="cs-CZ" sz="2400" dirty="0"/>
              <a:t> se zrušuje zákon o organizaci tělesné výchovy z r. 1956</a:t>
            </a:r>
          </a:p>
          <a:p>
            <a:pPr>
              <a:spcAft>
                <a:spcPts val="600"/>
              </a:spcAft>
            </a:pPr>
            <a:r>
              <a:rPr lang="cs-CZ" sz="2400" dirty="0" smtClean="0"/>
              <a:t>	</a:t>
            </a:r>
            <a:r>
              <a:rPr lang="cs-CZ" sz="2400" dirty="0" smtClean="0">
                <a:solidFill>
                  <a:srgbClr val="FF0000"/>
                </a:solidFill>
              </a:rPr>
              <a:t>a</a:t>
            </a:r>
            <a:r>
              <a:rPr lang="cs-CZ" sz="2400" dirty="0">
                <a:solidFill>
                  <a:srgbClr val="FF0000"/>
                </a:solidFill>
              </a:rPr>
              <a:t>) bez </a:t>
            </a:r>
            <a:r>
              <a:rPr lang="cs-CZ" sz="2400" dirty="0" smtClean="0">
                <a:solidFill>
                  <a:srgbClr val="FF0000"/>
                </a:solidFill>
              </a:rPr>
              <a:t>náhrady (ČSTV není ČSTV = ČUS)</a:t>
            </a:r>
            <a:endParaRPr lang="cs-CZ" sz="2400" dirty="0">
              <a:solidFill>
                <a:srgbClr val="FF0000"/>
              </a:solidFill>
            </a:endParaRPr>
          </a:p>
          <a:p>
            <a:pPr>
              <a:spcAft>
                <a:spcPts val="600"/>
              </a:spcAft>
            </a:pPr>
            <a:r>
              <a:rPr lang="cs-CZ" sz="2400" dirty="0" smtClean="0">
                <a:solidFill>
                  <a:srgbClr val="FF0000"/>
                </a:solidFill>
              </a:rPr>
              <a:t>	b</a:t>
            </a:r>
            <a:r>
              <a:rPr lang="cs-CZ" sz="2400" dirty="0">
                <a:solidFill>
                  <a:srgbClr val="FF0000"/>
                </a:solidFill>
              </a:rPr>
              <a:t>) žádná jiná legislativní norma</a:t>
            </a:r>
          </a:p>
          <a:p>
            <a:pPr>
              <a:spcAft>
                <a:spcPts val="600"/>
              </a:spcAft>
            </a:pPr>
            <a:r>
              <a:rPr lang="cs-CZ" sz="2400" dirty="0" smtClean="0">
                <a:solidFill>
                  <a:srgbClr val="FF0000"/>
                </a:solidFill>
              </a:rPr>
              <a:t>	c</a:t>
            </a:r>
            <a:r>
              <a:rPr lang="cs-CZ" sz="2400" dirty="0">
                <a:solidFill>
                  <a:srgbClr val="FF0000"/>
                </a:solidFill>
              </a:rPr>
              <a:t>) nepřevedl aparát a služby ČSTV </a:t>
            </a:r>
          </a:p>
          <a:p>
            <a:pPr>
              <a:spcAft>
                <a:spcPts val="600"/>
              </a:spcAft>
            </a:pPr>
            <a:r>
              <a:rPr lang="cs-CZ" sz="2400" dirty="0" smtClean="0">
                <a:solidFill>
                  <a:srgbClr val="FF0000"/>
                </a:solidFill>
              </a:rPr>
              <a:t>	d</a:t>
            </a:r>
            <a:r>
              <a:rPr lang="cs-CZ" sz="2400" dirty="0">
                <a:solidFill>
                  <a:srgbClr val="FF0000"/>
                </a:solidFill>
              </a:rPr>
              <a:t>) špatný převod majetku – 10x miliard Kč</a:t>
            </a:r>
          </a:p>
          <a:p>
            <a:pPr>
              <a:spcAft>
                <a:spcPts val="600"/>
              </a:spcAft>
            </a:pPr>
            <a:r>
              <a:rPr lang="cs-CZ" sz="2400" b="1" dirty="0"/>
              <a:t>1993</a:t>
            </a:r>
            <a:r>
              <a:rPr lang="cs-CZ" sz="2400" dirty="0"/>
              <a:t> - o zřízení ministerstev ČR = kosmetika</a:t>
            </a:r>
          </a:p>
          <a:p>
            <a:pPr>
              <a:spcAft>
                <a:spcPts val="600"/>
              </a:spcAft>
            </a:pPr>
            <a:r>
              <a:rPr lang="cs-CZ" sz="2400" b="1" dirty="0"/>
              <a:t>1996</a:t>
            </a:r>
            <a:r>
              <a:rPr lang="cs-CZ" sz="2400" dirty="0"/>
              <a:t> - o tělesné kultuře </a:t>
            </a:r>
            <a:r>
              <a:rPr lang="cs-CZ" sz="2400" dirty="0">
                <a:solidFill>
                  <a:srgbClr val="FF0000"/>
                </a:solidFill>
              </a:rPr>
              <a:t>NESCHVÁLEN</a:t>
            </a:r>
          </a:p>
        </p:txBody>
      </p:sp>
    </p:spTree>
    <p:extLst>
      <p:ext uri="{BB962C8B-B14F-4D97-AF65-F5344CB8AC3E}">
        <p14:creationId xmlns:p14="http://schemas.microsoft.com/office/powerpoint/2010/main" val="9728923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číslo snímk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5A921E90-0BBC-4F65-92FB-8E8E61030915}" type="slidenum">
              <a:rPr lang="cs-CZ"/>
              <a:pPr algn="ctr">
                <a:defRPr/>
              </a:pPr>
              <a:t>7</a:t>
            </a:fld>
            <a:endParaRPr lang="cs-CZ" dirty="0"/>
          </a:p>
        </p:txBody>
      </p:sp>
      <p:sp>
        <p:nvSpPr>
          <p:cNvPr id="7" name="Zástupný symbol pro text 1"/>
          <p:cNvSpPr txBox="1"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  <a:solidFill>
            <a:srgbClr val="0870B5">
              <a:lumMod val="99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cs-CZ" sz="2250" b="1" kern="1200" spc="225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cs-CZ" sz="2200" smtClean="0"/>
              <a:t>Miroslav Jansta</a:t>
            </a:r>
            <a:endParaRPr lang="cs-CZ" sz="2200"/>
          </a:p>
        </p:txBody>
      </p:sp>
      <p:sp>
        <p:nvSpPr>
          <p:cNvPr id="2" name="Obdélník 1"/>
          <p:cNvSpPr/>
          <p:nvPr/>
        </p:nvSpPr>
        <p:spPr>
          <a:xfrm>
            <a:off x="222069" y="1305342"/>
            <a:ext cx="866067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400" b="1" cap="small" dirty="0"/>
              <a:t>legislativní provizorium</a:t>
            </a:r>
            <a:endParaRPr lang="cs-CZ" sz="2400" cap="small" dirty="0"/>
          </a:p>
          <a:p>
            <a:pPr algn="ctr"/>
            <a:r>
              <a:rPr lang="cs-CZ" sz="2400" dirty="0"/>
              <a:t>DODNES</a:t>
            </a:r>
          </a:p>
          <a:p>
            <a:pPr algn="ctr"/>
            <a:r>
              <a:rPr lang="cs-CZ" sz="2400" dirty="0"/>
              <a:t>2001 - o podpoře sportu</a:t>
            </a:r>
          </a:p>
          <a:p>
            <a:r>
              <a:rPr lang="cs-CZ" sz="2400" b="1" dirty="0"/>
              <a:t>BEZ</a:t>
            </a:r>
            <a:r>
              <a:rPr lang="cs-CZ" sz="2400" dirty="0"/>
              <a:t>ZUBÝ</a:t>
            </a:r>
          </a:p>
          <a:p>
            <a:r>
              <a:rPr lang="cs-CZ" sz="2400" b="1" dirty="0"/>
              <a:t>BEZ</a:t>
            </a:r>
            <a:r>
              <a:rPr lang="cs-CZ" sz="2400" dirty="0"/>
              <a:t> KOMPETENCÍ</a:t>
            </a:r>
          </a:p>
          <a:p>
            <a:r>
              <a:rPr lang="cs-CZ" sz="2400" b="1" dirty="0"/>
              <a:t>BEZ</a:t>
            </a:r>
            <a:r>
              <a:rPr lang="cs-CZ" sz="2400" dirty="0"/>
              <a:t> KOORDINACE</a:t>
            </a:r>
          </a:p>
          <a:p>
            <a:r>
              <a:rPr lang="cs-CZ" sz="2400" b="1" dirty="0"/>
              <a:t>BEZ</a:t>
            </a:r>
            <a:r>
              <a:rPr lang="cs-CZ" sz="2400" dirty="0"/>
              <a:t> PENĚZ</a:t>
            </a:r>
          </a:p>
          <a:p>
            <a:r>
              <a:rPr lang="cs-CZ" sz="2400" b="1" dirty="0"/>
              <a:t>BEZ</a:t>
            </a:r>
            <a:r>
              <a:rPr lang="cs-CZ" sz="2400" dirty="0"/>
              <a:t> VLIVU</a:t>
            </a:r>
          </a:p>
          <a:p>
            <a:r>
              <a:rPr lang="cs-CZ" sz="2400" b="1" dirty="0"/>
              <a:t>BEZ</a:t>
            </a:r>
            <a:r>
              <a:rPr lang="cs-CZ" sz="2400" dirty="0"/>
              <a:t> ZASTOUPENÍ VE </a:t>
            </a:r>
            <a:r>
              <a:rPr lang="cs-CZ" sz="2400" dirty="0" smtClean="0"/>
              <a:t>VLÁDĚ = 0 LOBBING</a:t>
            </a:r>
            <a:endParaRPr lang="cs-CZ" sz="2400" dirty="0"/>
          </a:p>
          <a:p>
            <a:r>
              <a:rPr lang="cs-CZ" sz="2400" b="1" dirty="0"/>
              <a:t>BEZ</a:t>
            </a:r>
            <a:r>
              <a:rPr lang="cs-CZ" sz="2400" dirty="0"/>
              <a:t> APARÁTU</a:t>
            </a:r>
          </a:p>
          <a:p>
            <a:r>
              <a:rPr lang="cs-CZ" sz="2400" b="1" dirty="0"/>
              <a:t>BEZ</a:t>
            </a:r>
            <a:r>
              <a:rPr lang="cs-CZ" sz="2400" dirty="0"/>
              <a:t> SPOLEČENSKÉHO UZNÁNÍ</a:t>
            </a:r>
          </a:p>
          <a:p>
            <a:r>
              <a:rPr lang="cs-CZ" sz="2400" b="1" dirty="0" smtClean="0"/>
              <a:t>BEZ </a:t>
            </a:r>
            <a:r>
              <a:rPr lang="cs-CZ" sz="2400" dirty="0" smtClean="0"/>
              <a:t>PŘESNĚ DEFINICE KONPETNCÍ </a:t>
            </a:r>
            <a:r>
              <a:rPr lang="cs-CZ" sz="2400" dirty="0"/>
              <a:t>A </a:t>
            </a:r>
            <a:r>
              <a:rPr lang="cs-CZ" sz="2400" dirty="0" smtClean="0"/>
              <a:t>VZTAHŮ </a:t>
            </a:r>
            <a:r>
              <a:rPr lang="cs-CZ" sz="2400" dirty="0"/>
              <a:t>STÁT – KRAJE – OBCE</a:t>
            </a:r>
          </a:p>
          <a:p>
            <a:r>
              <a:rPr lang="cs-CZ" sz="2400" b="1" dirty="0" smtClean="0"/>
              <a:t>BEZ</a:t>
            </a:r>
            <a:r>
              <a:rPr lang="cs-CZ" sz="2400" dirty="0" smtClean="0"/>
              <a:t> </a:t>
            </a:r>
            <a:r>
              <a:rPr lang="cs-CZ" sz="2400" dirty="0" smtClean="0"/>
              <a:t>POVINNOSTI </a:t>
            </a:r>
            <a:r>
              <a:rPr lang="cs-CZ" sz="2400" dirty="0" smtClean="0"/>
              <a:t>MŠMT PEČOVAT O SPORTOVNÍ INFRASTRUKTURU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8073432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číslo snímk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B2603A25-E424-4A58-8E65-49DBA4E903DD}" type="slidenum">
              <a:rPr lang="cs-CZ"/>
              <a:pPr algn="ctr">
                <a:defRPr/>
              </a:pPr>
              <a:t>8</a:t>
            </a:fld>
            <a:endParaRPr lang="cs-CZ" dirty="0"/>
          </a:p>
        </p:txBody>
      </p:sp>
      <p:sp>
        <p:nvSpPr>
          <p:cNvPr id="15" name="Zástupný symbol pro text 1"/>
          <p:cNvSpPr txBox="1">
            <a:spLocks/>
          </p:cNvSpPr>
          <p:nvPr/>
        </p:nvSpPr>
        <p:spPr>
          <a:xfrm>
            <a:off x="157692" y="999960"/>
            <a:ext cx="8758887" cy="421200"/>
          </a:xfrm>
          <a:prstGeom prst="rect">
            <a:avLst/>
          </a:prstGeom>
          <a:solidFill>
            <a:srgbClr val="0870B5">
              <a:lumMod val="99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cs-CZ" sz="2250" b="1" kern="1200" spc="225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cs-CZ" sz="2200" smtClean="0"/>
              <a:t>Miroslav Jansta</a:t>
            </a:r>
            <a:endParaRPr lang="cs-CZ" sz="2200"/>
          </a:p>
        </p:txBody>
      </p:sp>
      <p:sp>
        <p:nvSpPr>
          <p:cNvPr id="2" name="Obdélník 1"/>
          <p:cNvSpPr/>
          <p:nvPr/>
        </p:nvSpPr>
        <p:spPr>
          <a:xfrm>
            <a:off x="222537" y="1571957"/>
            <a:ext cx="8629196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cs-CZ" sz="2400" b="1" cap="small" dirty="0"/>
              <a:t>legislativní náprava</a:t>
            </a:r>
            <a:endParaRPr lang="cs-CZ" sz="2400" cap="small" dirty="0"/>
          </a:p>
          <a:p>
            <a:pPr>
              <a:spcAft>
                <a:spcPts val="600"/>
              </a:spcAft>
            </a:pPr>
            <a:r>
              <a:rPr lang="cs-CZ" sz="2400" dirty="0"/>
              <a:t>- </a:t>
            </a:r>
            <a:r>
              <a:rPr lang="cs-CZ" sz="2400" dirty="0" smtClean="0"/>
              <a:t>   </a:t>
            </a:r>
            <a:r>
              <a:rPr lang="cs-CZ" sz="2400" b="1" dirty="0" smtClean="0">
                <a:solidFill>
                  <a:srgbClr val="FF0000"/>
                </a:solidFill>
              </a:rPr>
              <a:t>definice </a:t>
            </a:r>
            <a:r>
              <a:rPr lang="cs-CZ" sz="2400" b="1" dirty="0">
                <a:solidFill>
                  <a:srgbClr val="FF0000"/>
                </a:solidFill>
              </a:rPr>
              <a:t>základních pojmů ve sportu !ZPRACOVÁNO!</a:t>
            </a:r>
          </a:p>
          <a:p>
            <a:pPr>
              <a:spcAft>
                <a:spcPts val="600"/>
              </a:spcAft>
            </a:pPr>
            <a:r>
              <a:rPr lang="cs-CZ" sz="2400" dirty="0"/>
              <a:t>- </a:t>
            </a:r>
            <a:r>
              <a:rPr lang="cs-CZ" sz="2400" dirty="0" smtClean="0"/>
              <a:t>   sport </a:t>
            </a:r>
            <a:r>
              <a:rPr lang="cs-CZ" sz="2400" dirty="0"/>
              <a:t>je nejen „pohyb“, ale i péče a podpora</a:t>
            </a:r>
          </a:p>
          <a:p>
            <a:pPr>
              <a:spcAft>
                <a:spcPts val="600"/>
              </a:spcAft>
            </a:pPr>
            <a:r>
              <a:rPr lang="cs-CZ" sz="2400" dirty="0"/>
              <a:t>- </a:t>
            </a:r>
            <a:r>
              <a:rPr lang="cs-CZ" sz="2400" dirty="0" smtClean="0"/>
              <a:t>   definice </a:t>
            </a:r>
            <a:r>
              <a:rPr lang="cs-CZ" sz="2400" dirty="0"/>
              <a:t>sportu jako veřejně prospěšné činnosti</a:t>
            </a:r>
          </a:p>
          <a:p>
            <a:pPr>
              <a:spcAft>
                <a:spcPts val="600"/>
              </a:spcAft>
            </a:pPr>
            <a:r>
              <a:rPr lang="cs-CZ" sz="2400" dirty="0"/>
              <a:t>- </a:t>
            </a:r>
            <a:r>
              <a:rPr lang="cs-CZ" sz="2400" dirty="0" smtClean="0"/>
              <a:t>   pořádání </a:t>
            </a:r>
            <a:r>
              <a:rPr lang="cs-CZ" sz="2400" dirty="0"/>
              <a:t>sportovních akcí</a:t>
            </a:r>
          </a:p>
          <a:p>
            <a:pPr>
              <a:spcAft>
                <a:spcPts val="600"/>
              </a:spcAft>
            </a:pPr>
            <a:r>
              <a:rPr lang="cs-CZ" sz="2400" dirty="0"/>
              <a:t>- </a:t>
            </a:r>
            <a:r>
              <a:rPr lang="cs-CZ" sz="2400" dirty="0" smtClean="0"/>
              <a:t>   společenská </a:t>
            </a:r>
            <a:r>
              <a:rPr lang="cs-CZ" sz="2400" dirty="0"/>
              <a:t>odpovědnost firem</a:t>
            </a:r>
          </a:p>
          <a:p>
            <a:pPr>
              <a:spcAft>
                <a:spcPts val="600"/>
              </a:spcAft>
            </a:pPr>
            <a:r>
              <a:rPr lang="cs-CZ" sz="2400" dirty="0"/>
              <a:t>- </a:t>
            </a:r>
            <a:r>
              <a:rPr lang="cs-CZ" sz="2400" dirty="0" smtClean="0"/>
              <a:t>   dobrovolnictví</a:t>
            </a:r>
            <a:endParaRPr lang="cs-CZ" sz="2400" dirty="0"/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cs-CZ" sz="2400" dirty="0" smtClean="0"/>
              <a:t> násilí </a:t>
            </a:r>
            <a:r>
              <a:rPr lang="cs-CZ" sz="2400" dirty="0"/>
              <a:t>na </a:t>
            </a:r>
            <a:r>
              <a:rPr lang="cs-CZ" sz="2400" dirty="0" smtClean="0"/>
              <a:t>stadionech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cs-CZ" sz="2400" dirty="0" smtClean="0"/>
              <a:t> </a:t>
            </a:r>
            <a:r>
              <a:rPr lang="cs-CZ" sz="2400" dirty="0" err="1" smtClean="0"/>
              <a:t>match-fixing</a:t>
            </a:r>
            <a:endParaRPr lang="cs-CZ" sz="2400" dirty="0"/>
          </a:p>
          <a:p>
            <a:pPr>
              <a:spcAft>
                <a:spcPts val="600"/>
              </a:spcAft>
            </a:pPr>
            <a:r>
              <a:rPr lang="cs-CZ" sz="2400" dirty="0"/>
              <a:t>- </a:t>
            </a:r>
            <a:r>
              <a:rPr lang="cs-CZ" sz="2400" dirty="0" smtClean="0"/>
              <a:t>    </a:t>
            </a:r>
            <a:r>
              <a:rPr lang="cs-CZ" sz="2400" dirty="0" err="1" smtClean="0"/>
              <a:t>antidoping</a:t>
            </a:r>
            <a:r>
              <a:rPr lang="cs-CZ" sz="2400" dirty="0" smtClean="0"/>
              <a:t> …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3713216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číslo snímk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913573F2-7B7A-49C9-B9DA-123C220E10F0}" type="slidenum">
              <a:rPr lang="cs-CZ"/>
              <a:pPr algn="ctr">
                <a:defRPr/>
              </a:pPr>
              <a:t>9</a:t>
            </a:fld>
            <a:endParaRPr lang="cs-CZ" dirty="0"/>
          </a:p>
        </p:txBody>
      </p:sp>
      <p:sp>
        <p:nvSpPr>
          <p:cNvPr id="46093" name="TextovéPole 22"/>
          <p:cNvSpPr txBox="1">
            <a:spLocks noChangeArrowheads="1"/>
          </p:cNvSpPr>
          <p:nvPr/>
        </p:nvSpPr>
        <p:spPr bwMode="auto">
          <a:xfrm>
            <a:off x="7572376" y="5732860"/>
            <a:ext cx="184731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cs-CZ" sz="1350"/>
          </a:p>
        </p:txBody>
      </p:sp>
      <p:sp>
        <p:nvSpPr>
          <p:cNvPr id="13" name="Zástupný symbol pro text 1"/>
          <p:cNvSpPr txBox="1">
            <a:spLocks/>
          </p:cNvSpPr>
          <p:nvPr/>
        </p:nvSpPr>
        <p:spPr>
          <a:xfrm>
            <a:off x="157692" y="999960"/>
            <a:ext cx="8758887" cy="421200"/>
          </a:xfrm>
          <a:prstGeom prst="rect">
            <a:avLst/>
          </a:prstGeom>
          <a:solidFill>
            <a:srgbClr val="0870B5">
              <a:lumMod val="99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cs-CZ" sz="2250" b="1" kern="1200" spc="225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cs-CZ" sz="2200" smtClean="0"/>
              <a:t>Miroslav Jansta</a:t>
            </a:r>
            <a:endParaRPr lang="cs-CZ" sz="2200"/>
          </a:p>
        </p:txBody>
      </p:sp>
      <p:sp>
        <p:nvSpPr>
          <p:cNvPr id="2" name="Obdélník 1"/>
          <p:cNvSpPr/>
          <p:nvPr/>
        </p:nvSpPr>
        <p:spPr>
          <a:xfrm>
            <a:off x="157689" y="1472135"/>
            <a:ext cx="8868745" cy="466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400"/>
              </a:spcAft>
            </a:pPr>
            <a:r>
              <a:rPr lang="cs-CZ" sz="2400" b="1" cap="small" dirty="0"/>
              <a:t>Nutné změny</a:t>
            </a:r>
            <a:endParaRPr lang="cs-CZ" sz="2400" cap="small" dirty="0"/>
          </a:p>
          <a:p>
            <a:pPr lvl="0">
              <a:spcAft>
                <a:spcPts val="400"/>
              </a:spcAft>
            </a:pPr>
            <a:r>
              <a:rPr lang="cs-CZ" sz="2400" dirty="0"/>
              <a:t>o podpoře sportu (NOVÝ)</a:t>
            </a:r>
          </a:p>
          <a:p>
            <a:pPr lvl="0">
              <a:spcAft>
                <a:spcPts val="400"/>
              </a:spcAft>
            </a:pPr>
            <a:r>
              <a:rPr lang="cs-CZ" sz="2400" dirty="0"/>
              <a:t>Kompetenční zákon</a:t>
            </a:r>
          </a:p>
          <a:p>
            <a:pPr lvl="0">
              <a:spcAft>
                <a:spcPts val="400"/>
              </a:spcAft>
            </a:pPr>
            <a:r>
              <a:rPr lang="cs-CZ" sz="2400" dirty="0"/>
              <a:t>o provozování loterií</a:t>
            </a:r>
          </a:p>
          <a:p>
            <a:pPr lvl="0">
              <a:spcAft>
                <a:spcPts val="400"/>
              </a:spcAft>
            </a:pPr>
            <a:r>
              <a:rPr lang="cs-CZ" sz="2400" dirty="0"/>
              <a:t>o rozpočtových pravidlech</a:t>
            </a:r>
          </a:p>
          <a:p>
            <a:pPr lvl="0">
              <a:spcAft>
                <a:spcPts val="400"/>
              </a:spcAft>
            </a:pPr>
            <a:r>
              <a:rPr lang="cs-CZ" sz="2400" dirty="0"/>
              <a:t>o RUD</a:t>
            </a:r>
          </a:p>
          <a:p>
            <a:pPr lvl="0">
              <a:spcAft>
                <a:spcPts val="400"/>
              </a:spcAft>
            </a:pPr>
            <a:r>
              <a:rPr lang="cs-CZ" sz="2400" dirty="0"/>
              <a:t>Zákony o financování krajů a měst</a:t>
            </a:r>
          </a:p>
          <a:p>
            <a:pPr lvl="0">
              <a:spcAft>
                <a:spcPts val="400"/>
              </a:spcAft>
            </a:pPr>
            <a:r>
              <a:rPr lang="cs-CZ" sz="2400" dirty="0"/>
              <a:t>Daňové </a:t>
            </a:r>
            <a:r>
              <a:rPr lang="cs-CZ" sz="2400" dirty="0" smtClean="0"/>
              <a:t>zákony (asignace, úlevy, odpočitatelné položky)</a:t>
            </a:r>
            <a:endParaRPr lang="cs-CZ" sz="2400" dirty="0"/>
          </a:p>
          <a:p>
            <a:pPr lvl="0">
              <a:spcAft>
                <a:spcPts val="400"/>
              </a:spcAft>
            </a:pPr>
            <a:r>
              <a:rPr lang="cs-CZ" sz="2400" dirty="0"/>
              <a:t>Zákoník práce (dobrovolnictví ve sportu, apod.)</a:t>
            </a:r>
          </a:p>
          <a:p>
            <a:pPr lvl="0">
              <a:spcAft>
                <a:spcPts val="400"/>
              </a:spcAft>
            </a:pPr>
            <a:r>
              <a:rPr lang="cs-CZ" sz="2400" dirty="0"/>
              <a:t>o dobrovolnictví</a:t>
            </a:r>
          </a:p>
          <a:p>
            <a:pPr lvl="0">
              <a:spcAft>
                <a:spcPts val="400"/>
              </a:spcAft>
            </a:pPr>
            <a:r>
              <a:rPr lang="cs-CZ" sz="2400" dirty="0"/>
              <a:t>o zdravotních </a:t>
            </a:r>
            <a:r>
              <a:rPr lang="cs-CZ" sz="2400" dirty="0" smtClean="0"/>
              <a:t>pojišťovnách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6176465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593</TotalTime>
  <Words>383</Words>
  <Application>Microsoft Office PowerPoint</Application>
  <PresentationFormat>Předvádění na obrazovce (4:3)</PresentationFormat>
  <Paragraphs>109</Paragraphs>
  <Slides>12</Slides>
  <Notes>11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Česká unie sportu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Tomáš Maurer</dc:creator>
  <cp:lastModifiedBy>User</cp:lastModifiedBy>
  <cp:revision>46</cp:revision>
  <cp:lastPrinted>2015-10-05T09:59:40Z</cp:lastPrinted>
  <dcterms:created xsi:type="dcterms:W3CDTF">2015-09-01T07:39:21Z</dcterms:created>
  <dcterms:modified xsi:type="dcterms:W3CDTF">2016-04-19T09:19:23Z</dcterms:modified>
</cp:coreProperties>
</file>