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23"/>
  </p:notesMasterIdLst>
  <p:sldIdLst>
    <p:sldId id="257" r:id="rId3"/>
    <p:sldId id="610" r:id="rId4"/>
    <p:sldId id="624" r:id="rId5"/>
    <p:sldId id="625" r:id="rId6"/>
    <p:sldId id="626" r:id="rId7"/>
    <p:sldId id="623" r:id="rId8"/>
    <p:sldId id="612" r:id="rId9"/>
    <p:sldId id="629" r:id="rId10"/>
    <p:sldId id="628" r:id="rId11"/>
    <p:sldId id="614" r:id="rId12"/>
    <p:sldId id="618" r:id="rId13"/>
    <p:sldId id="613" r:id="rId14"/>
    <p:sldId id="619" r:id="rId15"/>
    <p:sldId id="471" r:id="rId16"/>
    <p:sldId id="615" r:id="rId17"/>
    <p:sldId id="616" r:id="rId18"/>
    <p:sldId id="617" r:id="rId19"/>
    <p:sldId id="630" r:id="rId20"/>
    <p:sldId id="631" r:id="rId21"/>
    <p:sldId id="271" r:id="rId2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282A"/>
    <a:srgbClr val="6F1E21"/>
    <a:srgbClr val="C9353C"/>
    <a:srgbClr val="A6A6A6"/>
    <a:srgbClr val="DA39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19"/>
    <p:restoredTop sz="96327"/>
  </p:normalViewPr>
  <p:slideViewPr>
    <p:cSldViewPr snapToGrid="0" snapToObjects="1">
      <p:cViewPr varScale="1">
        <p:scale>
          <a:sx n="124" d="100"/>
          <a:sy n="124" d="100"/>
        </p:scale>
        <p:origin x="88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E670FD-B665-E74A-BB43-52FBD47DB1A4}" type="datetimeFigureOut">
              <a:rPr lang="it-IT" smtClean="0"/>
              <a:t>06/12/21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45F07-C1BF-CF45-B79E-8A73F00599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8248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8C204F-1D6A-6F49-9F41-6E603DE9D321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909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8C204F-1D6A-6F49-9F41-6E603DE9D321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9552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25A9E5-129A-C249-AA16-3D5C5A1399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1290B39-3EE8-F649-BEE3-406B15C3E8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218DFA7-DEF5-2E4B-BEB5-CD19807B7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A38A7-9512-0648-BA8A-0783A207BF82}" type="datetimeFigureOut">
              <a:rPr lang="it-IT" smtClean="0"/>
              <a:t>06/12/21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118F6A2-4967-2D4F-847A-6AA8976A5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AF1BB74-FA4B-ED46-B8FF-82D9025EF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10781-4CF3-C845-AFAD-2B11942215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3268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B786C6-AFED-7546-A905-A41644A85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C67492F-29B6-B644-A432-FD4D5D311A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374D556-A3A0-D647-B470-DCE1743B6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A38A7-9512-0648-BA8A-0783A207BF82}" type="datetimeFigureOut">
              <a:rPr lang="it-IT" smtClean="0"/>
              <a:t>06/12/21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DD156E8-4D8A-B74B-8BB6-02D37534B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7AFD356-BDE2-D64D-8A62-4497F81AB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10781-4CF3-C845-AFAD-2B11942215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9785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6995A12-7518-5240-94C2-961B60ECDE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6CF04C9-4F87-4D43-9794-EF976AFC1F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1DB2406-0E43-F24D-B40B-459A25709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A38A7-9512-0648-BA8A-0783A207BF82}" type="datetimeFigureOut">
              <a:rPr lang="it-IT" smtClean="0"/>
              <a:t>06/12/21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D3F46DB-C245-2C49-B95E-04630A7FA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3C82434-25C2-3745-8C64-AF349A8DA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10781-4CF3-C845-AFAD-2B11942215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96393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FAF12E-6A57-CD42-B8C4-162B990350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547829B-EF60-654E-ADA3-EB2DEB461B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E7160C4-5148-C14B-BEF0-6BE82A5AF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51631-F539-0144-846C-1EAD35B339D9}" type="datetimeFigureOut">
              <a:rPr lang="it-IT" smtClean="0"/>
              <a:t>06/12/21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6C8F837-4C59-B049-A0CA-57D62E49E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06C05B1-C64D-334B-B4A2-8744FBC53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C55A-8391-1747-92C0-F1FB044DE5FA}" type="slidenum">
              <a:rPr lang="it-IT" smtClean="0"/>
              <a:t>‹N›</a:t>
            </a:fld>
            <a:endParaRPr lang="it-IT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E146C3C6-73FA-F140-9A20-7D40A8521620}"/>
              </a:ext>
            </a:extLst>
          </p:cNvPr>
          <p:cNvSpPr>
            <a:spLocks/>
          </p:cNvSpPr>
          <p:nvPr userDrawn="1"/>
        </p:nvSpPr>
        <p:spPr bwMode="auto">
          <a:xfrm>
            <a:off x="0" y="0"/>
            <a:ext cx="44931965" cy="696561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 sz="1351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15E2FDCB-DF88-BC49-8342-3AB7C34021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865" y="678426"/>
            <a:ext cx="4661209" cy="158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024537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1337BB-FC72-E442-86C2-ADE67D863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64F2BEE-CDC4-FB40-A0B4-B6EDDDB296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061B0AE-E586-C44A-86D6-CEA5C7A06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51631-F539-0144-846C-1EAD35B339D9}" type="datetimeFigureOut">
              <a:rPr lang="it-IT" smtClean="0"/>
              <a:t>06/12/21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1A412CC-1C58-1D4E-8A05-A4B7713B6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8F7B67B-F7C0-7148-83D8-E319CA59C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C55A-8391-1747-92C0-F1FB044DE5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8963801"/>
      </p:ext>
    </p:extLst>
  </p:cSld>
  <p:clrMapOvr>
    <a:masterClrMapping/>
  </p:clrMapOvr>
  <p:transition spd="slow">
    <p:push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0BDC59-8941-0E43-B641-01C7B0E32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DBEE4AD-A659-F841-A8AE-27BB63FAF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554A646-C1A5-5B40-A6C9-196A9F2BB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51631-F539-0144-846C-1EAD35B339D9}" type="datetimeFigureOut">
              <a:rPr lang="it-IT" smtClean="0"/>
              <a:t>06/12/21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789A26E-FF00-494E-8FF8-177946590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E51A7E0-3641-3B4E-A3BB-3E569F600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C55A-8391-1747-92C0-F1FB044DE5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7230801"/>
      </p:ext>
    </p:extLst>
  </p:cSld>
  <p:clrMapOvr>
    <a:masterClrMapping/>
  </p:clrMapOvr>
  <p:transition spd="slow">
    <p:push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055812-BCCE-A44C-BBB7-A5D7DD177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C35856-15EC-1045-A1CD-834AAA99D3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567964C-D78B-1049-A30F-C5B545B978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FF169D2-573C-C745-AF62-4C02869B6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51631-F539-0144-846C-1EAD35B339D9}" type="datetimeFigureOut">
              <a:rPr lang="it-IT" smtClean="0"/>
              <a:t>06/12/21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5D641C2-35B9-B847-9032-3A5B058D9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FD7800A-9823-C542-9F8D-664CF0293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C55A-8391-1747-92C0-F1FB044DE5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2679018"/>
      </p:ext>
    </p:extLst>
  </p:cSld>
  <p:clrMapOvr>
    <a:masterClrMapping/>
  </p:clrMapOvr>
  <p:transition spd="slow">
    <p:push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BE2645-4A46-414B-AD12-AD58711DF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5DFEF59-DE52-354F-B880-682AC956C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FC441B7-0FE9-F84F-8953-D74C8B89EF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D06A8A3-2769-8D43-9F27-E5AF16A1AD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7064310-D7D1-294C-925E-07EF5706C2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8CB5DE1-517F-6B46-B679-BE7DC8CE7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51631-F539-0144-846C-1EAD35B339D9}" type="datetimeFigureOut">
              <a:rPr lang="it-IT" smtClean="0"/>
              <a:t>06/12/21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11F2A18-C2B7-BD44-89EC-E2616B670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961B798-506A-0C4B-867C-D2B3596C2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C55A-8391-1747-92C0-F1FB044DE5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7716375"/>
      </p:ext>
    </p:extLst>
  </p:cSld>
  <p:clrMapOvr>
    <a:masterClrMapping/>
  </p:clrMapOvr>
  <p:transition spd="slow">
    <p:push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943938-9871-044B-9723-A94B84960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17C841B-E4FE-D44E-8681-17C836460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51631-F539-0144-846C-1EAD35B339D9}" type="datetimeFigureOut">
              <a:rPr lang="it-IT" smtClean="0"/>
              <a:t>06/12/21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275643B-7453-F94C-9A13-F359F3C51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06F4916-BE12-3A4E-B69B-F0466C816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C55A-8391-1747-92C0-F1FB044DE5FA}" type="slidenum">
              <a:rPr lang="it-IT" smtClean="0"/>
              <a:t>‹N›</a:t>
            </a:fld>
            <a:endParaRPr lang="it-IT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E146C3C6-73FA-F140-9A20-7D40A8521620}"/>
              </a:ext>
            </a:extLst>
          </p:cNvPr>
          <p:cNvSpPr>
            <a:spLocks/>
          </p:cNvSpPr>
          <p:nvPr userDrawn="1"/>
        </p:nvSpPr>
        <p:spPr bwMode="auto">
          <a:xfrm>
            <a:off x="1581" y="6186845"/>
            <a:ext cx="12189631" cy="70779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 sz="1351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B947DE20-938A-1D47-8A3F-B2A7228EA6B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726655" y="6311901"/>
            <a:ext cx="734648" cy="546099"/>
          </a:xfrm>
          <a:prstGeom prst="rect">
            <a:avLst/>
          </a:prstGeom>
          <a:solidFill>
            <a:srgbClr val="941100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1436" tIns="45719" rIns="91436" bIns="45719" numCol="1" anchor="t" anchorCtr="0" compatLnSpc="1">
            <a:prstTxWarp prst="textNoShape">
              <a:avLst/>
            </a:prstTxWarp>
          </a:bodyPr>
          <a:lstStyle>
            <a:defPPr>
              <a:defRPr lang="it-IT"/>
            </a:defPPr>
            <a:lvl1pPr marL="0" algn="ctr" defTabSz="914377" rtl="0" eaLnBrk="1" latinLnBrk="0" hangingPunct="1">
              <a:defRPr sz="7100" b="0" i="0" kern="1200">
                <a:solidFill>
                  <a:srgbClr val="FFFFFF"/>
                </a:solidFill>
                <a:latin typeface="Titillium Semibold"/>
                <a:ea typeface="ＭＳ Ｐゴシック" charset="0"/>
                <a:cs typeface="Titillium Semibold"/>
                <a:sym typeface="Titillium Bold" charset="0"/>
              </a:defRPr>
            </a:lvl1pPr>
            <a:lvl2pPr marL="457189" algn="l" defTabSz="914377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377" algn="l" defTabSz="914377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566" algn="l" defTabSz="914377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754" algn="l" defTabSz="914377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5943" algn="l" defTabSz="914377" rtl="0" eaLnBrk="1" fontAlgn="base" latinLnBrk="0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6pPr>
            <a:lvl7pPr marL="2743131" algn="l" defTabSz="914377" rtl="0" eaLnBrk="1" fontAlgn="base" latinLnBrk="0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7pPr>
            <a:lvl8pPr marL="3200320" algn="l" defTabSz="914377" rtl="0" eaLnBrk="1" fontAlgn="base" latinLnBrk="0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8pPr>
            <a:lvl9pPr marL="3657509" algn="l" defTabSz="914377" rtl="0" eaLnBrk="1" fontAlgn="base" latinLnBrk="0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9pPr>
          </a:lstStyle>
          <a:p>
            <a:pPr>
              <a:defRPr/>
            </a:pPr>
            <a:fld id="{A9015A78-9EE4-C84E-BBCF-412904461E64}" type="slidenum">
              <a:rPr lang="en-US" sz="2000" smtClean="0">
                <a:latin typeface="Avenir" panose="02000503020000020003" pitchFamily="2" charset="0"/>
              </a:rPr>
              <a:pPr>
                <a:defRPr/>
              </a:pPr>
              <a:t>‹N›</a:t>
            </a:fld>
            <a:endParaRPr lang="en-US" sz="2000" dirty="0">
              <a:latin typeface="Avenir" panose="02000503020000020003" pitchFamily="2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3266F5E4-E4DF-8043-AFF0-9690F4BF2300}"/>
              </a:ext>
            </a:extLst>
          </p:cNvPr>
          <p:cNvSpPr>
            <a:spLocks/>
          </p:cNvSpPr>
          <p:nvPr userDrawn="1"/>
        </p:nvSpPr>
        <p:spPr bwMode="auto">
          <a:xfrm>
            <a:off x="1581" y="1"/>
            <a:ext cx="12190420" cy="204732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 sz="1351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15E2FDCB-DF88-BC49-8342-3AB7C34021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2660" y="6263221"/>
            <a:ext cx="1674025" cy="54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422767"/>
      </p:ext>
    </p:extLst>
  </p:cSld>
  <p:clrMapOvr>
    <a:masterClrMapping/>
  </p:clrMapOvr>
  <p:transition spd="slow">
    <p:push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8E12054-4F45-044D-913A-1CC691F6D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51631-F539-0144-846C-1EAD35B339D9}" type="datetimeFigureOut">
              <a:rPr lang="it-IT" smtClean="0"/>
              <a:t>06/12/21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AF51EF1-25C7-4149-B12D-417A51C08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D9F24D-87DE-A247-841A-B44AA2DDF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C55A-8391-1747-92C0-F1FB044DE5FA}" type="slidenum">
              <a:rPr lang="it-IT" smtClean="0"/>
              <a:t>‹N›</a:t>
            </a:fld>
            <a:endParaRPr lang="it-IT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146C3C6-73FA-F140-9A20-7D40A8521620}"/>
              </a:ext>
            </a:extLst>
          </p:cNvPr>
          <p:cNvSpPr>
            <a:spLocks/>
          </p:cNvSpPr>
          <p:nvPr userDrawn="1"/>
        </p:nvSpPr>
        <p:spPr bwMode="auto">
          <a:xfrm>
            <a:off x="1581" y="6186845"/>
            <a:ext cx="12189631" cy="70779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 sz="1351"/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B947DE20-938A-1D47-8A3F-B2A7228EA6B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726655" y="6311901"/>
            <a:ext cx="734648" cy="546099"/>
          </a:xfrm>
          <a:prstGeom prst="rect">
            <a:avLst/>
          </a:prstGeom>
          <a:solidFill>
            <a:srgbClr val="941100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1436" tIns="45719" rIns="91436" bIns="45719" numCol="1" anchor="t" anchorCtr="0" compatLnSpc="1">
            <a:prstTxWarp prst="textNoShape">
              <a:avLst/>
            </a:prstTxWarp>
          </a:bodyPr>
          <a:lstStyle>
            <a:defPPr>
              <a:defRPr lang="it-IT"/>
            </a:defPPr>
            <a:lvl1pPr marL="0" algn="ctr" defTabSz="914377" rtl="0" eaLnBrk="1" latinLnBrk="0" hangingPunct="1">
              <a:defRPr sz="7100" b="0" i="0" kern="1200">
                <a:solidFill>
                  <a:srgbClr val="FFFFFF"/>
                </a:solidFill>
                <a:latin typeface="Titillium Semibold"/>
                <a:ea typeface="ＭＳ Ｐゴシック" charset="0"/>
                <a:cs typeface="Titillium Semibold"/>
                <a:sym typeface="Titillium Bold" charset="0"/>
              </a:defRPr>
            </a:lvl1pPr>
            <a:lvl2pPr marL="457189" algn="l" defTabSz="914377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377" algn="l" defTabSz="914377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566" algn="l" defTabSz="914377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754" algn="l" defTabSz="914377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5943" algn="l" defTabSz="914377" rtl="0" eaLnBrk="1" fontAlgn="base" latinLnBrk="0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6pPr>
            <a:lvl7pPr marL="2743131" algn="l" defTabSz="914377" rtl="0" eaLnBrk="1" fontAlgn="base" latinLnBrk="0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7pPr>
            <a:lvl8pPr marL="3200320" algn="l" defTabSz="914377" rtl="0" eaLnBrk="1" fontAlgn="base" latinLnBrk="0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8pPr>
            <a:lvl9pPr marL="3657509" algn="l" defTabSz="914377" rtl="0" eaLnBrk="1" fontAlgn="base" latinLnBrk="0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9pPr>
          </a:lstStyle>
          <a:p>
            <a:pPr>
              <a:defRPr/>
            </a:pPr>
            <a:fld id="{A9015A78-9EE4-C84E-BBCF-412904461E64}" type="slidenum">
              <a:rPr lang="en-US" sz="2000" smtClean="0">
                <a:latin typeface="Avenir" panose="02000503020000020003" pitchFamily="2" charset="0"/>
              </a:rPr>
              <a:pPr>
                <a:defRPr/>
              </a:pPr>
              <a:t>‹N›</a:t>
            </a:fld>
            <a:endParaRPr lang="en-US" sz="2000" dirty="0">
              <a:latin typeface="Avenir" panose="02000503020000020003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66F5E4-E4DF-8043-AFF0-9690F4BF2300}"/>
              </a:ext>
            </a:extLst>
          </p:cNvPr>
          <p:cNvSpPr>
            <a:spLocks/>
          </p:cNvSpPr>
          <p:nvPr userDrawn="1"/>
        </p:nvSpPr>
        <p:spPr bwMode="auto">
          <a:xfrm>
            <a:off x="1581" y="1"/>
            <a:ext cx="12190420" cy="204732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 sz="1351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4900DD8-C8A9-C640-9DB3-EA4891DF239F}"/>
              </a:ext>
            </a:extLst>
          </p:cNvPr>
          <p:cNvSpPr txBox="1"/>
          <p:nvPr userDrawn="1"/>
        </p:nvSpPr>
        <p:spPr>
          <a:xfrm>
            <a:off x="542661" y="1273521"/>
            <a:ext cx="83845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chemeClr val="bg1"/>
                </a:solidFill>
                <a:latin typeface="Avenir" panose="02000503020000020003" pitchFamily="2" charset="0"/>
              </a:rPr>
              <a:t>Chi siamo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15E2FDCB-DF88-BC49-8342-3AB7C34021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2660" y="6263221"/>
            <a:ext cx="1674025" cy="540571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E4900DD8-C8A9-C640-9DB3-EA4891DF239F}"/>
              </a:ext>
            </a:extLst>
          </p:cNvPr>
          <p:cNvSpPr txBox="1"/>
          <p:nvPr userDrawn="1"/>
        </p:nvSpPr>
        <p:spPr>
          <a:xfrm>
            <a:off x="168354" y="528801"/>
            <a:ext cx="83845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chemeClr val="bg1"/>
                </a:solidFill>
                <a:latin typeface="Avenir" panose="02000503020000020003" pitchFamily="2" charset="0"/>
              </a:rPr>
              <a:t>Chi siamo</a:t>
            </a:r>
          </a:p>
        </p:txBody>
      </p:sp>
    </p:spTree>
    <p:extLst>
      <p:ext uri="{BB962C8B-B14F-4D97-AF65-F5344CB8AC3E}">
        <p14:creationId xmlns:p14="http://schemas.microsoft.com/office/powerpoint/2010/main" val="3396408202"/>
      </p:ext>
    </p:extLst>
  </p:cSld>
  <p:clrMapOvr>
    <a:masterClrMapping/>
  </p:clrMapOvr>
  <p:transition spd="slow">
    <p:push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6215FE-5074-7740-AE20-E1D4BCE20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A0042E-F7E8-7541-A381-4399AC581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DEBFF5C-5572-B745-9DF2-C38A283995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15263FB-CC18-C04B-9AAA-B36BC997B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51631-F539-0144-846C-1EAD35B339D9}" type="datetimeFigureOut">
              <a:rPr lang="it-IT" smtClean="0"/>
              <a:t>06/12/21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F08A635-EA4B-E849-9085-91F8E0480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3D5F877-1009-CA4B-A1E9-0832DA5E7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C55A-8391-1747-92C0-F1FB044DE5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6911608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958736-6374-5A45-BC73-51709A7E3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CDB5C0-3E91-7C4D-B9F6-617210DC0B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0B2CAB-674E-B54F-9F29-5EBEAA0B1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A38A7-9512-0648-BA8A-0783A207BF82}" type="datetimeFigureOut">
              <a:rPr lang="it-IT" smtClean="0"/>
              <a:t>06/12/21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3693632-BB7A-5B4B-B8A9-4EF92583E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4B999FD-C017-9444-9D1D-D2057E2E5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10781-4CF3-C845-AFAD-2B11942215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97399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4726AC-06A4-E34B-BB95-B6EB42EAB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4F008E9-91FD-2F45-8B60-8C6B241D40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6CBA785-4B31-B34B-B0CB-7E30B11156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950618F-2BFF-3149-9957-9DB796FE3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51631-F539-0144-846C-1EAD35B339D9}" type="datetimeFigureOut">
              <a:rPr lang="it-IT" smtClean="0"/>
              <a:t>06/12/21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E6D76E7-018F-E047-91A4-1840AB960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6C48949-1C55-0348-B0AF-3AC22C5E8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C55A-8391-1747-92C0-F1FB044DE5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4355382"/>
      </p:ext>
    </p:extLst>
  </p:cSld>
  <p:clrMapOvr>
    <a:masterClrMapping/>
  </p:clrMapOvr>
  <p:transition spd="slow">
    <p:push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F9EB0B-D8E1-284B-AA9C-B388AE4FE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DD4062C-1DBB-AD46-93C5-58AE8419F6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82F5BA8-39B1-C24A-84DB-5D521CCB6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51631-F539-0144-846C-1EAD35B339D9}" type="datetimeFigureOut">
              <a:rPr lang="it-IT" smtClean="0"/>
              <a:t>06/12/21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42D96E1-D3D0-244A-A8F3-A17205374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2F03FE-FDB4-6D40-9B49-D29A2C330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C55A-8391-1747-92C0-F1FB044DE5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0022220"/>
      </p:ext>
    </p:extLst>
  </p:cSld>
  <p:clrMapOvr>
    <a:masterClrMapping/>
  </p:clrMapOvr>
  <p:transition spd="slow">
    <p:push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B1F306E-7E65-D24E-92D8-91749C42BB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4AEB2EA-9688-1A4E-B6B4-02CDBA06E7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8FAC2B8-5702-6944-A096-D0E52A022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51631-F539-0144-846C-1EAD35B339D9}" type="datetimeFigureOut">
              <a:rPr lang="it-IT" smtClean="0"/>
              <a:t>06/12/21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7CE259A-A7FD-734B-BF2B-389FFBB4F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BF49459-5B98-4C44-90D3-B24A30FD1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C55A-8391-1747-92C0-F1FB044DE5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1417817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198992-A2DF-CD4D-ACE0-FB2A10939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B2341D9-05EA-2F47-8A60-525B067F0D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EADBCB5-82F0-354C-9174-012CD69D0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A38A7-9512-0648-BA8A-0783A207BF82}" type="datetimeFigureOut">
              <a:rPr lang="it-IT" smtClean="0"/>
              <a:t>06/12/21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2499509-F5AE-C248-B806-41BD1E9DB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80352C-7E8B-744D-9C7A-14A251CF4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10781-4CF3-C845-AFAD-2B11942215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3136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06FD18-BAAD-A644-B2A5-158800373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62603C-1DCB-D74E-8E62-6AD2B49B62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36EDD9D-F5CC-4945-81CF-2B23A27797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97CCEA4-2332-194E-94E4-156E2D46D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A38A7-9512-0648-BA8A-0783A207BF82}" type="datetimeFigureOut">
              <a:rPr lang="it-IT" smtClean="0"/>
              <a:t>06/12/21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D969BC7-3F22-D74A-B015-FF1F96EC0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EE310C9-84CF-9240-8A3F-C2474B663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10781-4CF3-C845-AFAD-2B11942215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5901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25B1A4-463E-6841-AFA6-B542A69B2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C4B7549-4100-A04A-B708-99B5375580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F17BD9E-EF4D-9949-9DE0-1ED76566A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AC5F1CE-C3F9-3F46-8DE8-25FD9C45E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789659F-B9CB-0D43-8AF8-CB6FB23C1E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974AF57-81AD-AD45-A289-2C3E82E60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A38A7-9512-0648-BA8A-0783A207BF82}" type="datetimeFigureOut">
              <a:rPr lang="it-IT" smtClean="0"/>
              <a:t>06/12/21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74EEA35-603F-2349-B0AA-C5CAC5F13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7D3A169-6872-3844-B5EC-5C528B66D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10781-4CF3-C845-AFAD-2B11942215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9879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64A8F4-C101-0A41-8D79-6BDEE26D7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AD6589A-CC82-E440-A327-0862527AB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A38A7-9512-0648-BA8A-0783A207BF82}" type="datetimeFigureOut">
              <a:rPr lang="it-IT" smtClean="0"/>
              <a:t>06/12/21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C522F8A-5E07-EA43-BB77-4CA3D18AD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9FA535C-FCB2-6140-9292-3A67EE244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10781-4CF3-C845-AFAD-2B11942215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1886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908F588-AD6F-114F-9970-B0AE6EE9E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A38A7-9512-0648-BA8A-0783A207BF82}" type="datetimeFigureOut">
              <a:rPr lang="it-IT" smtClean="0"/>
              <a:t>06/12/21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E49C377-029C-CA41-AFFF-8484273B3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EEC2D76-BF9F-CF48-8236-ACFD30C4F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10781-4CF3-C845-AFAD-2B11942215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1614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D0AD4B-FED3-E44E-81AD-9E16857CF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41E6A6-4FAE-7342-9D26-F9CAE0F5A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70D88D0-A639-514F-B149-810DD889C5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2FE917A-AF6B-4B48-9BB9-10090EB2B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A38A7-9512-0648-BA8A-0783A207BF82}" type="datetimeFigureOut">
              <a:rPr lang="it-IT" smtClean="0"/>
              <a:t>06/12/21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13D9F31-F020-094B-8566-F3002D792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7777F65-C9DA-814C-91D1-37E69BE72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10781-4CF3-C845-AFAD-2B11942215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2737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97E339-C005-6D44-B1AA-A176E9345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ECA1337-5423-994F-B276-F0C6605A47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59011D8-E062-604A-8166-2542FFE2DC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CCE255A-1835-5A46-8AFB-13945B63D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A38A7-9512-0648-BA8A-0783A207BF82}" type="datetimeFigureOut">
              <a:rPr lang="it-IT" smtClean="0"/>
              <a:t>06/12/21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7F75ED6-0B98-F147-AE9D-0506B42C9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63ED342-74BC-D148-969C-F830CEE55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10781-4CF3-C845-AFAD-2B11942215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523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F24FF68-0FC4-644A-AAC6-10B6B68F2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3EDDEE8-4E09-B446-A767-A22D640DA5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75123D-58AE-434E-88B7-E39D5D6E6D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A38A7-9512-0648-BA8A-0783A207BF82}" type="datetimeFigureOut">
              <a:rPr lang="it-IT" smtClean="0"/>
              <a:t>06/12/21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44E5CD5-219C-1242-BACB-19E9C77AB9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E02FEDA-A9EF-8F4B-BB0A-C9D5C069F7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10781-4CF3-C845-AFAD-2B11942215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0678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5CA034F-25C0-774D-8917-5420503E8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F3C9FC7-B6C4-314C-8546-9334A02FD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A2902F3-AC67-2346-B784-55BBB5289C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51631-F539-0144-846C-1EAD35B339D9}" type="datetimeFigureOut">
              <a:rPr lang="it-IT" smtClean="0"/>
              <a:t>06/12/21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6F5C353-F5B7-C849-BFBE-942D38BAD8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AFDE3DC-8EB9-1B49-B3C8-6811DDE48B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DC55A-8391-1747-92C0-F1FB044DE5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866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/>
  </p:transition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nuffic.nl/en/subjects/diploma/education-systems" TargetMode="Externa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okut.no/globalassets/nokut/artikkelbibliotek/utenlandsk_utdanning/gsulista/2021/gsu_list_english_12112021.pdf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www.q-entry.eu/" TargetMode="Externa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qar.eu/deqar-connect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qsearch.qqi.ie/WebPart/Search?searchtype=recognitions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www.uhr.se/bedomning-av-utlandsk-utbildning/bedomningstjanst/" TargetMode="Externa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kwalifikator.nawa.gov.pl/" TargetMode="Externa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cimea.it/files/fileusers/7590_Brochure_substantial_differences.pdf" TargetMode="Externa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cimea.it/files/fileusers/5278_Foreign%20schools%20in%20Italy_DEF_22.07.21.pdf" TargetMode="Externa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imea.it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jpeg"/><Relationship Id="rId5" Type="http://schemas.openxmlformats.org/officeDocument/2006/relationships/image" Target="../media/image6.tiff"/><Relationship Id="rId4" Type="http://schemas.openxmlformats.org/officeDocument/2006/relationships/image" Target="../media/image5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nic-naric.net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jpe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ic-naric.net/fileusers/9224_2021-COVID-19_INFO_UPPER_SECONDARY_SCHOOL_EXAMS.pdf" TargetMode="External"/><Relationship Id="rId2" Type="http://schemas.openxmlformats.org/officeDocument/2006/relationships/hyperlink" Target="https://www.enic-naric.net/fileusers/9975_2020-COVID-19_INFO_UPPER_SECONDARY_SCHOOL_EXAMS.pdf" TargetMode="Externa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>
            <a:extLst>
              <a:ext uri="{FF2B5EF4-FFF2-40B4-BE49-F238E27FC236}">
                <a16:creationId xmlns:a16="http://schemas.microsoft.com/office/drawing/2014/main" id="{58DD4BB6-0B9F-5C4D-A0C1-4E742A8D9524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eaLnBrk="1" hangingPunct="1"/>
            <a:endParaRPr lang="it-IT" altLang="it-IT" sz="7600"/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D2AEED3D-3A69-DC4E-8730-B9E8795A0B29}"/>
              </a:ext>
            </a:extLst>
          </p:cNvPr>
          <p:cNvSpPr>
            <a:spLocks/>
          </p:cNvSpPr>
          <p:nvPr/>
        </p:nvSpPr>
        <p:spPr bwMode="auto">
          <a:xfrm>
            <a:off x="9644214" y="3728082"/>
            <a:ext cx="2256497" cy="666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algn="r" eaLnBrk="1" hangingPunct="1"/>
            <a:endParaRPr lang="en-US" altLang="it-IT" sz="1867" b="1" dirty="0">
              <a:solidFill>
                <a:srgbClr val="FFFFFF"/>
              </a:solidFill>
              <a:latin typeface="Arial"/>
              <a:ea typeface="ＭＳ Ｐゴシック" panose="020B0600070205080204" pitchFamily="34" charset="-128"/>
              <a:cs typeface="Arial"/>
              <a:sym typeface="Titillium Bold" pitchFamily="-84" charset="0"/>
            </a:endParaRPr>
          </a:p>
        </p:txBody>
      </p:sp>
      <p:grpSp>
        <p:nvGrpSpPr>
          <p:cNvPr id="13" name="Group 4">
            <a:extLst>
              <a:ext uri="{FF2B5EF4-FFF2-40B4-BE49-F238E27FC236}">
                <a16:creationId xmlns:a16="http://schemas.microsoft.com/office/drawing/2014/main" id="{F287C643-3DE8-AF44-97D8-9EE3175495D6}"/>
              </a:ext>
            </a:extLst>
          </p:cNvPr>
          <p:cNvGrpSpPr>
            <a:grpSpLocks/>
          </p:cNvGrpSpPr>
          <p:nvPr/>
        </p:nvGrpSpPr>
        <p:grpSpPr bwMode="auto">
          <a:xfrm>
            <a:off x="-2859087" y="2794532"/>
            <a:ext cx="9128704" cy="1266651"/>
            <a:chOff x="0" y="0"/>
            <a:chExt cx="10551" cy="1464"/>
          </a:xfrm>
          <a:solidFill>
            <a:srgbClr val="EB1126"/>
          </a:solidFill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C039C336-F92B-7048-8536-715FDBC0AE9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7"/>
              <a:ext cx="9805" cy="1447"/>
            </a:xfrm>
            <a:custGeom>
              <a:avLst/>
              <a:gdLst>
                <a:gd name="T0" fmla="*/ 0 w 21600"/>
                <a:gd name="T1" fmla="*/ 0 h 21600"/>
                <a:gd name="T2" fmla="*/ 86 w 21600"/>
                <a:gd name="T3" fmla="*/ 0 h 21600"/>
                <a:gd name="T4" fmla="*/ 77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600" h="21600">
                  <a:moveTo>
                    <a:pt x="29" y="21600"/>
                  </a:moveTo>
                  <a:lnTo>
                    <a:pt x="21600" y="21600"/>
                  </a:lnTo>
                  <a:lnTo>
                    <a:pt x="19332" y="0"/>
                  </a:lnTo>
                  <a:lnTo>
                    <a:pt x="0" y="0"/>
                  </a:lnTo>
                  <a:lnTo>
                    <a:pt x="29" y="21600"/>
                  </a:lnTo>
                  <a:close/>
                  <a:moveTo>
                    <a:pt x="29" y="21600"/>
                  </a:moveTo>
                </a:path>
              </a:pathLst>
            </a:custGeom>
            <a:solidFill>
              <a:srgbClr val="94282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254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>
                <a:defRPr/>
              </a:pPr>
              <a:endParaRPr lang="en-US" sz="2400" dirty="0">
                <a:latin typeface="Gill Sans" charset="0"/>
                <a:ea typeface="ヒラギノ角ゴ ProN W3" charset="0"/>
                <a:sym typeface="Gill Sans" charset="0"/>
              </a:endParaRPr>
            </a:p>
          </p:txBody>
        </p:sp>
        <p:sp>
          <p:nvSpPr>
            <p:cNvPr id="15" name="Freeform 3">
              <a:extLst>
                <a:ext uri="{FF2B5EF4-FFF2-40B4-BE49-F238E27FC236}">
                  <a16:creationId xmlns:a16="http://schemas.microsoft.com/office/drawing/2014/main" id="{48D69C0C-4A4D-BE42-BD98-688934EACE9F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1" y="0"/>
              <a:ext cx="1500" cy="144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600" h="21600">
                  <a:moveTo>
                    <a:pt x="14688" y="21600"/>
                  </a:moveTo>
                  <a:lnTo>
                    <a:pt x="21600" y="21600"/>
                  </a:lnTo>
                  <a:lnTo>
                    <a:pt x="6777" y="0"/>
                  </a:lnTo>
                  <a:lnTo>
                    <a:pt x="0" y="0"/>
                  </a:lnTo>
                  <a:lnTo>
                    <a:pt x="14688" y="21600"/>
                  </a:lnTo>
                  <a:close/>
                  <a:moveTo>
                    <a:pt x="14688" y="21600"/>
                  </a:move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254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>
                <a:defRPr/>
              </a:pPr>
              <a:endParaRPr lang="en-US" sz="2400" dirty="0">
                <a:latin typeface="Gill Sans" charset="0"/>
                <a:ea typeface="ヒラギノ角ゴ ProN W3" charset="0"/>
                <a:sym typeface="Gill Sans" charset="0"/>
              </a:endParaRPr>
            </a:p>
          </p:txBody>
        </p:sp>
      </p:grpSp>
      <p:sp>
        <p:nvSpPr>
          <p:cNvPr id="17" name="Freeform 6">
            <a:extLst>
              <a:ext uri="{FF2B5EF4-FFF2-40B4-BE49-F238E27FC236}">
                <a16:creationId xmlns:a16="http://schemas.microsoft.com/office/drawing/2014/main" id="{6861B9D4-2D20-A34A-8A61-923B067FF70C}"/>
              </a:ext>
            </a:extLst>
          </p:cNvPr>
          <p:cNvSpPr>
            <a:spLocks/>
          </p:cNvSpPr>
          <p:nvPr/>
        </p:nvSpPr>
        <p:spPr bwMode="auto">
          <a:xfrm>
            <a:off x="4970063" y="4215403"/>
            <a:ext cx="2332573" cy="224951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0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0" h="21600">
                <a:moveTo>
                  <a:pt x="14688" y="21600"/>
                </a:moveTo>
                <a:lnTo>
                  <a:pt x="21600" y="21600"/>
                </a:lnTo>
                <a:lnTo>
                  <a:pt x="6777" y="0"/>
                </a:lnTo>
                <a:lnTo>
                  <a:pt x="0" y="0"/>
                </a:lnTo>
                <a:lnTo>
                  <a:pt x="14688" y="21600"/>
                </a:lnTo>
                <a:close/>
                <a:moveTo>
                  <a:pt x="14688" y="21600"/>
                </a:moveTo>
              </a:path>
            </a:pathLst>
          </a:custGeom>
          <a:solidFill>
            <a:srgbClr val="94282B"/>
          </a:solidFill>
          <a:ln>
            <a:noFill/>
          </a:ln>
        </p:spPr>
        <p:txBody>
          <a:bodyPr lIns="0" tIns="0" rIns="0" bIns="0"/>
          <a:lstStyle/>
          <a:p>
            <a:endParaRPr lang="it-IT" sz="2400"/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B0E209E6-276B-A14F-AFE2-EB2F6E7896D7}"/>
              </a:ext>
            </a:extLst>
          </p:cNvPr>
          <p:cNvSpPr>
            <a:spLocks/>
          </p:cNvSpPr>
          <p:nvPr/>
        </p:nvSpPr>
        <p:spPr bwMode="auto">
          <a:xfrm>
            <a:off x="3680151" y="1742451"/>
            <a:ext cx="934415" cy="89980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0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0" h="21600">
                <a:moveTo>
                  <a:pt x="14688" y="21600"/>
                </a:moveTo>
                <a:lnTo>
                  <a:pt x="21600" y="21600"/>
                </a:lnTo>
                <a:lnTo>
                  <a:pt x="6777" y="0"/>
                </a:lnTo>
                <a:lnTo>
                  <a:pt x="0" y="0"/>
                </a:lnTo>
                <a:lnTo>
                  <a:pt x="14688" y="21600"/>
                </a:lnTo>
                <a:close/>
                <a:moveTo>
                  <a:pt x="14688" y="21600"/>
                </a:moveTo>
              </a:path>
            </a:pathLst>
          </a:custGeom>
          <a:solidFill>
            <a:srgbClr val="94282B"/>
          </a:solidFill>
          <a:ln>
            <a:noFill/>
          </a:ln>
        </p:spPr>
        <p:txBody>
          <a:bodyPr lIns="0" tIns="0" rIns="0" bIns="0"/>
          <a:lstStyle/>
          <a:p>
            <a:endParaRPr lang="it-IT" sz="2400"/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1ADAD045-3FC7-DD4B-9C0B-9DE38ACE5D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9431" y="2879234"/>
            <a:ext cx="3277092" cy="1058228"/>
          </a:xfrm>
          <a:prstGeom prst="rect">
            <a:avLst/>
          </a:prstGeom>
        </p:spPr>
      </p:pic>
      <p:sp>
        <p:nvSpPr>
          <p:cNvPr id="21" name="Rectangle 8">
            <a:extLst>
              <a:ext uri="{FF2B5EF4-FFF2-40B4-BE49-F238E27FC236}">
                <a16:creationId xmlns:a16="http://schemas.microsoft.com/office/drawing/2014/main" id="{24A1834A-1BD1-774D-87BA-8D92CA4C68F1}"/>
              </a:ext>
            </a:extLst>
          </p:cNvPr>
          <p:cNvSpPr>
            <a:spLocks/>
          </p:cNvSpPr>
          <p:nvPr/>
        </p:nvSpPr>
        <p:spPr bwMode="auto">
          <a:xfrm>
            <a:off x="5384769" y="593968"/>
            <a:ext cx="6185484" cy="637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algn="r" eaLnBrk="1" hangingPunct="1"/>
            <a:endParaRPr lang="en-US" altLang="it-IT" sz="4800" dirty="0">
              <a:solidFill>
                <a:schemeClr val="bg1"/>
              </a:solidFill>
              <a:latin typeface="Arial"/>
              <a:ea typeface="Apple Color Emoji" pitchFamily="2" charset="0"/>
              <a:cs typeface="Arial"/>
              <a:sym typeface="Titillium Regular" pitchFamily="-84" charset="0"/>
            </a:endParaRPr>
          </a:p>
        </p:txBody>
      </p:sp>
      <p:sp>
        <p:nvSpPr>
          <p:cNvPr id="22" name="Rectangle 8">
            <a:extLst>
              <a:ext uri="{FF2B5EF4-FFF2-40B4-BE49-F238E27FC236}">
                <a16:creationId xmlns:a16="http://schemas.microsoft.com/office/drawing/2014/main" id="{E1B2751B-4BD7-B447-9B90-353F1AC0FBDA}"/>
              </a:ext>
            </a:extLst>
          </p:cNvPr>
          <p:cNvSpPr>
            <a:spLocks/>
          </p:cNvSpPr>
          <p:nvPr/>
        </p:nvSpPr>
        <p:spPr bwMode="auto">
          <a:xfrm>
            <a:off x="5187826" y="2192353"/>
            <a:ext cx="6760376" cy="2658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algn="r" eaLnBrk="1" hangingPunct="1"/>
            <a:endParaRPr lang="en-US" altLang="it-IT" sz="2800" dirty="0">
              <a:solidFill>
                <a:schemeClr val="bg1"/>
              </a:solidFill>
              <a:latin typeface="Avenir Book" panose="02000503020000020003" pitchFamily="2" charset="0"/>
              <a:ea typeface="Apple Color Emoji" pitchFamily="2" charset="0"/>
              <a:sym typeface="Titillium Regular" pitchFamily="-84" charset="0"/>
            </a:endParaRPr>
          </a:p>
          <a:p>
            <a:pPr algn="r" eaLnBrk="1" hangingPunct="1"/>
            <a:r>
              <a:rPr lang="en-US" altLang="it-IT" sz="3600" dirty="0">
                <a:solidFill>
                  <a:schemeClr val="bg1"/>
                </a:solidFill>
                <a:latin typeface="Avenir Book" panose="02000503020000020003" pitchFamily="2" charset="0"/>
                <a:ea typeface="Apple Color Emoji" pitchFamily="2" charset="0"/>
                <a:sym typeface="Titillium Regular" pitchFamily="-84" charset="0"/>
              </a:rPr>
              <a:t>Good practices for the implementation of automatic recognition</a:t>
            </a:r>
          </a:p>
          <a:p>
            <a:pPr algn="r" eaLnBrk="1" hangingPunct="1"/>
            <a:endParaRPr lang="en-US" altLang="it-IT" sz="3600" dirty="0">
              <a:solidFill>
                <a:schemeClr val="bg1"/>
              </a:solidFill>
              <a:latin typeface="Avenir Book" panose="02000503020000020003" pitchFamily="2" charset="0"/>
              <a:ea typeface="Apple Color Emoji" pitchFamily="2" charset="0"/>
              <a:sym typeface="Titillium Regular" pitchFamily="-84" charset="0"/>
            </a:endParaRPr>
          </a:p>
          <a:p>
            <a:pPr algn="r" eaLnBrk="1" hangingPunct="1"/>
            <a:r>
              <a:rPr lang="en-US" altLang="it-IT" sz="1800" dirty="0">
                <a:solidFill>
                  <a:schemeClr val="bg1"/>
                </a:solidFill>
                <a:latin typeface="Avenir Book" panose="02000503020000020003" pitchFamily="2" charset="0"/>
                <a:ea typeface="Apple Color Emoji" pitchFamily="2" charset="0"/>
                <a:sym typeface="Titillium Regular" pitchFamily="-84" charset="0"/>
              </a:rPr>
              <a:t>Silvia Bianco</a:t>
            </a:r>
          </a:p>
          <a:p>
            <a:pPr algn="r" eaLnBrk="1" hangingPunct="1"/>
            <a:r>
              <a:rPr lang="en-US" altLang="it-IT" sz="1400" dirty="0">
                <a:solidFill>
                  <a:schemeClr val="bg1"/>
                </a:solidFill>
                <a:latin typeface="Avenir Book" panose="02000503020000020003" pitchFamily="2" charset="0"/>
                <a:ea typeface="Apple Color Emoji" pitchFamily="2" charset="0"/>
                <a:sym typeface="Titillium Regular" pitchFamily="-84" charset="0"/>
              </a:rPr>
              <a:t>SEARCH ENGINE project</a:t>
            </a:r>
          </a:p>
          <a:p>
            <a:pPr algn="r" eaLnBrk="1" hangingPunct="1"/>
            <a:r>
              <a:rPr lang="en-US" altLang="it-IT" sz="1400" dirty="0">
                <a:solidFill>
                  <a:schemeClr val="bg1"/>
                </a:solidFill>
                <a:latin typeface="Avenir Book" panose="02000503020000020003" pitchFamily="2" charset="0"/>
                <a:ea typeface="Apple Color Emoji" pitchFamily="2" charset="0"/>
                <a:sym typeface="Titillium Regular" pitchFamily="-84" charset="0"/>
              </a:rPr>
              <a:t>07.12.2021</a:t>
            </a:r>
          </a:p>
          <a:p>
            <a:pPr algn="r" eaLnBrk="1" hangingPunct="1"/>
            <a:endParaRPr lang="en-US" altLang="it-IT" sz="1800" dirty="0">
              <a:solidFill>
                <a:schemeClr val="bg1"/>
              </a:solidFill>
              <a:latin typeface="Avenir Book" panose="02000503020000020003" pitchFamily="2" charset="0"/>
              <a:ea typeface="Apple Color Emoji" pitchFamily="2" charset="0"/>
              <a:sym typeface="Titillium Regular" pitchFamily="-84" charset="0"/>
            </a:endParaRPr>
          </a:p>
          <a:p>
            <a:pPr algn="r" eaLnBrk="1" hangingPunct="1"/>
            <a:endParaRPr lang="en-US" altLang="it-IT" sz="1800" dirty="0">
              <a:solidFill>
                <a:schemeClr val="bg1"/>
              </a:solidFill>
              <a:latin typeface="Avenir Book" panose="02000503020000020003" pitchFamily="2" charset="0"/>
              <a:ea typeface="Apple Color Emoji" pitchFamily="2" charset="0"/>
              <a:sym typeface="Titillium Regular" pitchFamily="-8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94971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BE48919F-4E14-FE4D-91FE-C8CBA1F90759}"/>
              </a:ext>
            </a:extLst>
          </p:cNvPr>
          <p:cNvSpPr/>
          <p:nvPr/>
        </p:nvSpPr>
        <p:spPr>
          <a:xfrm>
            <a:off x="616448" y="823692"/>
            <a:ext cx="6510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Avenir Book" panose="02000503020000020003" pitchFamily="2" charset="0"/>
              </a:rPr>
              <a:t>Country </a:t>
            </a:r>
            <a:r>
              <a:rPr lang="it-IT" dirty="0" err="1">
                <a:latin typeface="Avenir Book" panose="02000503020000020003" pitchFamily="2" charset="0"/>
              </a:rPr>
              <a:t>profiles</a:t>
            </a:r>
            <a:r>
              <a:rPr lang="it-IT" dirty="0">
                <a:latin typeface="Avenir Book" panose="02000503020000020003" pitchFamily="2" charset="0"/>
              </a:rPr>
              <a:t> – </a:t>
            </a:r>
            <a:r>
              <a:rPr lang="it-IT" dirty="0">
                <a:latin typeface="Avenir Book" panose="02000503020000020003" pitchFamily="2" charset="0"/>
                <a:hlinkClick r:id="rId2"/>
              </a:rPr>
              <a:t>https://www.nuffic.nl/en/subjects/diploma/education-systems</a:t>
            </a:r>
            <a:r>
              <a:rPr lang="it-IT" dirty="0">
                <a:latin typeface="Avenir Book" panose="02000503020000020003" pitchFamily="2" charset="0"/>
              </a:rPr>
              <a:t>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8B36C98-1331-774D-A7D5-C9B07D85D93F}"/>
              </a:ext>
            </a:extLst>
          </p:cNvPr>
          <p:cNvSpPr txBox="1"/>
          <p:nvPr/>
        </p:nvSpPr>
        <p:spPr>
          <a:xfrm>
            <a:off x="616448" y="300472"/>
            <a:ext cx="8352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94282A"/>
                </a:solidFill>
                <a:latin typeface="Avenir Book" panose="02000503020000020003" pitchFamily="2" charset="0"/>
              </a:rPr>
              <a:t>Information </a:t>
            </a:r>
            <a:r>
              <a:rPr lang="it-IT" sz="2800" dirty="0" err="1">
                <a:solidFill>
                  <a:srgbClr val="94282A"/>
                </a:solidFill>
                <a:latin typeface="Avenir Book" panose="02000503020000020003" pitchFamily="2" charset="0"/>
              </a:rPr>
              <a:t>sources</a:t>
            </a:r>
            <a:endParaRPr lang="it-IT" sz="2800" dirty="0">
              <a:solidFill>
                <a:srgbClr val="94282A"/>
              </a:solidFill>
              <a:latin typeface="Avenir Book" panose="02000503020000020003" pitchFamily="2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70231B9-1942-3F41-A77D-6E2606B8E4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7375" y="384584"/>
            <a:ext cx="4448177" cy="52141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magine 5" descr="Senza titolo:CIMEA:CIMEA progetti:RecoLATIN:Logo RecoLATIN:eu_flag_co_funded_pos_[rgb]_left.jpg">
            <a:extLst>
              <a:ext uri="{FF2B5EF4-FFF2-40B4-BE49-F238E27FC236}">
                <a16:creationId xmlns:a16="http://schemas.microsoft.com/office/drawing/2014/main" id="{D73CB6F9-F282-EF42-B3C3-B5F28F3642B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6170" y="5608993"/>
            <a:ext cx="1990090" cy="5676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9137391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97D4B728-A0E9-2B49-BF78-885D3A718C88}"/>
              </a:ext>
            </a:extLst>
          </p:cNvPr>
          <p:cNvSpPr txBox="1"/>
          <p:nvPr/>
        </p:nvSpPr>
        <p:spPr>
          <a:xfrm>
            <a:off x="616448" y="300472"/>
            <a:ext cx="8352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94282A"/>
                </a:solidFill>
                <a:latin typeface="Avenir Book" panose="02000503020000020003" pitchFamily="2" charset="0"/>
              </a:rPr>
              <a:t>Information </a:t>
            </a:r>
            <a:r>
              <a:rPr lang="it-IT" sz="2800" dirty="0" err="1">
                <a:solidFill>
                  <a:srgbClr val="94282A"/>
                </a:solidFill>
                <a:latin typeface="Avenir Book" panose="02000503020000020003" pitchFamily="2" charset="0"/>
              </a:rPr>
              <a:t>sources</a:t>
            </a:r>
            <a:endParaRPr lang="it-IT" sz="2800" dirty="0">
              <a:solidFill>
                <a:srgbClr val="94282A"/>
              </a:solidFill>
              <a:latin typeface="Avenir Book" panose="02000503020000020003" pitchFamily="2" charset="0"/>
            </a:endParaRPr>
          </a:p>
        </p:txBody>
      </p:sp>
      <p:pic>
        <p:nvPicPr>
          <p:cNvPr id="6" name="Immagine 5" descr="Immagine che contiene tavolo&#10;&#10;Descrizione generata automaticamente">
            <a:extLst>
              <a:ext uri="{FF2B5EF4-FFF2-40B4-BE49-F238E27FC236}">
                <a16:creationId xmlns:a16="http://schemas.microsoft.com/office/drawing/2014/main" id="{7BA17A62-37D8-E148-9022-8E20DFCDB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0295" y="300472"/>
            <a:ext cx="6229285" cy="530737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26672C2D-F9EF-254C-90D0-E69043D9E0BA}"/>
              </a:ext>
            </a:extLst>
          </p:cNvPr>
          <p:cNvSpPr/>
          <p:nvPr/>
        </p:nvSpPr>
        <p:spPr>
          <a:xfrm>
            <a:off x="616448" y="823692"/>
            <a:ext cx="40801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941100"/>
                </a:solidFill>
                <a:latin typeface="Avenir Light" panose="020B0402020203020204" pitchFamily="34" charset="77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GSU-list</a:t>
            </a:r>
            <a:r>
              <a:rPr lang="it-IT" dirty="0">
                <a:latin typeface="Avenir Light" panose="020B0402020203020204" pitchFamily="34" charset="77"/>
              </a:rPr>
              <a:t> (</a:t>
            </a:r>
            <a:r>
              <a:rPr lang="it-IT" dirty="0" err="1">
                <a:latin typeface="Avenir Light" panose="020B0402020203020204" pitchFamily="34" charset="77"/>
              </a:rPr>
              <a:t>Higher</a:t>
            </a:r>
            <a:r>
              <a:rPr lang="it-IT" dirty="0">
                <a:latin typeface="Avenir Light" panose="020B0402020203020204" pitchFamily="34" charset="77"/>
              </a:rPr>
              <a:t> </a:t>
            </a:r>
            <a:r>
              <a:rPr lang="it-IT" dirty="0" err="1">
                <a:latin typeface="Avenir Light" panose="020B0402020203020204" pitchFamily="34" charset="77"/>
              </a:rPr>
              <a:t>Education</a:t>
            </a:r>
            <a:r>
              <a:rPr lang="it-IT" dirty="0">
                <a:latin typeface="Avenir Light" panose="020B0402020203020204" pitchFamily="34" charset="77"/>
              </a:rPr>
              <a:t> </a:t>
            </a:r>
            <a:r>
              <a:rPr lang="it-IT" dirty="0" err="1">
                <a:latin typeface="Avenir Light" panose="020B0402020203020204" pitchFamily="34" charset="77"/>
              </a:rPr>
              <a:t>Entrance</a:t>
            </a:r>
            <a:r>
              <a:rPr lang="it-IT" dirty="0">
                <a:latin typeface="Avenir Light" panose="020B0402020203020204" pitchFamily="34" charset="77"/>
              </a:rPr>
              <a:t> </a:t>
            </a:r>
            <a:r>
              <a:rPr lang="it-IT" dirty="0" err="1">
                <a:latin typeface="Avenir Light" panose="020B0402020203020204" pitchFamily="34" charset="77"/>
              </a:rPr>
              <a:t>Qualification</a:t>
            </a:r>
            <a:r>
              <a:rPr lang="it-IT" dirty="0">
                <a:latin typeface="Avenir Light" panose="020B0402020203020204" pitchFamily="34" charset="77"/>
              </a:rPr>
              <a:t> for </a:t>
            </a:r>
            <a:r>
              <a:rPr lang="it-IT" dirty="0" err="1">
                <a:latin typeface="Avenir Light" panose="020B0402020203020204" pitchFamily="34" charset="77"/>
              </a:rPr>
              <a:t>foreign</a:t>
            </a:r>
            <a:r>
              <a:rPr lang="it-IT" dirty="0">
                <a:latin typeface="Avenir Light" panose="020B0402020203020204" pitchFamily="34" charset="77"/>
              </a:rPr>
              <a:t> </a:t>
            </a:r>
            <a:r>
              <a:rPr lang="it-IT" dirty="0" err="1">
                <a:latin typeface="Avenir Light" panose="020B0402020203020204" pitchFamily="34" charset="77"/>
              </a:rPr>
              <a:t>applicants</a:t>
            </a:r>
            <a:r>
              <a:rPr lang="it-IT" dirty="0">
                <a:latin typeface="Avenir Light" panose="020B0402020203020204" pitchFamily="34" charset="77"/>
              </a:rPr>
              <a:t>)</a:t>
            </a:r>
            <a:br>
              <a:rPr lang="it-IT" dirty="0">
                <a:latin typeface="Avenir Light" panose="020B0402020203020204" pitchFamily="34" charset="77"/>
              </a:rPr>
            </a:br>
            <a:endParaRPr lang="it-IT" dirty="0">
              <a:latin typeface="Avenir Light" panose="020B0402020203020204" pitchFamily="34" charset="77"/>
            </a:endParaRPr>
          </a:p>
          <a:p>
            <a:r>
              <a:rPr lang="it-IT" dirty="0" err="1">
                <a:latin typeface="Avenir Light" panose="020B0402020203020204" pitchFamily="34" charset="77"/>
              </a:rPr>
              <a:t>Downloadable</a:t>
            </a:r>
            <a:r>
              <a:rPr lang="it-IT" dirty="0">
                <a:latin typeface="Avenir Light" panose="020B0402020203020204" pitchFamily="34" charset="77"/>
              </a:rPr>
              <a:t> in PDF format</a:t>
            </a:r>
          </a:p>
        </p:txBody>
      </p:sp>
      <p:pic>
        <p:nvPicPr>
          <p:cNvPr id="8" name="Immagine 7" descr="Senza titolo:CIMEA:CIMEA progetti:RecoLATIN:Logo RecoLATIN:eu_flag_co_funded_pos_[rgb]_left.jpg">
            <a:extLst>
              <a:ext uri="{FF2B5EF4-FFF2-40B4-BE49-F238E27FC236}">
                <a16:creationId xmlns:a16="http://schemas.microsoft.com/office/drawing/2014/main" id="{C6A31F87-3CD6-1C4C-8BEF-CD27F0008DE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6170" y="5608993"/>
            <a:ext cx="1990090" cy="5676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9288331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F1EF991-FC15-2A48-B4F8-C2C9C2BFFDA8}"/>
              </a:ext>
            </a:extLst>
          </p:cNvPr>
          <p:cNvSpPr/>
          <p:nvPr/>
        </p:nvSpPr>
        <p:spPr>
          <a:xfrm>
            <a:off x="616448" y="82369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>
                <a:latin typeface="Avenir Book" panose="02000503020000020003" pitchFamily="2" charset="0"/>
              </a:rPr>
              <a:t>Q-ENTRY database – </a:t>
            </a:r>
            <a:r>
              <a:rPr lang="it-IT" dirty="0">
                <a:latin typeface="Avenir Book" panose="02000503020000020003" pitchFamily="2" charset="0"/>
                <a:hlinkClick r:id="rId2"/>
              </a:rPr>
              <a:t>www.q-entry.eu</a:t>
            </a:r>
            <a:r>
              <a:rPr lang="it-IT" dirty="0">
                <a:latin typeface="Avenir Book" panose="02000503020000020003" pitchFamily="2" charset="0"/>
              </a:rPr>
              <a:t> </a:t>
            </a:r>
          </a:p>
          <a:p>
            <a:endParaRPr lang="it-IT" dirty="0">
              <a:latin typeface="Avenir Book" panose="02000503020000020003" pitchFamily="2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DA09FE9-AE72-9649-8713-B37D9C72CA69}"/>
              </a:ext>
            </a:extLst>
          </p:cNvPr>
          <p:cNvSpPr txBox="1"/>
          <p:nvPr/>
        </p:nvSpPr>
        <p:spPr>
          <a:xfrm>
            <a:off x="616448" y="300472"/>
            <a:ext cx="8352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94282A"/>
                </a:solidFill>
                <a:latin typeface="Avenir Book" panose="02000503020000020003" pitchFamily="2" charset="0"/>
              </a:rPr>
              <a:t>Tools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8754A14-0FB0-144C-BF3B-CD055E81FF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1922" y="370483"/>
            <a:ext cx="6195390" cy="52385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59A89282-4FD6-7C42-9769-96015465E19F}"/>
              </a:ext>
            </a:extLst>
          </p:cNvPr>
          <p:cNvSpPr txBox="1"/>
          <p:nvPr/>
        </p:nvSpPr>
        <p:spPr>
          <a:xfrm>
            <a:off x="616448" y="1272128"/>
            <a:ext cx="345211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venir Light" panose="020B0402020203020204" pitchFamily="34" charset="77"/>
              </a:rPr>
              <a:t>DE FACTO 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Avenir Light" panose="020B0402020203020204" pitchFamily="34" charset="77"/>
              </a:rPr>
              <a:t>105 </a:t>
            </a:r>
            <a:r>
              <a:rPr lang="it-IT" dirty="0" err="1">
                <a:latin typeface="Avenir Light" panose="020B0402020203020204" pitchFamily="34" charset="77"/>
              </a:rPr>
              <a:t>qualifications</a:t>
            </a:r>
            <a:r>
              <a:rPr lang="it-IT" dirty="0">
                <a:latin typeface="Avenir Light" panose="020B0402020203020204" pitchFamily="34" charset="77"/>
              </a:rPr>
              <a:t> </a:t>
            </a:r>
            <a:r>
              <a:rPr lang="it-IT" dirty="0" err="1">
                <a:latin typeface="Avenir Light" panose="020B0402020203020204" pitchFamily="34" charset="77"/>
              </a:rPr>
              <a:t>giving</a:t>
            </a:r>
            <a:r>
              <a:rPr lang="it-IT" dirty="0">
                <a:latin typeface="Avenir Light" panose="020B0402020203020204" pitchFamily="34" charset="77"/>
              </a:rPr>
              <a:t> </a:t>
            </a:r>
            <a:r>
              <a:rPr lang="it-IT" dirty="0" err="1">
                <a:latin typeface="Avenir Light" panose="020B0402020203020204" pitchFamily="34" charset="77"/>
              </a:rPr>
              <a:t>access</a:t>
            </a:r>
            <a:r>
              <a:rPr lang="it-IT" dirty="0">
                <a:latin typeface="Avenir Light" panose="020B0402020203020204" pitchFamily="34" charset="77"/>
              </a:rPr>
              <a:t> to </a:t>
            </a:r>
            <a:r>
              <a:rPr lang="it-IT" dirty="0" err="1">
                <a:latin typeface="Avenir Light" panose="020B0402020203020204" pitchFamily="34" charset="77"/>
              </a:rPr>
              <a:t>higher</a:t>
            </a:r>
            <a:r>
              <a:rPr lang="it-IT" dirty="0">
                <a:latin typeface="Avenir Light" panose="020B0402020203020204" pitchFamily="34" charset="77"/>
              </a:rPr>
              <a:t> </a:t>
            </a:r>
            <a:r>
              <a:rPr lang="it-IT" dirty="0" err="1">
                <a:latin typeface="Avenir Light" panose="020B0402020203020204" pitchFamily="34" charset="77"/>
              </a:rPr>
              <a:t>education</a:t>
            </a:r>
            <a:endParaRPr lang="it-IT" dirty="0">
              <a:latin typeface="Avenir Light" panose="020B0402020203020204" pitchFamily="34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Avenir Light" panose="020B0402020203020204" pitchFamily="34" charset="77"/>
              </a:rPr>
              <a:t>55 </a:t>
            </a:r>
            <a:r>
              <a:rPr lang="it-IT" dirty="0" err="1">
                <a:latin typeface="Avenir Light" panose="020B0402020203020204" pitchFamily="34" charset="77"/>
              </a:rPr>
              <a:t>countries</a:t>
            </a:r>
            <a:endParaRPr lang="it-IT" dirty="0">
              <a:latin typeface="Avenir Light" panose="020B0402020203020204" pitchFamily="34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Avenir Light" panose="020B0402020203020204" pitchFamily="34" charset="77"/>
              </a:rPr>
              <a:t>International </a:t>
            </a:r>
            <a:r>
              <a:rPr lang="it-IT" dirty="0" err="1">
                <a:latin typeface="Avenir Light" panose="020B0402020203020204" pitchFamily="34" charset="77"/>
              </a:rPr>
              <a:t>Baccalaureate</a:t>
            </a:r>
            <a:endParaRPr lang="it-IT" dirty="0">
              <a:latin typeface="Avenir Light" panose="020B0402020203020204" pitchFamily="34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err="1">
                <a:latin typeface="Avenir Light" panose="020B0402020203020204" pitchFamily="34" charset="77"/>
              </a:rPr>
              <a:t>European</a:t>
            </a:r>
            <a:r>
              <a:rPr lang="it-IT" dirty="0">
                <a:latin typeface="Avenir Light" panose="020B0402020203020204" pitchFamily="34" charset="77"/>
              </a:rPr>
              <a:t> </a:t>
            </a:r>
            <a:r>
              <a:rPr lang="it-IT" dirty="0" err="1">
                <a:latin typeface="Avenir Light" panose="020B0402020203020204" pitchFamily="34" charset="77"/>
              </a:rPr>
              <a:t>Baccalaureate</a:t>
            </a:r>
            <a:endParaRPr lang="it-IT" dirty="0">
              <a:latin typeface="Avenir Light" panose="020B0402020203020204" pitchFamily="34" charset="77"/>
            </a:endParaRPr>
          </a:p>
          <a:p>
            <a:endParaRPr lang="it-IT" dirty="0">
              <a:latin typeface="Avenir Light" panose="020B0402020203020204" pitchFamily="34" charset="77"/>
            </a:endParaRPr>
          </a:p>
        </p:txBody>
      </p:sp>
      <p:pic>
        <p:nvPicPr>
          <p:cNvPr id="7" name="Immagine 6" descr="Senza titolo:CIMEA:CIMEA progetti:RecoLATIN:Logo RecoLATIN:eu_flag_co_funded_pos_[rgb]_left.jpg">
            <a:extLst>
              <a:ext uri="{FF2B5EF4-FFF2-40B4-BE49-F238E27FC236}">
                <a16:creationId xmlns:a16="http://schemas.microsoft.com/office/drawing/2014/main" id="{188BE6B2-5BE2-F247-A096-E23F5EF81A5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6170" y="5608993"/>
            <a:ext cx="1990090" cy="5676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4480023"/>
      </p:ext>
    </p:extLst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30C293E-7465-0F46-895C-7D2F358F1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169" y="1356925"/>
            <a:ext cx="3577784" cy="38634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0903A246-CC07-594D-9AA5-57C7005276F8}"/>
              </a:ext>
            </a:extLst>
          </p:cNvPr>
          <p:cNvSpPr txBox="1"/>
          <p:nvPr/>
        </p:nvSpPr>
        <p:spPr>
          <a:xfrm>
            <a:off x="666838" y="5440408"/>
            <a:ext cx="3876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Avenir Book" panose="02000503020000020003" pitchFamily="2" charset="0"/>
                <a:hlinkClick r:id="rId3"/>
              </a:rPr>
              <a:t>https://www.eqar.eu/deqar-connect/</a:t>
            </a:r>
            <a:endParaRPr lang="it-IT" sz="1600" dirty="0">
              <a:latin typeface="Avenir Book" panose="02000503020000020003" pitchFamily="2" charset="0"/>
            </a:endParaRPr>
          </a:p>
          <a:p>
            <a:endParaRPr lang="it-IT" sz="1600" dirty="0">
              <a:latin typeface="Avenir Book" panose="02000503020000020003" pitchFamily="2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CE26AE1-28EA-1147-AC59-81EC179740F7}"/>
              </a:ext>
            </a:extLst>
          </p:cNvPr>
          <p:cNvSpPr txBox="1"/>
          <p:nvPr/>
        </p:nvSpPr>
        <p:spPr>
          <a:xfrm>
            <a:off x="4806329" y="1996006"/>
            <a:ext cx="683429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it-IT" altLang="he-IL" sz="1600" b="1" dirty="0">
                <a:solidFill>
                  <a:srgbClr val="0070C0"/>
                </a:solidFill>
                <a:latin typeface="Avenir Book" panose="02000503020000020003" pitchFamily="2" charset="0"/>
              </a:rPr>
              <a:t>AIM</a:t>
            </a:r>
          </a:p>
          <a:p>
            <a:pPr algn="just"/>
            <a:r>
              <a:rPr lang="it-IT" sz="1600" dirty="0" err="1">
                <a:latin typeface="Avenir Book" panose="02000503020000020003" pitchFamily="2" charset="0"/>
              </a:rPr>
              <a:t>Collect</a:t>
            </a:r>
            <a:r>
              <a:rPr lang="it-IT" sz="1600" dirty="0">
                <a:latin typeface="Avenir Book" panose="02000503020000020003" pitchFamily="2" charset="0"/>
              </a:rPr>
              <a:t> </a:t>
            </a:r>
            <a:r>
              <a:rPr lang="it-IT" sz="1600" dirty="0" err="1">
                <a:latin typeface="Avenir Book" panose="02000503020000020003" pitchFamily="2" charset="0"/>
              </a:rPr>
              <a:t>all</a:t>
            </a:r>
            <a:r>
              <a:rPr lang="it-IT" sz="1600" dirty="0">
                <a:latin typeface="Avenir Book" panose="02000503020000020003" pitchFamily="2" charset="0"/>
              </a:rPr>
              <a:t> </a:t>
            </a:r>
            <a:r>
              <a:rPr lang="it-IT" sz="1600" dirty="0" err="1">
                <a:latin typeface="Avenir Book" panose="02000503020000020003" pitchFamily="2" charset="0"/>
              </a:rPr>
              <a:t>external</a:t>
            </a:r>
            <a:r>
              <a:rPr lang="it-IT" sz="1600" dirty="0">
                <a:latin typeface="Avenir Book" panose="02000503020000020003" pitchFamily="2" charset="0"/>
              </a:rPr>
              <a:t> </a:t>
            </a:r>
            <a:r>
              <a:rPr lang="it-IT" sz="1600" dirty="0" err="1">
                <a:latin typeface="Avenir Book" panose="02000503020000020003" pitchFamily="2" charset="0"/>
              </a:rPr>
              <a:t>quality</a:t>
            </a:r>
            <a:r>
              <a:rPr lang="it-IT" sz="1600" dirty="0">
                <a:latin typeface="Avenir Book" panose="02000503020000020003" pitchFamily="2" charset="0"/>
              </a:rPr>
              <a:t> </a:t>
            </a:r>
            <a:r>
              <a:rPr lang="it-IT" sz="1600" dirty="0" err="1">
                <a:latin typeface="Avenir Book" panose="02000503020000020003" pitchFamily="2" charset="0"/>
              </a:rPr>
              <a:t>assurance</a:t>
            </a:r>
            <a:r>
              <a:rPr lang="it-IT" sz="1600" dirty="0">
                <a:latin typeface="Avenir Book" panose="02000503020000020003" pitchFamily="2" charset="0"/>
              </a:rPr>
              <a:t> reports and </a:t>
            </a:r>
            <a:r>
              <a:rPr lang="it-IT" sz="1600" dirty="0" err="1">
                <a:latin typeface="Avenir Book" panose="02000503020000020003" pitchFamily="2" charset="0"/>
              </a:rPr>
              <a:t>decisions</a:t>
            </a:r>
            <a:r>
              <a:rPr lang="it-IT" sz="1600" dirty="0">
                <a:latin typeface="Avenir Book" panose="02000503020000020003" pitchFamily="2" charset="0"/>
              </a:rPr>
              <a:t> </a:t>
            </a:r>
            <a:r>
              <a:rPr lang="it-IT" sz="1600" dirty="0" err="1">
                <a:latin typeface="Avenir Book" panose="02000503020000020003" pitchFamily="2" charset="0"/>
              </a:rPr>
              <a:t>performed</a:t>
            </a:r>
            <a:r>
              <a:rPr lang="it-IT" sz="1600" dirty="0">
                <a:latin typeface="Avenir Book" panose="02000503020000020003" pitchFamily="2" charset="0"/>
              </a:rPr>
              <a:t> by EQAR-</a:t>
            </a:r>
            <a:r>
              <a:rPr lang="it-IT" sz="1600" dirty="0" err="1">
                <a:latin typeface="Avenir Book" panose="02000503020000020003" pitchFamily="2" charset="0"/>
              </a:rPr>
              <a:t>registered</a:t>
            </a:r>
            <a:r>
              <a:rPr lang="it-IT" sz="1600" dirty="0">
                <a:latin typeface="Avenir Book" panose="02000503020000020003" pitchFamily="2" charset="0"/>
              </a:rPr>
              <a:t> </a:t>
            </a:r>
            <a:r>
              <a:rPr lang="it-IT" sz="1600" dirty="0" err="1">
                <a:latin typeface="Avenir Book" panose="02000503020000020003" pitchFamily="2" charset="0"/>
              </a:rPr>
              <a:t>agencies</a:t>
            </a:r>
            <a:r>
              <a:rPr lang="it-IT" sz="1600" dirty="0">
                <a:latin typeface="Avenir Book" panose="02000503020000020003" pitchFamily="2" charset="0"/>
              </a:rPr>
              <a:t> in line with the ESG in a </a:t>
            </a:r>
            <a:r>
              <a:rPr lang="it-IT" sz="1600" dirty="0" err="1">
                <a:latin typeface="Avenir Book" panose="02000503020000020003" pitchFamily="2" charset="0"/>
              </a:rPr>
              <a:t>European</a:t>
            </a:r>
            <a:r>
              <a:rPr lang="it-IT" sz="1600" dirty="0">
                <a:latin typeface="Avenir Book" panose="02000503020000020003" pitchFamily="2" charset="0"/>
              </a:rPr>
              <a:t> </a:t>
            </a:r>
            <a:r>
              <a:rPr lang="it-IT" sz="1600" dirty="0" err="1">
                <a:latin typeface="Avenir Book" panose="02000503020000020003" pitchFamily="2" charset="0"/>
              </a:rPr>
              <a:t>one</a:t>
            </a:r>
            <a:r>
              <a:rPr lang="it-IT" sz="1600" dirty="0">
                <a:latin typeface="Avenir Book" panose="02000503020000020003" pitchFamily="2" charset="0"/>
              </a:rPr>
              <a:t>-stop shop.</a:t>
            </a:r>
          </a:p>
          <a:p>
            <a:endParaRPr lang="it-IT" sz="1600" dirty="0">
              <a:latin typeface="Avenir Book" panose="02000503020000020003" pitchFamily="2" charset="0"/>
            </a:endParaRPr>
          </a:p>
          <a:p>
            <a:r>
              <a:rPr lang="it-IT" sz="1600" b="1" dirty="0">
                <a:solidFill>
                  <a:srgbClr val="0070C0"/>
                </a:solidFill>
                <a:latin typeface="Avenir Book" panose="02000503020000020003" pitchFamily="2" charset="0"/>
                <a:cs typeface="+mj-cs"/>
              </a:rPr>
              <a:t>OBJECTIVES</a:t>
            </a:r>
            <a:endParaRPr lang="it-IT" sz="1600" dirty="0">
              <a:latin typeface="Avenir Book" panose="02000503020000020003" pitchFamily="2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it-IT" sz="1600" dirty="0" err="1">
                <a:latin typeface="Avenir Book" panose="02000503020000020003" pitchFamily="2" charset="0"/>
              </a:rPr>
              <a:t>Improve</a:t>
            </a:r>
            <a:r>
              <a:rPr lang="it-IT" sz="1600" dirty="0">
                <a:latin typeface="Avenir Book" panose="02000503020000020003" pitchFamily="2" charset="0"/>
              </a:rPr>
              <a:t> </a:t>
            </a:r>
            <a:r>
              <a:rPr lang="it-IT" sz="1600" dirty="0" err="1">
                <a:latin typeface="Avenir Book" panose="02000503020000020003" pitchFamily="2" charset="0"/>
              </a:rPr>
              <a:t>access</a:t>
            </a:r>
            <a:r>
              <a:rPr lang="it-IT" sz="1600" dirty="0">
                <a:latin typeface="Avenir Book" panose="02000503020000020003" pitchFamily="2" charset="0"/>
              </a:rPr>
              <a:t> to information on the </a:t>
            </a:r>
            <a:r>
              <a:rPr lang="it-IT" sz="1600" dirty="0" err="1">
                <a:latin typeface="Avenir Book" panose="02000503020000020003" pitchFamily="2" charset="0"/>
              </a:rPr>
              <a:t>external</a:t>
            </a:r>
            <a:r>
              <a:rPr lang="it-IT" sz="1600" dirty="0">
                <a:latin typeface="Avenir Book" panose="02000503020000020003" pitchFamily="2" charset="0"/>
              </a:rPr>
              <a:t> QA;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it-IT" sz="1600" dirty="0">
                <a:latin typeface="Avenir Book" panose="02000503020000020003" pitchFamily="2" charset="0"/>
              </a:rPr>
              <a:t>Facilitate the </a:t>
            </a:r>
            <a:r>
              <a:rPr lang="it-IT" sz="1600" dirty="0" err="1">
                <a:latin typeface="Avenir Book" panose="02000503020000020003" pitchFamily="2" charset="0"/>
              </a:rPr>
              <a:t>recognition</a:t>
            </a:r>
            <a:r>
              <a:rPr lang="it-IT" sz="1600" dirty="0">
                <a:latin typeface="Avenir Book" panose="02000503020000020003" pitchFamily="2" charset="0"/>
              </a:rPr>
              <a:t> of </a:t>
            </a:r>
            <a:r>
              <a:rPr lang="it-IT" sz="1600" dirty="0" err="1">
                <a:latin typeface="Avenir Book" panose="02000503020000020003" pitchFamily="2" charset="0"/>
              </a:rPr>
              <a:t>qualifications</a:t>
            </a:r>
            <a:r>
              <a:rPr lang="it-IT" sz="1600" dirty="0">
                <a:latin typeface="Avenir Book" panose="02000503020000020003" pitchFamily="2" charset="0"/>
              </a:rPr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it-IT" sz="1600" dirty="0">
                <a:latin typeface="Avenir Book" panose="02000503020000020003" pitchFamily="2" charset="0"/>
              </a:rPr>
              <a:t>Facilitate </a:t>
            </a:r>
            <a:r>
              <a:rPr lang="it-IT" sz="1600" dirty="0" err="1">
                <a:latin typeface="Avenir Book" panose="02000503020000020003" pitchFamily="2" charset="0"/>
              </a:rPr>
              <a:t>exchange</a:t>
            </a:r>
            <a:r>
              <a:rPr lang="it-IT" sz="1600" dirty="0">
                <a:latin typeface="Avenir Book" panose="02000503020000020003" pitchFamily="2" charset="0"/>
              </a:rPr>
              <a:t> of data and </a:t>
            </a:r>
            <a:r>
              <a:rPr lang="it-IT" sz="1600" dirty="0" err="1">
                <a:latin typeface="Avenir Book" panose="02000503020000020003" pitchFamily="2" charset="0"/>
              </a:rPr>
              <a:t>links</a:t>
            </a:r>
            <a:r>
              <a:rPr lang="it-IT" sz="1600" dirty="0">
                <a:latin typeface="Avenir Book" panose="02000503020000020003" pitchFamily="2" charset="0"/>
              </a:rPr>
              <a:t> with </a:t>
            </a:r>
            <a:r>
              <a:rPr lang="it-IT" sz="1600" dirty="0" err="1">
                <a:latin typeface="Avenir Book" panose="02000503020000020003" pitchFamily="2" charset="0"/>
              </a:rPr>
              <a:t>other</a:t>
            </a:r>
            <a:r>
              <a:rPr lang="it-IT" sz="1600" dirty="0">
                <a:latin typeface="Avenir Book" panose="02000503020000020003" pitchFamily="2" charset="0"/>
              </a:rPr>
              <a:t> </a:t>
            </a:r>
            <a:r>
              <a:rPr lang="it-IT" sz="1600" dirty="0" err="1">
                <a:latin typeface="Avenir Book" panose="02000503020000020003" pitchFamily="2" charset="0"/>
              </a:rPr>
              <a:t>tools</a:t>
            </a:r>
            <a:endParaRPr lang="it-IT" sz="1600" dirty="0">
              <a:latin typeface="Avenir Book" panose="02000503020000020003" pitchFamily="2" charset="0"/>
            </a:endParaRPr>
          </a:p>
          <a:p>
            <a:endParaRPr lang="it-IT" dirty="0">
              <a:latin typeface="Avenir Book" panose="02000503020000020003" pitchFamily="2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8446BB4-E0C4-4C43-9DE5-32EC71A62206}"/>
              </a:ext>
            </a:extLst>
          </p:cNvPr>
          <p:cNvSpPr txBox="1"/>
          <p:nvPr/>
        </p:nvSpPr>
        <p:spPr>
          <a:xfrm>
            <a:off x="616448" y="300472"/>
            <a:ext cx="1157555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94282A"/>
                </a:solidFill>
                <a:latin typeface="Avenir Book" panose="02000503020000020003" pitchFamily="2" charset="0"/>
              </a:rPr>
              <a:t>Tools</a:t>
            </a:r>
          </a:p>
          <a:p>
            <a:r>
              <a:rPr lang="it-IT" sz="2000" dirty="0">
                <a:solidFill>
                  <a:srgbClr val="94282A"/>
                </a:solidFill>
                <a:latin typeface="Avenir Book" panose="02000503020000020003" pitchFamily="2" charset="0"/>
              </a:rPr>
              <a:t>DEQAR Connect - The Database of </a:t>
            </a:r>
            <a:r>
              <a:rPr lang="it-IT" sz="2000" dirty="0" err="1">
                <a:solidFill>
                  <a:srgbClr val="94282A"/>
                </a:solidFill>
                <a:latin typeface="Avenir Book" panose="02000503020000020003" pitchFamily="2" charset="0"/>
              </a:rPr>
              <a:t>External</a:t>
            </a:r>
            <a:r>
              <a:rPr lang="it-IT" sz="2000" dirty="0">
                <a:solidFill>
                  <a:srgbClr val="94282A"/>
                </a:solidFill>
                <a:latin typeface="Avenir Book" panose="02000503020000020003" pitchFamily="2" charset="0"/>
              </a:rPr>
              <a:t> </a:t>
            </a:r>
            <a:r>
              <a:rPr lang="it-IT" sz="2000" dirty="0" err="1">
                <a:solidFill>
                  <a:srgbClr val="94282A"/>
                </a:solidFill>
                <a:latin typeface="Avenir Book" panose="02000503020000020003" pitchFamily="2" charset="0"/>
              </a:rPr>
              <a:t>Quality</a:t>
            </a:r>
            <a:r>
              <a:rPr lang="it-IT" sz="2000" dirty="0">
                <a:solidFill>
                  <a:srgbClr val="94282A"/>
                </a:solidFill>
                <a:latin typeface="Avenir Book" panose="02000503020000020003" pitchFamily="2" charset="0"/>
              </a:rPr>
              <a:t> Assurance Reports</a:t>
            </a:r>
          </a:p>
          <a:p>
            <a:endParaRPr lang="it-IT" sz="2800" dirty="0">
              <a:solidFill>
                <a:srgbClr val="94282A"/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248541"/>
      </p:ext>
    </p:extLst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>
            <a:extLst>
              <a:ext uri="{FF2B5EF4-FFF2-40B4-BE49-F238E27FC236}">
                <a16:creationId xmlns:a16="http://schemas.microsoft.com/office/drawing/2014/main" id="{A5662917-E82C-064C-839E-842812E5B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5808" y="6251042"/>
            <a:ext cx="2146193" cy="612873"/>
          </a:xfrm>
          <a:prstGeom prst="rect">
            <a:avLst/>
          </a:prstGeom>
        </p:spPr>
      </p:pic>
      <p:pic>
        <p:nvPicPr>
          <p:cNvPr id="17" name="Immagine 16" descr="Immagine che contiene clipart&#10;&#10;&#10;&#10;Descrizione generata automaticamente">
            <a:extLst>
              <a:ext uri="{FF2B5EF4-FFF2-40B4-BE49-F238E27FC236}">
                <a16:creationId xmlns:a16="http://schemas.microsoft.com/office/drawing/2014/main" id="{ECAB0A7C-E59D-3241-952F-84E4FF93979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1" y="6165176"/>
            <a:ext cx="2377439" cy="704653"/>
          </a:xfrm>
          <a:prstGeom prst="rect">
            <a:avLst/>
          </a:prstGeom>
        </p:spPr>
      </p:pic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83F73620-9391-5849-8C4A-063B87CEFE88}"/>
              </a:ext>
            </a:extLst>
          </p:cNvPr>
          <p:cNvSpPr txBox="1"/>
          <p:nvPr/>
        </p:nvSpPr>
        <p:spPr>
          <a:xfrm>
            <a:off x="256854" y="169307"/>
            <a:ext cx="48288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89312F"/>
                </a:solidFill>
                <a:latin typeface="Avenir Light" panose="020B0402020203020204" pitchFamily="34" charset="77"/>
                <a:cs typeface="Arial"/>
              </a:rPr>
              <a:t>Tools</a:t>
            </a:r>
          </a:p>
          <a:p>
            <a:r>
              <a:rPr lang="it-IT" sz="2000" dirty="0">
                <a:solidFill>
                  <a:srgbClr val="89312F"/>
                </a:solidFill>
                <a:latin typeface="Avenir Light" panose="020B0402020203020204" pitchFamily="34" charset="77"/>
                <a:cs typeface="Arial"/>
              </a:rPr>
              <a:t>Integration of the DEQAR database</a:t>
            </a:r>
            <a:endParaRPr lang="en-US" altLang="it-IT" sz="2000" dirty="0">
              <a:solidFill>
                <a:srgbClr val="89312F"/>
              </a:solidFill>
              <a:latin typeface="Avenir Light" panose="020B0402020203020204" pitchFamily="34" charset="77"/>
              <a:ea typeface="Apple Color Emoji" pitchFamily="2" charset="0"/>
              <a:cs typeface="Arial"/>
              <a:sym typeface="Titillium Regular" pitchFamily="-84" charset="0"/>
            </a:endParaRPr>
          </a:p>
        </p:txBody>
      </p:sp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066ACE0B-74A1-7742-8DBF-70F5A2D532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3671" y="373376"/>
            <a:ext cx="4304158" cy="611124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98509585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EF713A0-D90B-0346-B46C-747C0F89D236}"/>
              </a:ext>
            </a:extLst>
          </p:cNvPr>
          <p:cNvSpPr txBox="1"/>
          <p:nvPr/>
        </p:nvSpPr>
        <p:spPr>
          <a:xfrm>
            <a:off x="616448" y="300472"/>
            <a:ext cx="8352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94282A"/>
                </a:solidFill>
                <a:latin typeface="Avenir Book" panose="02000503020000020003" pitchFamily="2" charset="0"/>
              </a:rPr>
              <a:t>Tools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60441EB1-20D9-FB4E-B0F5-0817F864E404}"/>
              </a:ext>
            </a:extLst>
          </p:cNvPr>
          <p:cNvSpPr/>
          <p:nvPr/>
        </p:nvSpPr>
        <p:spPr>
          <a:xfrm>
            <a:off x="616447" y="823692"/>
            <a:ext cx="96474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err="1">
                <a:solidFill>
                  <a:srgbClr val="94282A"/>
                </a:solidFill>
                <a:latin typeface="Avenir Book" panose="02000503020000020003" pitchFamily="2" charset="0"/>
              </a:rPr>
              <a:t>Standardised</a:t>
            </a:r>
            <a:r>
              <a:rPr lang="it-IT" dirty="0">
                <a:solidFill>
                  <a:srgbClr val="94282A"/>
                </a:solidFill>
                <a:latin typeface="Avenir Book" panose="02000503020000020003" pitchFamily="2" charset="0"/>
              </a:rPr>
              <a:t> </a:t>
            </a:r>
            <a:r>
              <a:rPr lang="it-IT" dirty="0" err="1">
                <a:solidFill>
                  <a:srgbClr val="94282A"/>
                </a:solidFill>
                <a:latin typeface="Avenir Book" panose="02000503020000020003" pitchFamily="2" charset="0"/>
              </a:rPr>
              <a:t>statements</a:t>
            </a:r>
            <a:r>
              <a:rPr lang="it-IT" dirty="0">
                <a:solidFill>
                  <a:srgbClr val="94282A"/>
                </a:solidFill>
                <a:latin typeface="Avenir Book" panose="02000503020000020003" pitchFamily="2" charset="0"/>
              </a:rPr>
              <a:t> of </a:t>
            </a:r>
            <a:r>
              <a:rPr lang="it-IT" dirty="0" err="1">
                <a:solidFill>
                  <a:srgbClr val="94282A"/>
                </a:solidFill>
                <a:latin typeface="Avenir Book" panose="02000503020000020003" pitchFamily="2" charset="0"/>
              </a:rPr>
              <a:t>comparability</a:t>
            </a:r>
            <a:r>
              <a:rPr lang="it-IT" dirty="0">
                <a:solidFill>
                  <a:srgbClr val="94282A"/>
                </a:solidFill>
                <a:latin typeface="Avenir Book" panose="02000503020000020003" pitchFamily="2" charset="0"/>
              </a:rPr>
              <a:t>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D7A677F-F090-6B4B-B280-9444693430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6878" y="300440"/>
            <a:ext cx="4152922" cy="586724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5869D2FB-C8B6-AE40-88E1-0CF86FE7E09B}"/>
              </a:ext>
            </a:extLst>
          </p:cNvPr>
          <p:cNvSpPr txBox="1"/>
          <p:nvPr/>
        </p:nvSpPr>
        <p:spPr>
          <a:xfrm>
            <a:off x="616446" y="1131469"/>
            <a:ext cx="47055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venir Book" panose="02000503020000020003" pitchFamily="2" charset="0"/>
                <a:hlinkClick r:id="rId3"/>
              </a:rPr>
              <a:t>https://qsearch.qqi.ie/WebPart/Search?searchtype=recognitions</a:t>
            </a:r>
            <a:r>
              <a:rPr lang="it-IT" dirty="0">
                <a:latin typeface="Avenir Book" panose="02000503020000020003" pitchFamily="2" charset="0"/>
              </a:rPr>
              <a:t> </a:t>
            </a:r>
          </a:p>
          <a:p>
            <a:endParaRPr lang="it-IT" dirty="0"/>
          </a:p>
        </p:txBody>
      </p:sp>
      <p:pic>
        <p:nvPicPr>
          <p:cNvPr id="8" name="Immagine 7" descr="Senza titolo:CIMEA:CIMEA progetti:RecoLATIN:Logo RecoLATIN:eu_flag_co_funded_pos_[rgb]_left.jpg">
            <a:extLst>
              <a:ext uri="{FF2B5EF4-FFF2-40B4-BE49-F238E27FC236}">
                <a16:creationId xmlns:a16="http://schemas.microsoft.com/office/drawing/2014/main" id="{12EB5C46-DE84-D546-87A3-015A040CBA2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6170" y="5608993"/>
            <a:ext cx="1990090" cy="5676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1435150"/>
      </p:ext>
    </p:extLst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892E263D-CE3F-BA43-8CEA-E0998D0A053D}"/>
              </a:ext>
            </a:extLst>
          </p:cNvPr>
          <p:cNvSpPr txBox="1"/>
          <p:nvPr/>
        </p:nvSpPr>
        <p:spPr>
          <a:xfrm>
            <a:off x="616448" y="300472"/>
            <a:ext cx="8352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94282A"/>
                </a:solidFill>
                <a:latin typeface="Avenir Book" panose="02000503020000020003" pitchFamily="2" charset="0"/>
              </a:rPr>
              <a:t>Tools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8DC3A2F-085C-C54A-ADFD-B7D6765B1E41}"/>
              </a:ext>
            </a:extLst>
          </p:cNvPr>
          <p:cNvSpPr txBox="1"/>
          <p:nvPr/>
        </p:nvSpPr>
        <p:spPr>
          <a:xfrm>
            <a:off x="616447" y="1131469"/>
            <a:ext cx="7181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venir Book" panose="02000503020000020003" pitchFamily="2" charset="0"/>
                <a:hlinkClick r:id="rId2"/>
              </a:rPr>
              <a:t>https://www.uhr.se/bedomning-av-utlandsk-utbildning/bedomningstjanst/</a:t>
            </a:r>
            <a:endParaRPr lang="it-IT" dirty="0">
              <a:latin typeface="Avenir Book" panose="02000503020000020003" pitchFamily="2" charset="0"/>
            </a:endParaRPr>
          </a:p>
        </p:txBody>
      </p:sp>
      <p:pic>
        <p:nvPicPr>
          <p:cNvPr id="8" name="Immagine 7" descr="Immagine che contiene testo&#10;&#10;Descrizione generata automaticamente">
            <a:extLst>
              <a:ext uri="{FF2B5EF4-FFF2-40B4-BE49-F238E27FC236}">
                <a16:creationId xmlns:a16="http://schemas.microsoft.com/office/drawing/2014/main" id="{277241D3-2FAF-6B45-B18E-B4D789830B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9560" y="229338"/>
            <a:ext cx="4200127" cy="596471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Immagine 8" descr="Senza titolo:CIMEA:CIMEA progetti:RecoLATIN:Logo RecoLATIN:eu_flag_co_funded_pos_[rgb]_left.jpg">
            <a:extLst>
              <a:ext uri="{FF2B5EF4-FFF2-40B4-BE49-F238E27FC236}">
                <a16:creationId xmlns:a16="http://schemas.microsoft.com/office/drawing/2014/main" id="{47EA1187-ADB4-FB4A-B48A-F2BA8848B42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6170" y="5608993"/>
            <a:ext cx="1990090" cy="5676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8510619"/>
      </p:ext>
    </p:extLst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E7727FD0-FDFE-7247-84D7-F40C1D2EE51A}"/>
              </a:ext>
            </a:extLst>
          </p:cNvPr>
          <p:cNvSpPr txBox="1"/>
          <p:nvPr/>
        </p:nvSpPr>
        <p:spPr>
          <a:xfrm>
            <a:off x="616446" y="1131469"/>
            <a:ext cx="3583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Avenir Book" panose="02000503020000020003" pitchFamily="2" charset="0"/>
                <a:hlinkClick r:id="rId2"/>
              </a:rPr>
              <a:t>https://kwalifikator.nawa.gov.pl/</a:t>
            </a:r>
            <a:r>
              <a:rPr lang="it-IT" dirty="0">
                <a:latin typeface="Avenir Book" panose="02000503020000020003" pitchFamily="2" charset="0"/>
              </a:rPr>
              <a:t> 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FB68325-EAFB-8B4A-838E-66045B4EC445}"/>
              </a:ext>
            </a:extLst>
          </p:cNvPr>
          <p:cNvSpPr txBox="1"/>
          <p:nvPr/>
        </p:nvSpPr>
        <p:spPr>
          <a:xfrm>
            <a:off x="616448" y="300472"/>
            <a:ext cx="8352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94282A"/>
                </a:solidFill>
                <a:latin typeface="Avenir Book" panose="02000503020000020003" pitchFamily="2" charset="0"/>
              </a:rPr>
              <a:t>Tools</a:t>
            </a:r>
          </a:p>
        </p:txBody>
      </p:sp>
      <p:pic>
        <p:nvPicPr>
          <p:cNvPr id="6" name="Immagine 5" descr="Immagine che contiene tavolo&#10;&#10;Descrizione generata automaticamente">
            <a:extLst>
              <a:ext uri="{FF2B5EF4-FFF2-40B4-BE49-F238E27FC236}">
                <a16:creationId xmlns:a16="http://schemas.microsoft.com/office/drawing/2014/main" id="{64F8D6BE-5165-3647-A4A5-F6AEA49C40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7090" y="269650"/>
            <a:ext cx="4186319" cy="587553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magine 6" descr="Senza titolo:CIMEA:CIMEA progetti:RecoLATIN:Logo RecoLATIN:eu_flag_co_funded_pos_[rgb]_left.jpg">
            <a:extLst>
              <a:ext uri="{FF2B5EF4-FFF2-40B4-BE49-F238E27FC236}">
                <a16:creationId xmlns:a16="http://schemas.microsoft.com/office/drawing/2014/main" id="{1A6B5A0F-670F-0B48-A611-810CD889FA2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6170" y="5608993"/>
            <a:ext cx="1990090" cy="5676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4757967"/>
      </p:ext>
    </p:extLst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E7727FD0-FDFE-7247-84D7-F40C1D2EE51A}"/>
              </a:ext>
            </a:extLst>
          </p:cNvPr>
          <p:cNvSpPr txBox="1"/>
          <p:nvPr/>
        </p:nvSpPr>
        <p:spPr>
          <a:xfrm>
            <a:off x="616446" y="1131469"/>
            <a:ext cx="70416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Avenir Book" panose="02000503020000020003" pitchFamily="2" charset="0"/>
              </a:rPr>
              <a:t>TPG-LRC </a:t>
            </a:r>
            <a:r>
              <a:rPr lang="it-IT" dirty="0" err="1">
                <a:latin typeface="Avenir Book" panose="02000503020000020003" pitchFamily="2" charset="0"/>
              </a:rPr>
              <a:t>project</a:t>
            </a:r>
            <a:r>
              <a:rPr lang="it-IT" dirty="0">
                <a:latin typeface="Avenir Book" panose="02000503020000020003" pitchFamily="2" charset="0"/>
              </a:rPr>
              <a:t> </a:t>
            </a:r>
          </a:p>
          <a:p>
            <a:r>
              <a:rPr lang="it-IT" dirty="0">
                <a:latin typeface="Avenir Book" panose="02000503020000020003" pitchFamily="2" charset="0"/>
                <a:hlinkClick r:id="rId2"/>
              </a:rPr>
              <a:t>Substantial </a:t>
            </a:r>
            <a:r>
              <a:rPr lang="it-IT" dirty="0" err="1">
                <a:latin typeface="Avenir Book" panose="02000503020000020003" pitchFamily="2" charset="0"/>
                <a:hlinkClick r:id="rId2"/>
              </a:rPr>
              <a:t>differences</a:t>
            </a:r>
            <a:r>
              <a:rPr lang="it-IT" dirty="0">
                <a:latin typeface="Avenir Book" panose="02000503020000020003" pitchFamily="2" charset="0"/>
                <a:hlinkClick r:id="rId2"/>
              </a:rPr>
              <a:t>, A </a:t>
            </a:r>
            <a:r>
              <a:rPr lang="it-IT" dirty="0" err="1">
                <a:latin typeface="Avenir Book" panose="02000503020000020003" pitchFamily="2" charset="0"/>
                <a:hlinkClick r:id="rId2"/>
              </a:rPr>
              <a:t>glimps</a:t>
            </a:r>
            <a:r>
              <a:rPr lang="it-IT" dirty="0">
                <a:latin typeface="Avenir Book" panose="02000503020000020003" pitchFamily="2" charset="0"/>
                <a:hlinkClick r:id="rId2"/>
              </a:rPr>
              <a:t> of </a:t>
            </a:r>
            <a:r>
              <a:rPr lang="it-IT" dirty="0" err="1">
                <a:latin typeface="Avenir Book" panose="02000503020000020003" pitchFamily="2" charset="0"/>
                <a:hlinkClick r:id="rId2"/>
              </a:rPr>
              <a:t>theory</a:t>
            </a:r>
            <a:r>
              <a:rPr lang="it-IT" dirty="0">
                <a:latin typeface="Avenir Book" panose="02000503020000020003" pitchFamily="2" charset="0"/>
                <a:hlinkClick r:id="rId2"/>
              </a:rPr>
              <a:t>, </a:t>
            </a:r>
            <a:r>
              <a:rPr lang="it-IT" dirty="0" err="1">
                <a:latin typeface="Avenir Book" panose="02000503020000020003" pitchFamily="2" charset="0"/>
                <a:hlinkClick r:id="rId2"/>
              </a:rPr>
              <a:t>practice</a:t>
            </a:r>
            <a:r>
              <a:rPr lang="it-IT" dirty="0">
                <a:latin typeface="Avenir Book" panose="02000503020000020003" pitchFamily="2" charset="0"/>
                <a:hlinkClick r:id="rId2"/>
              </a:rPr>
              <a:t> and </a:t>
            </a:r>
            <a:r>
              <a:rPr lang="it-IT" dirty="0" err="1">
                <a:latin typeface="Avenir Book" panose="02000503020000020003" pitchFamily="2" charset="0"/>
                <a:hlinkClick r:id="rId2"/>
              </a:rPr>
              <a:t>guidelines</a:t>
            </a:r>
            <a:endParaRPr lang="it-IT" dirty="0">
              <a:latin typeface="Avenir Book" panose="02000503020000020003" pitchFamily="2" charset="0"/>
            </a:endParaRPr>
          </a:p>
          <a:p>
            <a:endParaRPr lang="it-IT" dirty="0">
              <a:latin typeface="Avenir Book" panose="02000503020000020003" pitchFamily="2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FB68325-EAFB-8B4A-838E-66045B4EC445}"/>
              </a:ext>
            </a:extLst>
          </p:cNvPr>
          <p:cNvSpPr txBox="1"/>
          <p:nvPr/>
        </p:nvSpPr>
        <p:spPr>
          <a:xfrm>
            <a:off x="616448" y="300472"/>
            <a:ext cx="8352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94282A"/>
                </a:solidFill>
                <a:latin typeface="Avenir Book" panose="02000503020000020003" pitchFamily="2" charset="0"/>
              </a:rPr>
              <a:t>Publications</a:t>
            </a:r>
          </a:p>
        </p:txBody>
      </p:sp>
      <p:pic>
        <p:nvPicPr>
          <p:cNvPr id="7" name="Immagine 6" descr="Senza titolo:CIMEA:CIMEA progetti:RecoLATIN:Logo RecoLATIN:eu_flag_co_funded_pos_[rgb]_left.jpg">
            <a:extLst>
              <a:ext uri="{FF2B5EF4-FFF2-40B4-BE49-F238E27FC236}">
                <a16:creationId xmlns:a16="http://schemas.microsoft.com/office/drawing/2014/main" id="{1A6B5A0F-670F-0B48-A611-810CD889FA2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6170" y="5608993"/>
            <a:ext cx="1990090" cy="567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E013A772-3393-BB4B-A36B-575F5B0889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3306" y="1866758"/>
            <a:ext cx="2917483" cy="41466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Immagine 8" descr="Immagine che contiene testo&#10;&#10;Descrizione generata automaticamente">
            <a:extLst>
              <a:ext uri="{FF2B5EF4-FFF2-40B4-BE49-F238E27FC236}">
                <a16:creationId xmlns:a16="http://schemas.microsoft.com/office/drawing/2014/main" id="{C6B7A4AC-ADC2-974E-A854-CFBB894AA5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7970" y="1866757"/>
            <a:ext cx="2917483" cy="41380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87006236"/>
      </p:ext>
    </p:extLst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E7727FD0-FDFE-7247-84D7-F40C1D2EE51A}"/>
              </a:ext>
            </a:extLst>
          </p:cNvPr>
          <p:cNvSpPr txBox="1"/>
          <p:nvPr/>
        </p:nvSpPr>
        <p:spPr>
          <a:xfrm>
            <a:off x="616446" y="1131469"/>
            <a:ext cx="11805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venir Book" panose="02000503020000020003" pitchFamily="2" charset="0"/>
                <a:hlinkClick r:id="rId2"/>
              </a:rPr>
              <a:t>Foreign Schools in Italy and Italian Schools Abroad. Legislation, Characteristics and Recognition of </a:t>
            </a:r>
            <a:r>
              <a:rPr lang="it-IT" dirty="0" err="1">
                <a:latin typeface="Avenir Book" panose="02000503020000020003" pitchFamily="2" charset="0"/>
                <a:hlinkClick r:id="rId2"/>
              </a:rPr>
              <a:t>Qualifications</a:t>
            </a:r>
            <a:endParaRPr lang="it-IT" dirty="0">
              <a:latin typeface="Avenir Book" panose="02000503020000020003" pitchFamily="2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FB68325-EAFB-8B4A-838E-66045B4EC445}"/>
              </a:ext>
            </a:extLst>
          </p:cNvPr>
          <p:cNvSpPr txBox="1"/>
          <p:nvPr/>
        </p:nvSpPr>
        <p:spPr>
          <a:xfrm>
            <a:off x="616448" y="300472"/>
            <a:ext cx="8352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94282A"/>
                </a:solidFill>
                <a:latin typeface="Avenir Book" panose="02000503020000020003" pitchFamily="2" charset="0"/>
              </a:rPr>
              <a:t>Publications</a:t>
            </a:r>
          </a:p>
        </p:txBody>
      </p:sp>
      <p:pic>
        <p:nvPicPr>
          <p:cNvPr id="7" name="Immagine 6" descr="Senza titolo:CIMEA:CIMEA progetti:RecoLATIN:Logo RecoLATIN:eu_flag_co_funded_pos_[rgb]_left.jpg">
            <a:extLst>
              <a:ext uri="{FF2B5EF4-FFF2-40B4-BE49-F238E27FC236}">
                <a16:creationId xmlns:a16="http://schemas.microsoft.com/office/drawing/2014/main" id="{1A6B5A0F-670F-0B48-A611-810CD889FA2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6170" y="5608993"/>
            <a:ext cx="1990090" cy="567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B2E6096-867A-E248-9EBA-FD9320BC90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0154" y="1628983"/>
            <a:ext cx="3017330" cy="43662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Immagine 9" descr="Immagine che contiene testo, documento, screenshot&#10;&#10;Descrizione generata automaticamente">
            <a:extLst>
              <a:ext uri="{FF2B5EF4-FFF2-40B4-BE49-F238E27FC236}">
                <a16:creationId xmlns:a16="http://schemas.microsoft.com/office/drawing/2014/main" id="{CCA0EA9F-C513-1B48-9799-83FA28695E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8645" y="1628982"/>
            <a:ext cx="3300947" cy="436625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86183278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>
            <a:extLst>
              <a:ext uri="{FF2B5EF4-FFF2-40B4-BE49-F238E27FC236}">
                <a16:creationId xmlns:a16="http://schemas.microsoft.com/office/drawing/2014/main" id="{9E13A572-FEFB-AC40-AAEE-0BA5733488F5}"/>
              </a:ext>
            </a:extLst>
          </p:cNvPr>
          <p:cNvGrpSpPr/>
          <p:nvPr/>
        </p:nvGrpSpPr>
        <p:grpSpPr>
          <a:xfrm>
            <a:off x="460640" y="1664577"/>
            <a:ext cx="357295" cy="356957"/>
            <a:chOff x="1439464" y="2951074"/>
            <a:chExt cx="932261" cy="941165"/>
          </a:xfrm>
        </p:grpSpPr>
        <p:sp>
          <p:nvSpPr>
            <p:cNvPr id="5" name="Ovale 4">
              <a:extLst>
                <a:ext uri="{FF2B5EF4-FFF2-40B4-BE49-F238E27FC236}">
                  <a16:creationId xmlns:a16="http://schemas.microsoft.com/office/drawing/2014/main" id="{068155D1-B478-2844-B0A4-0916A6F329A1}"/>
                </a:ext>
              </a:extLst>
            </p:cNvPr>
            <p:cNvSpPr/>
            <p:nvPr/>
          </p:nvSpPr>
          <p:spPr>
            <a:xfrm>
              <a:off x="1764506" y="3285924"/>
              <a:ext cx="271462" cy="271463"/>
            </a:xfrm>
            <a:prstGeom prst="ellipse">
              <a:avLst/>
            </a:prstGeom>
            <a:solidFill>
              <a:srgbClr val="912A2E"/>
            </a:solidFill>
            <a:ln>
              <a:solidFill>
                <a:srgbClr val="912A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" name="Anello 5">
              <a:extLst>
                <a:ext uri="{FF2B5EF4-FFF2-40B4-BE49-F238E27FC236}">
                  <a16:creationId xmlns:a16="http://schemas.microsoft.com/office/drawing/2014/main" id="{B1854D6C-4FDA-7D45-B7B9-CD7D706B63AD}"/>
                </a:ext>
              </a:extLst>
            </p:cNvPr>
            <p:cNvSpPr/>
            <p:nvPr/>
          </p:nvSpPr>
          <p:spPr>
            <a:xfrm>
              <a:off x="1571625" y="3089474"/>
              <a:ext cx="657225" cy="664365"/>
            </a:xfrm>
            <a:prstGeom prst="donut">
              <a:avLst>
                <a:gd name="adj" fmla="val 2808"/>
              </a:avLst>
            </a:prstGeom>
            <a:ln>
              <a:solidFill>
                <a:srgbClr val="912A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" name="Anello 6">
              <a:extLst>
                <a:ext uri="{FF2B5EF4-FFF2-40B4-BE49-F238E27FC236}">
                  <a16:creationId xmlns:a16="http://schemas.microsoft.com/office/drawing/2014/main" id="{C67B6404-2635-1740-8061-AA0A6A84D09B}"/>
                </a:ext>
              </a:extLst>
            </p:cNvPr>
            <p:cNvSpPr/>
            <p:nvPr/>
          </p:nvSpPr>
          <p:spPr>
            <a:xfrm>
              <a:off x="1439464" y="2951074"/>
              <a:ext cx="932261" cy="941165"/>
            </a:xfrm>
            <a:prstGeom prst="donut">
              <a:avLst>
                <a:gd name="adj" fmla="val 0"/>
              </a:avLst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CED416A-D422-3841-AB25-B9E3C38C9EDD}"/>
              </a:ext>
            </a:extLst>
          </p:cNvPr>
          <p:cNvSpPr txBox="1"/>
          <p:nvPr/>
        </p:nvSpPr>
        <p:spPr>
          <a:xfrm>
            <a:off x="986318" y="1043577"/>
            <a:ext cx="1090088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We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will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ensure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automatic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recognition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of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academic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qualifications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and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periods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of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study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within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the EHEA so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that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b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</a:b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students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, staff and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graduates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are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able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to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move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freely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to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study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,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teach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and do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research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.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We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will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make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the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necessary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b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</a:b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legislative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changes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to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guarantee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automatic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recognition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at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system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level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for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qualifications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delivered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in EHEA </a:t>
            </a:r>
            <a:b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</a:b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countries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where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quality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assurance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operates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in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compliance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with the ESG 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and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where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a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fully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operational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national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b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</a:b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qualifications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framework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has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been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established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.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We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also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encourage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the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application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of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agreed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and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secure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systems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of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digital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certification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and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communication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such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as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blockchain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,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as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well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as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the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further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development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of the Database of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External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Quality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Assurance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Results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(DEQAR) to facilitate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automatic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recognition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.</a:t>
            </a:r>
          </a:p>
          <a:p>
            <a:pPr algn="r"/>
            <a:r>
              <a:rPr lang="en-GB" sz="800" i="1" dirty="0">
                <a:solidFill>
                  <a:prstClr val="black"/>
                </a:solidFill>
                <a:latin typeface="Avenir Light" panose="020B0402020203020204" pitchFamily="34" charset="77"/>
              </a:rPr>
              <a:t>Rome Communiqué, 2020</a:t>
            </a:r>
          </a:p>
          <a:p>
            <a:pPr algn="just"/>
            <a:endParaRPr lang="it-IT" sz="1200" dirty="0">
              <a:solidFill>
                <a:prstClr val="black"/>
              </a:solidFill>
              <a:latin typeface="Avenir Light" panose="020B0402020203020204" pitchFamily="34" charset="77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151B611-06BD-F048-8FD6-A551B93036BE}"/>
              </a:ext>
            </a:extLst>
          </p:cNvPr>
          <p:cNvSpPr txBox="1"/>
          <p:nvPr/>
        </p:nvSpPr>
        <p:spPr>
          <a:xfrm>
            <a:off x="986318" y="378902"/>
            <a:ext cx="3832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err="1">
                <a:solidFill>
                  <a:srgbClr val="94282B"/>
                </a:solidFill>
                <a:latin typeface="Avenir Book" panose="02000503020000020003" pitchFamily="2" charset="0"/>
              </a:rPr>
              <a:t>Automatic</a:t>
            </a:r>
            <a:r>
              <a:rPr lang="it-IT" sz="2800" dirty="0">
                <a:solidFill>
                  <a:srgbClr val="94282B"/>
                </a:solidFill>
                <a:latin typeface="Avenir Book" panose="02000503020000020003" pitchFamily="2" charset="0"/>
              </a:rPr>
              <a:t> </a:t>
            </a:r>
            <a:r>
              <a:rPr lang="it-IT" sz="2800" dirty="0" err="1">
                <a:solidFill>
                  <a:srgbClr val="94282B"/>
                </a:solidFill>
                <a:latin typeface="Avenir Book" panose="02000503020000020003" pitchFamily="2" charset="0"/>
              </a:rPr>
              <a:t>recognition</a:t>
            </a:r>
            <a:endParaRPr lang="it-IT" sz="2800" dirty="0">
              <a:solidFill>
                <a:srgbClr val="94282B"/>
              </a:solidFill>
              <a:latin typeface="Avenir Book" panose="02000503020000020003" pitchFamily="2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51ED3B6-6A50-B349-8EEF-B502166D23B6}"/>
              </a:ext>
            </a:extLst>
          </p:cNvPr>
          <p:cNvSpPr txBox="1"/>
          <p:nvPr/>
        </p:nvSpPr>
        <p:spPr>
          <a:xfrm>
            <a:off x="984264" y="3167235"/>
            <a:ext cx="10900880" cy="2200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In an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increasingly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globalised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context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,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it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is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important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that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students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can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make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the best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possible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use of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all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learning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opportunities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across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Europe. For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this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to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happen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, 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a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qualification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awarded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by a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competent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authority in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one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Member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State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should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be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valid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in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any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other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Member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State for the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purpose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of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accessing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further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learning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activities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.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This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includes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third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-country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nationals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who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hold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a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qualification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from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one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Member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State and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move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to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another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Member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State.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However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, the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lack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of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this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automatic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recognition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of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qualifications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and the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outcomes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of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learning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periods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abroad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is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hampering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mobility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. A Union-wide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approach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to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automatic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recognition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will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provide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the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needed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clarity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and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consistency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to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overcome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remaining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barriers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 […] </a:t>
            </a:r>
          </a:p>
          <a:p>
            <a:pPr algn="just">
              <a:lnSpc>
                <a:spcPct val="150000"/>
              </a:lnSpc>
            </a:pP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Explore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, in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cooperation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with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Member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dirty="0" err="1">
                <a:solidFill>
                  <a:prstClr val="black"/>
                </a:solidFill>
                <a:latin typeface="Avenir Light" panose="020B0402020203020204" pitchFamily="34" charset="77"/>
              </a:rPr>
              <a:t>States</a:t>
            </a:r>
            <a:r>
              <a:rPr lang="it-IT" sz="1200" dirty="0">
                <a:solidFill>
                  <a:prstClr val="black"/>
                </a:solidFill>
                <a:latin typeface="Avenir Light" panose="020B0402020203020204" pitchFamily="34" charset="77"/>
              </a:rPr>
              <a:t>, 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the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potential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of new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technologies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,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such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as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blockchain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technology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, to facilitate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automatic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mutual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1200" b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recognition</a:t>
            </a:r>
            <a:r>
              <a:rPr lang="it-IT" sz="1200" b="1" dirty="0">
                <a:solidFill>
                  <a:prstClr val="black"/>
                </a:solidFill>
                <a:latin typeface="Avenir Light" panose="020B0402020203020204" pitchFamily="34" charset="77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it-IT" sz="1200" dirty="0">
              <a:solidFill>
                <a:prstClr val="black"/>
              </a:solidFill>
              <a:latin typeface="Avenir Light" panose="020B0402020203020204" pitchFamily="34" charset="77"/>
            </a:endParaRPr>
          </a:p>
          <a:p>
            <a:pPr algn="r">
              <a:lnSpc>
                <a:spcPct val="150000"/>
              </a:lnSpc>
            </a:pPr>
            <a:r>
              <a:rPr lang="it-IT" sz="800" i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Council</a:t>
            </a:r>
            <a:r>
              <a:rPr lang="it-IT" sz="800" i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800" i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Recommendation</a:t>
            </a:r>
            <a:r>
              <a:rPr lang="it-IT" sz="800" i="1" dirty="0">
                <a:solidFill>
                  <a:prstClr val="black"/>
                </a:solidFill>
                <a:latin typeface="Avenir Light" panose="020B0402020203020204" pitchFamily="34" charset="77"/>
              </a:rPr>
              <a:t> of 26 </a:t>
            </a:r>
            <a:r>
              <a:rPr lang="it-IT" sz="800" i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November</a:t>
            </a:r>
            <a:r>
              <a:rPr lang="it-IT" sz="800" i="1" dirty="0">
                <a:solidFill>
                  <a:prstClr val="black"/>
                </a:solidFill>
                <a:latin typeface="Avenir Light" panose="020B0402020203020204" pitchFamily="34" charset="77"/>
              </a:rPr>
              <a:t> 2018 on </a:t>
            </a:r>
            <a:r>
              <a:rPr lang="it-IT" sz="800" i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promoting</a:t>
            </a:r>
            <a:r>
              <a:rPr lang="it-IT" sz="800" i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800" i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automatic</a:t>
            </a:r>
            <a:r>
              <a:rPr lang="it-IT" sz="800" i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800" i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mutual</a:t>
            </a:r>
            <a:r>
              <a:rPr lang="it-IT" sz="800" i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800" i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recognition</a:t>
            </a:r>
            <a:r>
              <a:rPr lang="it-IT" sz="800" i="1" dirty="0">
                <a:solidFill>
                  <a:prstClr val="black"/>
                </a:solidFill>
                <a:latin typeface="Avenir Light" panose="020B0402020203020204" pitchFamily="34" charset="77"/>
              </a:rPr>
              <a:t> of </a:t>
            </a:r>
            <a:r>
              <a:rPr lang="it-IT" sz="800" i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higher</a:t>
            </a:r>
            <a:r>
              <a:rPr lang="it-IT" sz="800" i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800" i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education</a:t>
            </a:r>
            <a:r>
              <a:rPr lang="it-IT" sz="800" i="1" dirty="0">
                <a:solidFill>
                  <a:prstClr val="black"/>
                </a:solidFill>
                <a:latin typeface="Avenir Light" panose="020B0402020203020204" pitchFamily="34" charset="77"/>
              </a:rPr>
              <a:t> and </a:t>
            </a:r>
            <a:r>
              <a:rPr lang="it-IT" sz="800" i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upper</a:t>
            </a:r>
            <a:r>
              <a:rPr lang="it-IT" sz="800" i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800" i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secondary</a:t>
            </a:r>
            <a:r>
              <a:rPr lang="it-IT" sz="800" i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800" i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education</a:t>
            </a:r>
            <a:r>
              <a:rPr lang="it-IT" sz="800" i="1" dirty="0">
                <a:solidFill>
                  <a:prstClr val="black"/>
                </a:solidFill>
                <a:latin typeface="Avenir Light" panose="020B0402020203020204" pitchFamily="34" charset="77"/>
              </a:rPr>
              <a:t> and training </a:t>
            </a:r>
            <a:r>
              <a:rPr lang="it-IT" sz="800" i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qualifications</a:t>
            </a:r>
            <a:r>
              <a:rPr lang="it-IT" sz="800" i="1" dirty="0">
                <a:solidFill>
                  <a:prstClr val="black"/>
                </a:solidFill>
                <a:latin typeface="Avenir Light" panose="020B0402020203020204" pitchFamily="34" charset="77"/>
              </a:rPr>
              <a:t> and the </a:t>
            </a:r>
            <a:r>
              <a:rPr lang="it-IT" sz="800" i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outcomes</a:t>
            </a:r>
            <a:r>
              <a:rPr lang="it-IT" sz="800" i="1" dirty="0">
                <a:solidFill>
                  <a:prstClr val="black"/>
                </a:solidFill>
                <a:latin typeface="Avenir Light" panose="020B0402020203020204" pitchFamily="34" charset="77"/>
              </a:rPr>
              <a:t> of </a:t>
            </a:r>
            <a:r>
              <a:rPr lang="it-IT" sz="800" i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learning</a:t>
            </a:r>
            <a:r>
              <a:rPr lang="it-IT" sz="800" i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800" i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periods</a:t>
            </a:r>
            <a:r>
              <a:rPr lang="it-IT" sz="800" i="1" dirty="0">
                <a:solidFill>
                  <a:prstClr val="black"/>
                </a:solidFill>
                <a:latin typeface="Avenir Light" panose="020B0402020203020204" pitchFamily="34" charset="77"/>
              </a:rPr>
              <a:t> </a:t>
            </a:r>
            <a:r>
              <a:rPr lang="it-IT" sz="800" i="1" dirty="0" err="1">
                <a:solidFill>
                  <a:prstClr val="black"/>
                </a:solidFill>
                <a:latin typeface="Avenir Light" panose="020B0402020203020204" pitchFamily="34" charset="77"/>
              </a:rPr>
              <a:t>abroad</a:t>
            </a:r>
            <a:r>
              <a:rPr lang="it-IT" sz="800" i="1" dirty="0">
                <a:solidFill>
                  <a:prstClr val="black"/>
                </a:solidFill>
                <a:latin typeface="Avenir Light" panose="020B0402020203020204" pitchFamily="34" charset="77"/>
              </a:rPr>
              <a:t>, 2018</a:t>
            </a:r>
          </a:p>
        </p:txBody>
      </p:sp>
      <p:pic>
        <p:nvPicPr>
          <p:cNvPr id="11" name="Elemento grafico 10" descr="Libro aperto contorno">
            <a:extLst>
              <a:ext uri="{FF2B5EF4-FFF2-40B4-BE49-F238E27FC236}">
                <a16:creationId xmlns:a16="http://schemas.microsoft.com/office/drawing/2014/main" id="{34328CC1-0A8F-7942-889E-FE642C839B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7660" y="387251"/>
            <a:ext cx="514871" cy="514871"/>
          </a:xfrm>
          <a:prstGeom prst="rect">
            <a:avLst/>
          </a:prstGeom>
        </p:spPr>
      </p:pic>
      <p:grpSp>
        <p:nvGrpSpPr>
          <p:cNvPr id="12" name="Gruppo 11">
            <a:extLst>
              <a:ext uri="{FF2B5EF4-FFF2-40B4-BE49-F238E27FC236}">
                <a16:creationId xmlns:a16="http://schemas.microsoft.com/office/drawing/2014/main" id="{AFDD3C74-7F15-E34F-947A-74AC2DDDFD93}"/>
              </a:ext>
            </a:extLst>
          </p:cNvPr>
          <p:cNvGrpSpPr/>
          <p:nvPr/>
        </p:nvGrpSpPr>
        <p:grpSpPr>
          <a:xfrm>
            <a:off x="460522" y="3792089"/>
            <a:ext cx="357295" cy="356957"/>
            <a:chOff x="1439464" y="2951074"/>
            <a:chExt cx="932261" cy="941165"/>
          </a:xfrm>
        </p:grpSpPr>
        <p:sp>
          <p:nvSpPr>
            <p:cNvPr id="13" name="Ovale 12">
              <a:extLst>
                <a:ext uri="{FF2B5EF4-FFF2-40B4-BE49-F238E27FC236}">
                  <a16:creationId xmlns:a16="http://schemas.microsoft.com/office/drawing/2014/main" id="{C76FA149-00D6-F046-B227-C80E7047DA0F}"/>
                </a:ext>
              </a:extLst>
            </p:cNvPr>
            <p:cNvSpPr/>
            <p:nvPr/>
          </p:nvSpPr>
          <p:spPr>
            <a:xfrm>
              <a:off x="1764506" y="3285924"/>
              <a:ext cx="271462" cy="271463"/>
            </a:xfrm>
            <a:prstGeom prst="ellipse">
              <a:avLst/>
            </a:prstGeom>
            <a:solidFill>
              <a:srgbClr val="912A2E"/>
            </a:solidFill>
            <a:ln>
              <a:solidFill>
                <a:srgbClr val="912A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" name="Anello 13">
              <a:extLst>
                <a:ext uri="{FF2B5EF4-FFF2-40B4-BE49-F238E27FC236}">
                  <a16:creationId xmlns:a16="http://schemas.microsoft.com/office/drawing/2014/main" id="{C99C5660-2AC7-1B41-8220-9A5185112ECE}"/>
                </a:ext>
              </a:extLst>
            </p:cNvPr>
            <p:cNvSpPr/>
            <p:nvPr/>
          </p:nvSpPr>
          <p:spPr>
            <a:xfrm>
              <a:off x="1571625" y="3089474"/>
              <a:ext cx="657225" cy="664365"/>
            </a:xfrm>
            <a:prstGeom prst="donut">
              <a:avLst>
                <a:gd name="adj" fmla="val 2808"/>
              </a:avLst>
            </a:prstGeom>
            <a:ln>
              <a:solidFill>
                <a:srgbClr val="912A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Anello 14">
              <a:extLst>
                <a:ext uri="{FF2B5EF4-FFF2-40B4-BE49-F238E27FC236}">
                  <a16:creationId xmlns:a16="http://schemas.microsoft.com/office/drawing/2014/main" id="{FE108F9A-E4B6-1342-8B11-42BAA3C8ECF9}"/>
                </a:ext>
              </a:extLst>
            </p:cNvPr>
            <p:cNvSpPr/>
            <p:nvPr/>
          </p:nvSpPr>
          <p:spPr>
            <a:xfrm>
              <a:off x="1439464" y="2951074"/>
              <a:ext cx="932261" cy="941165"/>
            </a:xfrm>
            <a:prstGeom prst="donut">
              <a:avLst>
                <a:gd name="adj" fmla="val 0"/>
              </a:avLst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pic>
        <p:nvPicPr>
          <p:cNvPr id="16" name="Immagine 15" descr="Senza titolo:CIMEA:CIMEA progetti:RecoLATIN:Logo RecoLATIN:eu_flag_co_funded_pos_[rgb]_left.jpg">
            <a:extLst>
              <a:ext uri="{FF2B5EF4-FFF2-40B4-BE49-F238E27FC236}">
                <a16:creationId xmlns:a16="http://schemas.microsoft.com/office/drawing/2014/main" id="{BD04750B-6E69-4C48-8F4E-0F8CE398F80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6170" y="5608993"/>
            <a:ext cx="1990090" cy="5676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9789947"/>
      </p:ext>
    </p:extLst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>
            <a:extLst>
              <a:ext uri="{FF2B5EF4-FFF2-40B4-BE49-F238E27FC236}">
                <a16:creationId xmlns:a16="http://schemas.microsoft.com/office/drawing/2014/main" id="{58DD4BB6-0B9F-5C4D-A0C1-4E742A8D9524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eaLnBrk="1" hangingPunct="1"/>
            <a:endParaRPr lang="it-IT" altLang="it-IT" sz="7600" dirty="0"/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D2AEED3D-3A69-DC4E-8730-B9E8795A0B29}"/>
              </a:ext>
            </a:extLst>
          </p:cNvPr>
          <p:cNvSpPr>
            <a:spLocks/>
          </p:cNvSpPr>
          <p:nvPr/>
        </p:nvSpPr>
        <p:spPr bwMode="auto">
          <a:xfrm>
            <a:off x="7507934" y="3851281"/>
            <a:ext cx="4120055" cy="200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algn="r" eaLnBrk="1" hangingPunct="1"/>
            <a:r>
              <a:rPr lang="en-US" altLang="it-IT" sz="1867" b="1" dirty="0" err="1">
                <a:solidFill>
                  <a:srgbClr val="FFFFFF"/>
                </a:solidFill>
                <a:latin typeface="Avenir" panose="02000503020000020003" pitchFamily="2" charset="0"/>
                <a:ea typeface="ＭＳ Ｐゴシック" panose="020B0600070205080204" pitchFamily="34" charset="-128"/>
                <a:sym typeface="Titillium Bold" pitchFamily="-84" charset="0"/>
              </a:rPr>
              <a:t>s.bianco@cimea.it</a:t>
            </a:r>
            <a:endParaRPr lang="en-US" altLang="it-IT" sz="1867" b="1" dirty="0">
              <a:solidFill>
                <a:srgbClr val="FFFFFF"/>
              </a:solidFill>
              <a:latin typeface="Avenir" panose="02000503020000020003" pitchFamily="2" charset="0"/>
              <a:ea typeface="ＭＳ Ｐゴシック" panose="020B0600070205080204" pitchFamily="34" charset="-128"/>
              <a:sym typeface="Titillium Bold" pitchFamily="-84" charset="0"/>
            </a:endParaRPr>
          </a:p>
          <a:p>
            <a:pPr algn="r" eaLnBrk="1" hangingPunct="1"/>
            <a:endParaRPr lang="it-IT" sz="1867" b="1" dirty="0">
              <a:solidFill>
                <a:schemeClr val="bg1"/>
              </a:solidFill>
              <a:latin typeface="Avenir" panose="02000503020000020003" pitchFamily="2" charset="0"/>
            </a:endParaRPr>
          </a:p>
          <a:p>
            <a:pPr algn="r" eaLnBrk="1" hangingPunct="1"/>
            <a:r>
              <a:rPr lang="it-IT" sz="1867" b="1" dirty="0">
                <a:solidFill>
                  <a:schemeClr val="bg1"/>
                </a:solidFill>
                <a:latin typeface="Avenir" panose="02000503020000020003" pitchFamily="2" charset="0"/>
              </a:rPr>
              <a:t>@</a:t>
            </a:r>
            <a:r>
              <a:rPr lang="it-IT" sz="1867" b="1" dirty="0" err="1">
                <a:solidFill>
                  <a:schemeClr val="bg1"/>
                </a:solidFill>
                <a:latin typeface="Avenir" panose="02000503020000020003" pitchFamily="2" charset="0"/>
              </a:rPr>
              <a:t>CIMEA_Naric</a:t>
            </a:r>
            <a:endParaRPr lang="it-IT" sz="1867" dirty="0">
              <a:solidFill>
                <a:schemeClr val="bg1"/>
              </a:solidFill>
              <a:latin typeface="Avenir" panose="02000503020000020003" pitchFamily="2" charset="0"/>
            </a:endParaRPr>
          </a:p>
          <a:p>
            <a:pPr algn="r" eaLnBrk="1" hangingPunct="1"/>
            <a:endParaRPr lang="en-US" altLang="it-IT" sz="1867" b="1" dirty="0">
              <a:solidFill>
                <a:srgbClr val="FFFFFF"/>
              </a:solidFill>
              <a:latin typeface="Avenir" panose="02000503020000020003" pitchFamily="2" charset="0"/>
              <a:ea typeface="ＭＳ Ｐゴシック" panose="020B0600070205080204" pitchFamily="34" charset="-128"/>
              <a:sym typeface="Titillium Bold" pitchFamily="-84" charset="0"/>
            </a:endParaRPr>
          </a:p>
          <a:p>
            <a:pPr algn="r" eaLnBrk="1" hangingPunct="1"/>
            <a:r>
              <a:rPr lang="en-US" altLang="it-IT" sz="1867" b="1" dirty="0">
                <a:solidFill>
                  <a:srgbClr val="FFFFFF"/>
                </a:solidFill>
                <a:latin typeface="Avenir" panose="02000503020000020003" pitchFamily="2" charset="0"/>
                <a:ea typeface="ＭＳ Ｐゴシック" panose="020B0600070205080204" pitchFamily="34" charset="-128"/>
                <a:sym typeface="Titillium Bold" pitchFamily="-84" charset="0"/>
                <a:hlinkClick r:id="rId3"/>
              </a:rPr>
              <a:t>www.cimea.it</a:t>
            </a:r>
            <a:r>
              <a:rPr lang="en-US" altLang="it-IT" sz="1867" b="1" dirty="0">
                <a:solidFill>
                  <a:srgbClr val="FFFFFF"/>
                </a:solidFill>
                <a:latin typeface="Avenir" panose="02000503020000020003" pitchFamily="2" charset="0"/>
                <a:ea typeface="ＭＳ Ｐゴシック" panose="020B0600070205080204" pitchFamily="34" charset="-128"/>
                <a:sym typeface="Titillium Bold" pitchFamily="-84" charset="0"/>
              </a:rPr>
              <a:t> </a:t>
            </a:r>
          </a:p>
        </p:txBody>
      </p:sp>
      <p:grpSp>
        <p:nvGrpSpPr>
          <p:cNvPr id="13" name="Group 4">
            <a:extLst>
              <a:ext uri="{FF2B5EF4-FFF2-40B4-BE49-F238E27FC236}">
                <a16:creationId xmlns:a16="http://schemas.microsoft.com/office/drawing/2014/main" id="{F287C643-3DE8-AF44-97D8-9EE3175495D6}"/>
              </a:ext>
            </a:extLst>
          </p:cNvPr>
          <p:cNvGrpSpPr>
            <a:grpSpLocks/>
          </p:cNvGrpSpPr>
          <p:nvPr/>
        </p:nvGrpSpPr>
        <p:grpSpPr bwMode="auto">
          <a:xfrm>
            <a:off x="-2859087" y="2794532"/>
            <a:ext cx="9128704" cy="1266651"/>
            <a:chOff x="0" y="0"/>
            <a:chExt cx="10551" cy="1464"/>
          </a:xfrm>
          <a:solidFill>
            <a:srgbClr val="EB1126"/>
          </a:solidFill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C039C336-F92B-7048-8536-715FDBC0AE9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7"/>
              <a:ext cx="9805" cy="1447"/>
            </a:xfrm>
            <a:custGeom>
              <a:avLst/>
              <a:gdLst>
                <a:gd name="T0" fmla="*/ 0 w 21600"/>
                <a:gd name="T1" fmla="*/ 0 h 21600"/>
                <a:gd name="T2" fmla="*/ 86 w 21600"/>
                <a:gd name="T3" fmla="*/ 0 h 21600"/>
                <a:gd name="T4" fmla="*/ 77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600" h="21600">
                  <a:moveTo>
                    <a:pt x="29" y="21600"/>
                  </a:moveTo>
                  <a:lnTo>
                    <a:pt x="21600" y="21600"/>
                  </a:lnTo>
                  <a:lnTo>
                    <a:pt x="19332" y="0"/>
                  </a:lnTo>
                  <a:lnTo>
                    <a:pt x="0" y="0"/>
                  </a:lnTo>
                  <a:lnTo>
                    <a:pt x="29" y="21600"/>
                  </a:lnTo>
                  <a:close/>
                  <a:moveTo>
                    <a:pt x="29" y="21600"/>
                  </a:moveTo>
                </a:path>
              </a:pathLst>
            </a:custGeom>
            <a:solidFill>
              <a:srgbClr val="9428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>
                <a:defRPr/>
              </a:pPr>
              <a:endParaRPr lang="en-US" sz="2400" dirty="0">
                <a:latin typeface="Gill Sans" charset="0"/>
                <a:ea typeface="ヒラギノ角ゴ ProN W3" charset="0"/>
                <a:sym typeface="Gill Sans" charset="0"/>
              </a:endParaRPr>
            </a:p>
          </p:txBody>
        </p:sp>
        <p:sp>
          <p:nvSpPr>
            <p:cNvPr id="15" name="Freeform 3">
              <a:extLst>
                <a:ext uri="{FF2B5EF4-FFF2-40B4-BE49-F238E27FC236}">
                  <a16:creationId xmlns:a16="http://schemas.microsoft.com/office/drawing/2014/main" id="{48D69C0C-4A4D-BE42-BD98-688934EACE9F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1" y="0"/>
              <a:ext cx="1500" cy="144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600" h="21600">
                  <a:moveTo>
                    <a:pt x="14688" y="21600"/>
                  </a:moveTo>
                  <a:lnTo>
                    <a:pt x="21600" y="21600"/>
                  </a:lnTo>
                  <a:lnTo>
                    <a:pt x="6777" y="0"/>
                  </a:lnTo>
                  <a:lnTo>
                    <a:pt x="0" y="0"/>
                  </a:lnTo>
                  <a:lnTo>
                    <a:pt x="14688" y="21600"/>
                  </a:lnTo>
                  <a:close/>
                  <a:moveTo>
                    <a:pt x="14688" y="21600"/>
                  </a:move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>
                <a:defRPr/>
              </a:pPr>
              <a:endParaRPr lang="en-US" sz="2400" dirty="0">
                <a:latin typeface="Gill Sans" charset="0"/>
                <a:ea typeface="ヒラギノ角ゴ ProN W3" charset="0"/>
                <a:sym typeface="Gill Sans" charset="0"/>
              </a:endParaRPr>
            </a:p>
          </p:txBody>
        </p:sp>
      </p:grpSp>
      <p:sp>
        <p:nvSpPr>
          <p:cNvPr id="17" name="Freeform 6">
            <a:extLst>
              <a:ext uri="{FF2B5EF4-FFF2-40B4-BE49-F238E27FC236}">
                <a16:creationId xmlns:a16="http://schemas.microsoft.com/office/drawing/2014/main" id="{6861B9D4-2D20-A34A-8A61-923B067FF70C}"/>
              </a:ext>
            </a:extLst>
          </p:cNvPr>
          <p:cNvSpPr>
            <a:spLocks/>
          </p:cNvSpPr>
          <p:nvPr/>
        </p:nvSpPr>
        <p:spPr bwMode="auto">
          <a:xfrm>
            <a:off x="4970063" y="4215403"/>
            <a:ext cx="2332573" cy="224951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0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0" h="21600">
                <a:moveTo>
                  <a:pt x="14688" y="21600"/>
                </a:moveTo>
                <a:lnTo>
                  <a:pt x="21600" y="21600"/>
                </a:lnTo>
                <a:lnTo>
                  <a:pt x="6777" y="0"/>
                </a:lnTo>
                <a:lnTo>
                  <a:pt x="0" y="0"/>
                </a:lnTo>
                <a:lnTo>
                  <a:pt x="14688" y="21600"/>
                </a:lnTo>
                <a:close/>
                <a:moveTo>
                  <a:pt x="14688" y="21600"/>
                </a:moveTo>
              </a:path>
            </a:pathLst>
          </a:custGeom>
          <a:solidFill>
            <a:srgbClr val="94282B"/>
          </a:solidFill>
          <a:ln>
            <a:noFill/>
          </a:ln>
        </p:spPr>
        <p:txBody>
          <a:bodyPr lIns="0" tIns="0" rIns="0" bIns="0"/>
          <a:lstStyle/>
          <a:p>
            <a:endParaRPr lang="it-IT" sz="2400"/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B0E209E6-276B-A14F-AFE2-EB2F6E7896D7}"/>
              </a:ext>
            </a:extLst>
          </p:cNvPr>
          <p:cNvSpPr>
            <a:spLocks/>
          </p:cNvSpPr>
          <p:nvPr/>
        </p:nvSpPr>
        <p:spPr bwMode="auto">
          <a:xfrm>
            <a:off x="3680151" y="1742451"/>
            <a:ext cx="934415" cy="89980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0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0" h="21600">
                <a:moveTo>
                  <a:pt x="14688" y="21600"/>
                </a:moveTo>
                <a:lnTo>
                  <a:pt x="21600" y="21600"/>
                </a:lnTo>
                <a:lnTo>
                  <a:pt x="6777" y="0"/>
                </a:lnTo>
                <a:lnTo>
                  <a:pt x="0" y="0"/>
                </a:lnTo>
                <a:lnTo>
                  <a:pt x="14688" y="21600"/>
                </a:lnTo>
                <a:close/>
                <a:moveTo>
                  <a:pt x="14688" y="21600"/>
                </a:moveTo>
              </a:path>
            </a:pathLst>
          </a:custGeom>
          <a:solidFill>
            <a:srgbClr val="94282B"/>
          </a:solidFill>
          <a:ln>
            <a:noFill/>
          </a:ln>
        </p:spPr>
        <p:txBody>
          <a:bodyPr lIns="0" tIns="0" rIns="0" bIns="0"/>
          <a:lstStyle/>
          <a:p>
            <a:endParaRPr lang="it-IT" sz="2400"/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1ADAD045-3FC7-DD4B-9C0B-9DE38ACE5D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9431" y="2879234"/>
            <a:ext cx="3277092" cy="1058228"/>
          </a:xfrm>
          <a:prstGeom prst="rect">
            <a:avLst/>
          </a:prstGeom>
        </p:spPr>
      </p:pic>
      <p:sp>
        <p:nvSpPr>
          <p:cNvPr id="21" name="Rectangle 8">
            <a:extLst>
              <a:ext uri="{FF2B5EF4-FFF2-40B4-BE49-F238E27FC236}">
                <a16:creationId xmlns:a16="http://schemas.microsoft.com/office/drawing/2014/main" id="{24A1834A-1BD1-774D-87BA-8D92CA4C68F1}"/>
              </a:ext>
            </a:extLst>
          </p:cNvPr>
          <p:cNvSpPr>
            <a:spLocks/>
          </p:cNvSpPr>
          <p:nvPr/>
        </p:nvSpPr>
        <p:spPr bwMode="auto">
          <a:xfrm>
            <a:off x="6868149" y="2923888"/>
            <a:ext cx="4702105" cy="637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algn="r" eaLnBrk="1" hangingPunct="1"/>
            <a:endParaRPr lang="en-US" altLang="it-IT" sz="3200" dirty="0">
              <a:solidFill>
                <a:schemeClr val="bg1"/>
              </a:solidFill>
              <a:latin typeface="Avenir" panose="02000503020000020003" pitchFamily="2" charset="0"/>
              <a:ea typeface="Apple Color Emoji" pitchFamily="2" charset="0"/>
              <a:sym typeface="Titillium Regular" pitchFamily="-84" charset="0"/>
            </a:endParaRPr>
          </a:p>
        </p:txBody>
      </p:sp>
      <p:sp>
        <p:nvSpPr>
          <p:cNvPr id="22" name="Rectangle 8">
            <a:extLst>
              <a:ext uri="{FF2B5EF4-FFF2-40B4-BE49-F238E27FC236}">
                <a16:creationId xmlns:a16="http://schemas.microsoft.com/office/drawing/2014/main" id="{E1B2751B-4BD7-B447-9B90-353F1AC0FBDA}"/>
              </a:ext>
            </a:extLst>
          </p:cNvPr>
          <p:cNvSpPr>
            <a:spLocks/>
          </p:cNvSpPr>
          <p:nvPr/>
        </p:nvSpPr>
        <p:spPr bwMode="auto">
          <a:xfrm>
            <a:off x="6789259" y="2043343"/>
            <a:ext cx="4883099" cy="1618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 eaLnBrk="0" hangingPunct="0"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algn="r" eaLnBrk="1" hangingPunct="1"/>
            <a:r>
              <a:rPr lang="it-IT" altLang="it-IT" sz="5400" i="1" dirty="0" err="1">
                <a:solidFill>
                  <a:schemeClr val="bg1"/>
                </a:solidFill>
                <a:latin typeface="Avenir Book" panose="02000503020000020003" pitchFamily="2" charset="0"/>
                <a:ea typeface="Apple Color Emoji" pitchFamily="2" charset="0"/>
                <a:sym typeface="Titillium Regular" pitchFamily="-84" charset="0"/>
              </a:rPr>
              <a:t>Thank</a:t>
            </a:r>
            <a:r>
              <a:rPr lang="it-IT" altLang="it-IT" sz="5400" i="1" dirty="0">
                <a:solidFill>
                  <a:schemeClr val="bg1"/>
                </a:solidFill>
                <a:latin typeface="Avenir Book" panose="02000503020000020003" pitchFamily="2" charset="0"/>
                <a:ea typeface="Apple Color Emoji" pitchFamily="2" charset="0"/>
                <a:sym typeface="Titillium Regular" pitchFamily="-84" charset="0"/>
              </a:rPr>
              <a:t> </a:t>
            </a:r>
            <a:r>
              <a:rPr lang="it-IT" altLang="it-IT" sz="5400" i="1" dirty="0" err="1">
                <a:solidFill>
                  <a:schemeClr val="bg1"/>
                </a:solidFill>
                <a:latin typeface="Avenir Book" panose="02000503020000020003" pitchFamily="2" charset="0"/>
                <a:ea typeface="Apple Color Emoji" pitchFamily="2" charset="0"/>
                <a:sym typeface="Titillium Regular" pitchFamily="-84" charset="0"/>
              </a:rPr>
              <a:t>you</a:t>
            </a:r>
            <a:r>
              <a:rPr lang="it-IT" altLang="it-IT" sz="5400" i="1" dirty="0">
                <a:solidFill>
                  <a:schemeClr val="bg1"/>
                </a:solidFill>
                <a:latin typeface="Avenir Book" panose="02000503020000020003" pitchFamily="2" charset="0"/>
                <a:ea typeface="Apple Color Emoji" pitchFamily="2" charset="0"/>
                <a:sym typeface="Titillium Regular" pitchFamily="-84" charset="0"/>
              </a:rPr>
              <a:t>!</a:t>
            </a:r>
            <a:endParaRPr lang="en-US" altLang="it-IT" sz="5400" i="1" dirty="0">
              <a:solidFill>
                <a:schemeClr val="bg1"/>
              </a:solidFill>
              <a:latin typeface="Avenir Book" panose="02000503020000020003" pitchFamily="2" charset="0"/>
              <a:ea typeface="Apple Color Emoji" pitchFamily="2" charset="0"/>
              <a:sym typeface="Titillium Regular" pitchFamily="-8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25131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Senza titolo:CIMEA:CIMEA progetti:RecoLATIN:Logo RecoLATIN:eu_flag_co_funded_pos_[rgb]_left.jpg">
            <a:extLst>
              <a:ext uri="{FF2B5EF4-FFF2-40B4-BE49-F238E27FC236}">
                <a16:creationId xmlns:a16="http://schemas.microsoft.com/office/drawing/2014/main" id="{A02977BB-CD19-2044-B8E3-5FB97013330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6170" y="5608993"/>
            <a:ext cx="1990090" cy="56769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D291A9F9-459D-D448-825E-AAF6E30273F0}"/>
              </a:ext>
            </a:extLst>
          </p:cNvPr>
          <p:cNvSpPr txBox="1"/>
          <p:nvPr/>
        </p:nvSpPr>
        <p:spPr>
          <a:xfrm>
            <a:off x="986318" y="1054763"/>
            <a:ext cx="10549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err="1">
                <a:solidFill>
                  <a:srgbClr val="94282B"/>
                </a:solidFill>
                <a:latin typeface="Avenir Book" panose="02000503020000020003" pitchFamily="2" charset="0"/>
              </a:rPr>
              <a:t>qENTRY</a:t>
            </a:r>
            <a:r>
              <a:rPr lang="it-IT" sz="2800" dirty="0">
                <a:solidFill>
                  <a:srgbClr val="94282B"/>
                </a:solidFill>
                <a:latin typeface="Avenir Book" panose="02000503020000020003" pitchFamily="2" charset="0"/>
              </a:rPr>
              <a:t>+ focus </a:t>
            </a:r>
            <a:r>
              <a:rPr lang="it-IT" sz="2800" dirty="0" err="1">
                <a:solidFill>
                  <a:srgbClr val="94282B"/>
                </a:solidFill>
                <a:latin typeface="Avenir Book" panose="02000503020000020003" pitchFamily="2" charset="0"/>
              </a:rPr>
              <a:t>group</a:t>
            </a:r>
            <a:r>
              <a:rPr lang="it-IT" sz="2800" dirty="0">
                <a:solidFill>
                  <a:srgbClr val="94282B"/>
                </a:solidFill>
                <a:latin typeface="Avenir Book" panose="02000503020000020003" pitchFamily="2" charset="0"/>
              </a:rPr>
              <a:t> with </a:t>
            </a:r>
            <a:r>
              <a:rPr lang="it-IT" sz="2800" dirty="0" err="1">
                <a:solidFill>
                  <a:srgbClr val="94282B"/>
                </a:solidFill>
                <a:latin typeface="Avenir Book" panose="02000503020000020003" pitchFamily="2" charset="0"/>
              </a:rPr>
              <a:t>higher</a:t>
            </a:r>
            <a:r>
              <a:rPr lang="it-IT" sz="2800" dirty="0">
                <a:solidFill>
                  <a:srgbClr val="94282B"/>
                </a:solidFill>
                <a:latin typeface="Avenir Book" panose="02000503020000020003" pitchFamily="2" charset="0"/>
              </a:rPr>
              <a:t> </a:t>
            </a:r>
            <a:r>
              <a:rPr lang="it-IT" sz="2800" dirty="0" err="1">
                <a:solidFill>
                  <a:srgbClr val="94282B"/>
                </a:solidFill>
                <a:latin typeface="Avenir Book" panose="02000503020000020003" pitchFamily="2" charset="0"/>
              </a:rPr>
              <a:t>education</a:t>
            </a:r>
            <a:r>
              <a:rPr lang="it-IT" sz="2800" dirty="0">
                <a:solidFill>
                  <a:srgbClr val="94282B"/>
                </a:solidFill>
                <a:latin typeface="Avenir Book" panose="02000503020000020003" pitchFamily="2" charset="0"/>
              </a:rPr>
              <a:t> </a:t>
            </a:r>
            <a:r>
              <a:rPr lang="it-IT" sz="2800" dirty="0" err="1">
                <a:solidFill>
                  <a:srgbClr val="94282B"/>
                </a:solidFill>
                <a:latin typeface="Avenir Book" panose="02000503020000020003" pitchFamily="2" charset="0"/>
              </a:rPr>
              <a:t>institutions</a:t>
            </a:r>
            <a:endParaRPr lang="it-IT" sz="2800" dirty="0">
              <a:solidFill>
                <a:srgbClr val="94282B"/>
              </a:solidFill>
              <a:latin typeface="Avenir Book" panose="02000503020000020003" pitchFamily="2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8B28D67-CC56-9842-93D0-0D5FE798A7B6}"/>
              </a:ext>
            </a:extLst>
          </p:cNvPr>
          <p:cNvSpPr txBox="1"/>
          <p:nvPr/>
        </p:nvSpPr>
        <p:spPr>
          <a:xfrm>
            <a:off x="986318" y="1766107"/>
            <a:ext cx="953086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>
                <a:latin typeface="Avenir Book" panose="02000503020000020003" pitchFamily="2" charset="0"/>
              </a:rPr>
              <a:t>20th of April 2021</a:t>
            </a:r>
          </a:p>
          <a:p>
            <a:pPr algn="just"/>
            <a:r>
              <a:rPr lang="it-IT" sz="1600" dirty="0">
                <a:latin typeface="Avenir Book" panose="02000503020000020003" pitchFamily="2" charset="0"/>
              </a:rPr>
              <a:t>5 </a:t>
            </a:r>
            <a:r>
              <a:rPr lang="it-IT" sz="1600" dirty="0" err="1">
                <a:latin typeface="Avenir Book" panose="02000503020000020003" pitchFamily="2" charset="0"/>
              </a:rPr>
              <a:t>Italian</a:t>
            </a:r>
            <a:r>
              <a:rPr lang="it-IT" sz="1600" dirty="0">
                <a:latin typeface="Avenir Book" panose="02000503020000020003" pitchFamily="2" charset="0"/>
              </a:rPr>
              <a:t> </a:t>
            </a:r>
            <a:r>
              <a:rPr lang="it-IT" sz="1600" dirty="0" err="1">
                <a:latin typeface="Avenir Book" panose="02000503020000020003" pitchFamily="2" charset="0"/>
              </a:rPr>
              <a:t>higher</a:t>
            </a:r>
            <a:r>
              <a:rPr lang="it-IT" sz="1600" dirty="0">
                <a:latin typeface="Avenir Book" panose="02000503020000020003" pitchFamily="2" charset="0"/>
              </a:rPr>
              <a:t> </a:t>
            </a:r>
            <a:r>
              <a:rPr lang="it-IT" sz="1600" dirty="0" err="1">
                <a:latin typeface="Avenir Book" panose="02000503020000020003" pitchFamily="2" charset="0"/>
              </a:rPr>
              <a:t>education</a:t>
            </a:r>
            <a:r>
              <a:rPr lang="it-IT" sz="1600" dirty="0">
                <a:latin typeface="Avenir Book" panose="02000503020000020003" pitchFamily="2" charset="0"/>
              </a:rPr>
              <a:t> </a:t>
            </a:r>
            <a:r>
              <a:rPr lang="it-IT" sz="1600" dirty="0" err="1">
                <a:latin typeface="Avenir Book" panose="02000503020000020003" pitchFamily="2" charset="0"/>
              </a:rPr>
              <a:t>institution</a:t>
            </a:r>
            <a:r>
              <a:rPr lang="it-IT" sz="1600" dirty="0">
                <a:latin typeface="Avenir Book" panose="02000503020000020003" pitchFamily="2" charset="0"/>
              </a:rPr>
              <a:t> </a:t>
            </a:r>
            <a:r>
              <a:rPr lang="it-IT" sz="1600" dirty="0" err="1">
                <a:latin typeface="Avenir Book" panose="02000503020000020003" pitchFamily="2" charset="0"/>
              </a:rPr>
              <a:t>representatives</a:t>
            </a:r>
            <a:r>
              <a:rPr lang="it-IT" sz="1600" dirty="0">
                <a:latin typeface="Avenir Book" panose="02000503020000020003" pitchFamily="2" charset="0"/>
              </a:rPr>
              <a:t> (</a:t>
            </a:r>
            <a:r>
              <a:rPr lang="it-IT" sz="1600" dirty="0" err="1">
                <a:latin typeface="Avenir Book" panose="02000503020000020003" pitchFamily="2" charset="0"/>
              </a:rPr>
              <a:t>admission</a:t>
            </a:r>
            <a:r>
              <a:rPr lang="it-IT" sz="1600" dirty="0">
                <a:latin typeface="Avenir Book" panose="02000503020000020003" pitchFamily="2" charset="0"/>
              </a:rPr>
              <a:t> </a:t>
            </a:r>
            <a:r>
              <a:rPr lang="it-IT" sz="1600" dirty="0" err="1">
                <a:latin typeface="Avenir Book" panose="02000503020000020003" pitchFamily="2" charset="0"/>
              </a:rPr>
              <a:t>officers</a:t>
            </a:r>
            <a:r>
              <a:rPr lang="it-IT" sz="1600" dirty="0">
                <a:latin typeface="Avenir Book" panose="02000503020000020003" pitchFamily="2" charset="0"/>
              </a:rPr>
              <a:t>)</a:t>
            </a:r>
          </a:p>
          <a:p>
            <a:pPr algn="just"/>
            <a:endParaRPr lang="it-IT" sz="1600" dirty="0">
              <a:latin typeface="Avenir Book" panose="02000503020000020003" pitchFamily="2" charset="0"/>
            </a:endParaRPr>
          </a:p>
          <a:p>
            <a:pPr algn="just"/>
            <a:r>
              <a:rPr lang="it-IT" sz="1600" dirty="0" err="1">
                <a:latin typeface="Avenir Book" panose="02000503020000020003" pitchFamily="2" charset="0"/>
              </a:rPr>
              <a:t>Objective</a:t>
            </a:r>
            <a:r>
              <a:rPr lang="it-IT" sz="1600" dirty="0">
                <a:latin typeface="Avenir Book" panose="02000503020000020003" pitchFamily="2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600" dirty="0" err="1">
                <a:latin typeface="Avenir Book" panose="02000503020000020003" pitchFamily="2" charset="0"/>
              </a:rPr>
              <a:t>Investigating</a:t>
            </a:r>
            <a:r>
              <a:rPr lang="it-IT" sz="1600" dirty="0">
                <a:latin typeface="Avenir Book" panose="02000503020000020003" pitchFamily="2" charset="0"/>
              </a:rPr>
              <a:t> the </a:t>
            </a:r>
            <a:r>
              <a:rPr lang="it-IT" sz="1600" dirty="0" err="1">
                <a:latin typeface="Avenir Book" panose="02000503020000020003" pitchFamily="2" charset="0"/>
              </a:rPr>
              <a:t>understanding</a:t>
            </a:r>
            <a:r>
              <a:rPr lang="it-IT" sz="1600" dirty="0">
                <a:latin typeface="Avenir Book" panose="02000503020000020003" pitchFamily="2" charset="0"/>
              </a:rPr>
              <a:t> of the </a:t>
            </a:r>
            <a:r>
              <a:rPr lang="it-IT" sz="1600" dirty="0" err="1">
                <a:latin typeface="Avenir Book" panose="02000503020000020003" pitchFamily="2" charset="0"/>
              </a:rPr>
              <a:t>concept</a:t>
            </a:r>
            <a:r>
              <a:rPr lang="it-IT" sz="1600" dirty="0">
                <a:latin typeface="Avenir Book" panose="02000503020000020003" pitchFamily="2" charset="0"/>
              </a:rPr>
              <a:t> of </a:t>
            </a:r>
            <a:r>
              <a:rPr lang="it-IT" sz="1600" dirty="0" err="1">
                <a:latin typeface="Avenir Book" panose="02000503020000020003" pitchFamily="2" charset="0"/>
              </a:rPr>
              <a:t>automatic</a:t>
            </a:r>
            <a:r>
              <a:rPr lang="it-IT" sz="1600" dirty="0">
                <a:latin typeface="Avenir Book" panose="02000503020000020003" pitchFamily="2" charset="0"/>
              </a:rPr>
              <a:t> </a:t>
            </a:r>
            <a:r>
              <a:rPr lang="it-IT" sz="1600" dirty="0" err="1">
                <a:latin typeface="Avenir Book" panose="02000503020000020003" pitchFamily="2" charset="0"/>
              </a:rPr>
              <a:t>recognition</a:t>
            </a:r>
            <a:r>
              <a:rPr lang="it-IT" sz="1600" dirty="0">
                <a:latin typeface="Avenir Book" panose="02000503020000020003" pitchFamily="2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600" dirty="0" err="1">
                <a:latin typeface="Avenir Book" panose="02000503020000020003" pitchFamily="2" charset="0"/>
              </a:rPr>
              <a:t>collecting</a:t>
            </a:r>
            <a:r>
              <a:rPr lang="it-IT" sz="1600" dirty="0">
                <a:latin typeface="Avenir Book" panose="02000503020000020003" pitchFamily="2" charset="0"/>
              </a:rPr>
              <a:t> </a:t>
            </a:r>
            <a:r>
              <a:rPr lang="it-IT" sz="1600" dirty="0" err="1">
                <a:latin typeface="Avenir Book" panose="02000503020000020003" pitchFamily="2" charset="0"/>
              </a:rPr>
              <a:t>useful</a:t>
            </a:r>
            <a:r>
              <a:rPr lang="it-IT" sz="1600" dirty="0">
                <a:latin typeface="Avenir Book" panose="02000503020000020003" pitchFamily="2" charset="0"/>
              </a:rPr>
              <a:t> information of the </a:t>
            </a:r>
            <a:r>
              <a:rPr lang="it-IT" sz="1600" dirty="0" err="1">
                <a:latin typeface="Avenir Book" panose="02000503020000020003" pitchFamily="2" charset="0"/>
              </a:rPr>
              <a:t>practices</a:t>
            </a:r>
            <a:r>
              <a:rPr lang="it-IT" sz="1600" dirty="0">
                <a:latin typeface="Avenir Book" panose="02000503020000020003" pitchFamily="2" charset="0"/>
              </a:rPr>
              <a:t> for the </a:t>
            </a:r>
            <a:r>
              <a:rPr lang="it-IT" sz="1600" dirty="0" err="1">
                <a:latin typeface="Avenir Book" panose="02000503020000020003" pitchFamily="2" charset="0"/>
              </a:rPr>
              <a:t>implementation</a:t>
            </a:r>
            <a:r>
              <a:rPr lang="it-IT" sz="1600" dirty="0">
                <a:latin typeface="Avenir Book" panose="02000503020000020003" pitchFamily="2" charset="0"/>
              </a:rPr>
              <a:t> of </a:t>
            </a:r>
            <a:r>
              <a:rPr lang="it-IT" sz="1600" dirty="0" err="1">
                <a:latin typeface="Avenir Book" panose="02000503020000020003" pitchFamily="2" charset="0"/>
              </a:rPr>
              <a:t>automatic</a:t>
            </a:r>
            <a:r>
              <a:rPr lang="it-IT" sz="1600" dirty="0">
                <a:latin typeface="Avenir Book" panose="02000503020000020003" pitchFamily="2" charset="0"/>
              </a:rPr>
              <a:t> </a:t>
            </a:r>
            <a:r>
              <a:rPr lang="it-IT" sz="1600" dirty="0" err="1">
                <a:latin typeface="Avenir Book" panose="02000503020000020003" pitchFamily="2" charset="0"/>
              </a:rPr>
              <a:t>recognition</a:t>
            </a:r>
            <a:r>
              <a:rPr lang="it-IT" sz="1600" dirty="0">
                <a:latin typeface="Avenir Book" panose="02000503020000020003" pitchFamily="2" charset="0"/>
              </a:rPr>
              <a:t> </a:t>
            </a:r>
            <a:r>
              <a:rPr lang="it-IT" sz="1600" dirty="0" err="1">
                <a:latin typeface="Avenir Book" panose="02000503020000020003" pitchFamily="2" charset="0"/>
              </a:rPr>
              <a:t>that</a:t>
            </a:r>
            <a:r>
              <a:rPr lang="it-IT" sz="1600" dirty="0">
                <a:latin typeface="Avenir Book" panose="02000503020000020003" pitchFamily="2" charset="0"/>
              </a:rPr>
              <a:t> are in </a:t>
            </a:r>
            <a:r>
              <a:rPr lang="it-IT" sz="1600" dirty="0" err="1">
                <a:latin typeface="Avenir Book" panose="02000503020000020003" pitchFamily="2" charset="0"/>
              </a:rPr>
              <a:t>place</a:t>
            </a:r>
            <a:r>
              <a:rPr lang="it-IT" sz="1600" dirty="0">
                <a:latin typeface="Avenir Book" panose="02000503020000020003" pitchFamily="2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600" dirty="0" err="1">
                <a:latin typeface="Avenir Book" panose="02000503020000020003" pitchFamily="2" charset="0"/>
              </a:rPr>
              <a:t>gaining</a:t>
            </a:r>
            <a:r>
              <a:rPr lang="it-IT" sz="1600" dirty="0">
                <a:latin typeface="Avenir Book" panose="02000503020000020003" pitchFamily="2" charset="0"/>
              </a:rPr>
              <a:t> a </a:t>
            </a:r>
            <a:r>
              <a:rPr lang="it-IT" sz="1600" dirty="0" err="1">
                <a:latin typeface="Avenir Book" panose="02000503020000020003" pitchFamily="2" charset="0"/>
              </a:rPr>
              <a:t>better</a:t>
            </a:r>
            <a:r>
              <a:rPr lang="it-IT" sz="1600" dirty="0">
                <a:latin typeface="Avenir Book" panose="02000503020000020003" pitchFamily="2" charset="0"/>
              </a:rPr>
              <a:t> </a:t>
            </a:r>
            <a:r>
              <a:rPr lang="it-IT" sz="1600" dirty="0" err="1">
                <a:latin typeface="Avenir Book" panose="02000503020000020003" pitchFamily="2" charset="0"/>
              </a:rPr>
              <a:t>understanding</a:t>
            </a:r>
            <a:r>
              <a:rPr lang="it-IT" sz="1600" dirty="0">
                <a:latin typeface="Avenir Book" panose="02000503020000020003" pitchFamily="2" charset="0"/>
              </a:rPr>
              <a:t> of the </a:t>
            </a:r>
            <a:r>
              <a:rPr lang="it-IT" sz="1600" dirty="0" err="1">
                <a:latin typeface="Avenir Book" panose="02000503020000020003" pitchFamily="2" charset="0"/>
              </a:rPr>
              <a:t>main</a:t>
            </a:r>
            <a:r>
              <a:rPr lang="it-IT" sz="1600" dirty="0">
                <a:latin typeface="Avenir Book" panose="02000503020000020003" pitchFamily="2" charset="0"/>
              </a:rPr>
              <a:t> benefits and </a:t>
            </a:r>
            <a:r>
              <a:rPr lang="it-IT" sz="1600" dirty="0" err="1">
                <a:latin typeface="Avenir Book" panose="02000503020000020003" pitchFamily="2" charset="0"/>
              </a:rPr>
              <a:t>challenges</a:t>
            </a:r>
            <a:r>
              <a:rPr lang="it-IT" sz="1600" dirty="0">
                <a:latin typeface="Avenir Book" panose="02000503020000020003" pitchFamily="2" charset="0"/>
              </a:rPr>
              <a:t> </a:t>
            </a:r>
            <a:r>
              <a:rPr lang="it-IT" sz="1600" dirty="0" err="1">
                <a:latin typeface="Avenir Book" panose="02000503020000020003" pitchFamily="2" charset="0"/>
              </a:rPr>
              <a:t>perceived</a:t>
            </a:r>
            <a:r>
              <a:rPr lang="it-IT" sz="1600" dirty="0">
                <a:latin typeface="Avenir Book" panose="02000503020000020003" pitchFamily="2" charset="0"/>
              </a:rPr>
              <a:t> </a:t>
            </a:r>
            <a:r>
              <a:rPr lang="it-IT" sz="1600" dirty="0" err="1">
                <a:latin typeface="Avenir Book" panose="02000503020000020003" pitchFamily="2" charset="0"/>
              </a:rPr>
              <a:t>regarding</a:t>
            </a:r>
            <a:r>
              <a:rPr lang="it-IT" sz="1600" dirty="0">
                <a:latin typeface="Avenir Book" panose="02000503020000020003" pitchFamily="2" charset="0"/>
              </a:rPr>
              <a:t> the </a:t>
            </a:r>
            <a:r>
              <a:rPr lang="it-IT" sz="1600" dirty="0" err="1">
                <a:latin typeface="Avenir Book" panose="02000503020000020003" pitchFamily="2" charset="0"/>
              </a:rPr>
              <a:t>concept</a:t>
            </a:r>
            <a:r>
              <a:rPr lang="it-IT" sz="1600" dirty="0">
                <a:latin typeface="Avenir Book" panose="02000503020000020003" pitchFamily="2" charset="0"/>
              </a:rPr>
              <a:t> and the </a:t>
            </a:r>
            <a:r>
              <a:rPr lang="it-IT" sz="1600" dirty="0" err="1">
                <a:latin typeface="Avenir Book" panose="02000503020000020003" pitchFamily="2" charset="0"/>
              </a:rPr>
              <a:t>practice</a:t>
            </a:r>
            <a:r>
              <a:rPr lang="it-IT" sz="1600" dirty="0">
                <a:latin typeface="Avenir Book" panose="02000503020000020003" pitchFamily="2" charset="0"/>
              </a:rPr>
              <a:t> of </a:t>
            </a:r>
            <a:r>
              <a:rPr lang="it-IT" sz="1600" dirty="0" err="1">
                <a:latin typeface="Avenir Book" panose="02000503020000020003" pitchFamily="2" charset="0"/>
              </a:rPr>
              <a:t>automatic</a:t>
            </a:r>
            <a:r>
              <a:rPr lang="it-IT" sz="1600" dirty="0">
                <a:latin typeface="Avenir Book" panose="02000503020000020003" pitchFamily="2" charset="0"/>
              </a:rPr>
              <a:t> </a:t>
            </a:r>
            <a:r>
              <a:rPr lang="it-IT" sz="1600" dirty="0" err="1">
                <a:latin typeface="Avenir Book" panose="02000503020000020003" pitchFamily="2" charset="0"/>
              </a:rPr>
              <a:t>recognition</a:t>
            </a:r>
            <a:r>
              <a:rPr lang="it-IT" sz="1600" dirty="0">
                <a:latin typeface="Avenir Book" panose="02000503020000020003" pitchFamily="2" charset="0"/>
              </a:rPr>
              <a:t>.</a:t>
            </a:r>
          </a:p>
          <a:p>
            <a:pPr algn="just"/>
            <a:endParaRPr lang="it-IT" sz="1600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145627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Senza titolo:CIMEA:CIMEA progetti:RecoLATIN:Logo RecoLATIN:eu_flag_co_funded_pos_[rgb]_left.jpg">
            <a:extLst>
              <a:ext uri="{FF2B5EF4-FFF2-40B4-BE49-F238E27FC236}">
                <a16:creationId xmlns:a16="http://schemas.microsoft.com/office/drawing/2014/main" id="{A02977BB-CD19-2044-B8E3-5FB97013330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6170" y="5608993"/>
            <a:ext cx="1990090" cy="56769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9DEDE37-9074-4645-873D-80D0DA85F4F5}"/>
              </a:ext>
            </a:extLst>
          </p:cNvPr>
          <p:cNvSpPr txBox="1"/>
          <p:nvPr/>
        </p:nvSpPr>
        <p:spPr>
          <a:xfrm>
            <a:off x="986318" y="1054763"/>
            <a:ext cx="10549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err="1">
                <a:solidFill>
                  <a:srgbClr val="94282B"/>
                </a:solidFill>
                <a:latin typeface="Avenir Book" panose="02000503020000020003" pitchFamily="2" charset="0"/>
              </a:rPr>
              <a:t>qENTRY</a:t>
            </a:r>
            <a:r>
              <a:rPr lang="it-IT" sz="2800" dirty="0">
                <a:solidFill>
                  <a:srgbClr val="94282B"/>
                </a:solidFill>
                <a:latin typeface="Avenir Book" panose="02000503020000020003" pitchFamily="2" charset="0"/>
              </a:rPr>
              <a:t>+ focus </a:t>
            </a:r>
            <a:r>
              <a:rPr lang="it-IT" sz="2800" dirty="0" err="1">
                <a:solidFill>
                  <a:srgbClr val="94282B"/>
                </a:solidFill>
                <a:latin typeface="Avenir Book" panose="02000503020000020003" pitchFamily="2" charset="0"/>
              </a:rPr>
              <a:t>group</a:t>
            </a:r>
            <a:r>
              <a:rPr lang="it-IT" sz="2800" dirty="0">
                <a:solidFill>
                  <a:srgbClr val="94282B"/>
                </a:solidFill>
                <a:latin typeface="Avenir Book" panose="02000503020000020003" pitchFamily="2" charset="0"/>
              </a:rPr>
              <a:t> with </a:t>
            </a:r>
            <a:r>
              <a:rPr lang="it-IT" sz="2800" dirty="0" err="1">
                <a:solidFill>
                  <a:srgbClr val="94282B"/>
                </a:solidFill>
                <a:latin typeface="Avenir Book" panose="02000503020000020003" pitchFamily="2" charset="0"/>
              </a:rPr>
              <a:t>higher</a:t>
            </a:r>
            <a:r>
              <a:rPr lang="it-IT" sz="2800" dirty="0">
                <a:solidFill>
                  <a:srgbClr val="94282B"/>
                </a:solidFill>
                <a:latin typeface="Avenir Book" panose="02000503020000020003" pitchFamily="2" charset="0"/>
              </a:rPr>
              <a:t> </a:t>
            </a:r>
            <a:r>
              <a:rPr lang="it-IT" sz="2800" dirty="0" err="1">
                <a:solidFill>
                  <a:srgbClr val="94282B"/>
                </a:solidFill>
                <a:latin typeface="Avenir Book" panose="02000503020000020003" pitchFamily="2" charset="0"/>
              </a:rPr>
              <a:t>education</a:t>
            </a:r>
            <a:r>
              <a:rPr lang="it-IT" sz="2800" dirty="0">
                <a:solidFill>
                  <a:srgbClr val="94282B"/>
                </a:solidFill>
                <a:latin typeface="Avenir Book" panose="02000503020000020003" pitchFamily="2" charset="0"/>
              </a:rPr>
              <a:t> </a:t>
            </a:r>
            <a:r>
              <a:rPr lang="it-IT" sz="2800" dirty="0" err="1">
                <a:solidFill>
                  <a:srgbClr val="94282B"/>
                </a:solidFill>
                <a:latin typeface="Avenir Book" panose="02000503020000020003" pitchFamily="2" charset="0"/>
              </a:rPr>
              <a:t>institutions</a:t>
            </a:r>
            <a:endParaRPr lang="it-IT" sz="2800" dirty="0">
              <a:solidFill>
                <a:srgbClr val="94282B"/>
              </a:solidFill>
              <a:latin typeface="Avenir Book" panose="02000503020000020003" pitchFamily="2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E275DDE-DDFA-5542-87A6-A70510797356}"/>
              </a:ext>
            </a:extLst>
          </p:cNvPr>
          <p:cNvSpPr txBox="1"/>
          <p:nvPr/>
        </p:nvSpPr>
        <p:spPr>
          <a:xfrm>
            <a:off x="986318" y="1766107"/>
            <a:ext cx="953086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 err="1">
                <a:latin typeface="Avenir Book" panose="02000503020000020003" pitchFamily="2" charset="0"/>
              </a:rPr>
              <a:t>Findings</a:t>
            </a:r>
            <a:r>
              <a:rPr lang="it-IT" sz="1600" dirty="0">
                <a:latin typeface="Avenir Book" panose="02000503020000020003" pitchFamily="2" charset="0"/>
              </a:rPr>
              <a:t> and </a:t>
            </a:r>
            <a:r>
              <a:rPr lang="it-IT" sz="1600" dirty="0" err="1">
                <a:latin typeface="Avenir Book" panose="02000503020000020003" pitchFamily="2" charset="0"/>
              </a:rPr>
              <a:t>challenges</a:t>
            </a:r>
            <a:r>
              <a:rPr lang="it-IT" sz="1600" dirty="0">
                <a:latin typeface="Avenir Book" panose="02000503020000020003" pitchFamily="2" charset="0"/>
              </a:rPr>
              <a:t>:</a:t>
            </a:r>
          </a:p>
          <a:p>
            <a:pPr algn="just"/>
            <a:endParaRPr lang="it-IT" sz="1600" dirty="0">
              <a:latin typeface="Avenir Book" panose="02000503020000020003" pitchFamily="2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dirty="0">
                <a:latin typeface="Avenir Book" panose="02000503020000020003" pitchFamily="2" charset="0"/>
              </a:rPr>
              <a:t>Identification of the two distinct moments of recognition as “access” and “admission”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dirty="0">
                <a:latin typeface="Avenir Book" panose="02000503020000020003" pitchFamily="2" charset="0"/>
              </a:rPr>
              <a:t>The term “automatic recognition” may generate expectations from the students</a:t>
            </a:r>
            <a:r>
              <a:rPr lang="it-IT" sz="1600" dirty="0">
                <a:latin typeface="Avenir Book" panose="02000503020000020003" pitchFamily="2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dirty="0">
                <a:latin typeface="Avenir Book" panose="02000503020000020003" pitchFamily="2" charset="0"/>
              </a:rPr>
              <a:t>Substantial differences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dirty="0">
                <a:latin typeface="Avenir Book" panose="02000503020000020003" pitchFamily="2" charset="0"/>
              </a:rPr>
              <a:t>The transparency of the higher education institutions towards applicants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dirty="0">
                <a:latin typeface="Avenir Book" panose="02000503020000020003" pitchFamily="2" charset="0"/>
              </a:rPr>
              <a:t>The need to define the relation between the objective criteria established by law and the higher education institutions’ autonomy</a:t>
            </a:r>
            <a:r>
              <a:rPr lang="it-IT" sz="1600" dirty="0">
                <a:latin typeface="Avenir Book" panose="02000503020000020003" pitchFamily="2" charset="0"/>
              </a:rPr>
              <a:t> </a:t>
            </a:r>
          </a:p>
          <a:p>
            <a:pPr algn="just"/>
            <a:endParaRPr lang="it-IT" sz="1600" dirty="0">
              <a:latin typeface="Avenir Book" panose="02000503020000020003" pitchFamily="2" charset="0"/>
            </a:endParaRPr>
          </a:p>
          <a:p>
            <a:pPr algn="just"/>
            <a:r>
              <a:rPr lang="it-IT" sz="1600" dirty="0">
                <a:latin typeface="Avenir Book" panose="02000503020000020003" pitchFamily="2" charset="0"/>
              </a:rPr>
              <a:t>Tools and </a:t>
            </a:r>
            <a:r>
              <a:rPr lang="it-IT" sz="1600" dirty="0" err="1">
                <a:latin typeface="Avenir Book" panose="02000503020000020003" pitchFamily="2" charset="0"/>
              </a:rPr>
              <a:t>practices</a:t>
            </a:r>
            <a:r>
              <a:rPr lang="it-IT" sz="1600" dirty="0">
                <a:latin typeface="Avenir Book" panose="02000503020000020003" pitchFamily="2" charset="0"/>
              </a:rPr>
              <a:t>:</a:t>
            </a:r>
          </a:p>
          <a:p>
            <a:pPr algn="just"/>
            <a:endParaRPr lang="it-IT" sz="1600" dirty="0">
              <a:latin typeface="Avenir Book" panose="02000503020000020003" pitchFamily="2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dirty="0">
                <a:latin typeface="Avenir Book" panose="02000503020000020003" pitchFamily="2" charset="0"/>
              </a:rPr>
              <a:t>International and shared tools (Q-ENTRY database)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dirty="0">
                <a:latin typeface="Avenir Book" panose="02000503020000020003" pitchFamily="2" charset="0"/>
              </a:rPr>
              <a:t>ENIC/NARIC website (CIMEA website)</a:t>
            </a:r>
            <a:endParaRPr lang="en-GB" sz="1600" dirty="0">
              <a:solidFill>
                <a:srgbClr val="FF0000"/>
              </a:solidFill>
              <a:latin typeface="Avenir Book" panose="02000503020000020003" pitchFamily="2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dirty="0">
                <a:latin typeface="Avenir Book" panose="02000503020000020003" pitchFamily="2" charset="0"/>
              </a:rPr>
              <a:t>The document </a:t>
            </a:r>
            <a:r>
              <a:rPr lang="en-US" sz="1600" dirty="0">
                <a:latin typeface="Avenir Book" panose="02000503020000020003" pitchFamily="2" charset="0"/>
              </a:rPr>
              <a:t>“Procedures for entry, residency, and enrolment of international students and the respective recognition of qualifications, for higher education courses in Italy for the academic year 2021-2022” published by the Ministry for Universities and Research of Italy (national guidelines)</a:t>
            </a:r>
            <a:endParaRPr lang="en-GB" sz="1600" dirty="0">
              <a:latin typeface="Avenir Book" panose="02000503020000020003" pitchFamily="2" charset="0"/>
            </a:endParaRPr>
          </a:p>
          <a:p>
            <a:pPr algn="just"/>
            <a:endParaRPr lang="en-GB" sz="1600" dirty="0">
              <a:latin typeface="Avenir Book" panose="02000503020000020003" pitchFamily="2" charset="0"/>
            </a:endParaRPr>
          </a:p>
          <a:p>
            <a:pPr algn="just"/>
            <a:endParaRPr lang="it-IT" sz="1600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63927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Senza titolo:CIMEA:CIMEA progetti:RecoLATIN:Logo RecoLATIN:eu_flag_co_funded_pos_[rgb]_left.jpg">
            <a:extLst>
              <a:ext uri="{FF2B5EF4-FFF2-40B4-BE49-F238E27FC236}">
                <a16:creationId xmlns:a16="http://schemas.microsoft.com/office/drawing/2014/main" id="{A02977BB-CD19-2044-B8E3-5FB97013330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6170" y="5608993"/>
            <a:ext cx="1990090" cy="56769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B8EC6E2-13EF-1B4F-8253-3CD395346616}"/>
              </a:ext>
            </a:extLst>
          </p:cNvPr>
          <p:cNvSpPr txBox="1"/>
          <p:nvPr/>
        </p:nvSpPr>
        <p:spPr>
          <a:xfrm>
            <a:off x="986318" y="1054763"/>
            <a:ext cx="10549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err="1">
                <a:solidFill>
                  <a:srgbClr val="94282B"/>
                </a:solidFill>
                <a:latin typeface="Avenir Book" panose="02000503020000020003" pitchFamily="2" charset="0"/>
              </a:rPr>
              <a:t>qENTRY</a:t>
            </a:r>
            <a:r>
              <a:rPr lang="it-IT" sz="2800" dirty="0">
                <a:solidFill>
                  <a:srgbClr val="94282B"/>
                </a:solidFill>
                <a:latin typeface="Avenir Book" panose="02000503020000020003" pitchFamily="2" charset="0"/>
              </a:rPr>
              <a:t>+ focus </a:t>
            </a:r>
            <a:r>
              <a:rPr lang="it-IT" sz="2800" dirty="0" err="1">
                <a:solidFill>
                  <a:srgbClr val="94282B"/>
                </a:solidFill>
                <a:latin typeface="Avenir Book" panose="02000503020000020003" pitchFamily="2" charset="0"/>
              </a:rPr>
              <a:t>group</a:t>
            </a:r>
            <a:r>
              <a:rPr lang="it-IT" sz="2800" dirty="0">
                <a:solidFill>
                  <a:srgbClr val="94282B"/>
                </a:solidFill>
                <a:latin typeface="Avenir Book" panose="02000503020000020003" pitchFamily="2" charset="0"/>
              </a:rPr>
              <a:t> with </a:t>
            </a:r>
            <a:r>
              <a:rPr lang="it-IT" sz="2800" dirty="0" err="1">
                <a:solidFill>
                  <a:srgbClr val="94282B"/>
                </a:solidFill>
                <a:latin typeface="Avenir Book" panose="02000503020000020003" pitchFamily="2" charset="0"/>
              </a:rPr>
              <a:t>higher</a:t>
            </a:r>
            <a:r>
              <a:rPr lang="it-IT" sz="2800" dirty="0">
                <a:solidFill>
                  <a:srgbClr val="94282B"/>
                </a:solidFill>
                <a:latin typeface="Avenir Book" panose="02000503020000020003" pitchFamily="2" charset="0"/>
              </a:rPr>
              <a:t> </a:t>
            </a:r>
            <a:r>
              <a:rPr lang="it-IT" sz="2800" dirty="0" err="1">
                <a:solidFill>
                  <a:srgbClr val="94282B"/>
                </a:solidFill>
                <a:latin typeface="Avenir Book" panose="02000503020000020003" pitchFamily="2" charset="0"/>
              </a:rPr>
              <a:t>education</a:t>
            </a:r>
            <a:r>
              <a:rPr lang="it-IT" sz="2800" dirty="0">
                <a:solidFill>
                  <a:srgbClr val="94282B"/>
                </a:solidFill>
                <a:latin typeface="Avenir Book" panose="02000503020000020003" pitchFamily="2" charset="0"/>
              </a:rPr>
              <a:t> </a:t>
            </a:r>
            <a:r>
              <a:rPr lang="it-IT" sz="2800" dirty="0" err="1">
                <a:solidFill>
                  <a:srgbClr val="94282B"/>
                </a:solidFill>
                <a:latin typeface="Avenir Book" panose="02000503020000020003" pitchFamily="2" charset="0"/>
              </a:rPr>
              <a:t>institutions</a:t>
            </a:r>
            <a:endParaRPr lang="it-IT" sz="2800" dirty="0">
              <a:solidFill>
                <a:srgbClr val="94282B"/>
              </a:solidFill>
              <a:latin typeface="Avenir Book" panose="02000503020000020003" pitchFamily="2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440E422-7947-7849-B756-199B4BC8B3C4}"/>
              </a:ext>
            </a:extLst>
          </p:cNvPr>
          <p:cNvSpPr txBox="1"/>
          <p:nvPr/>
        </p:nvSpPr>
        <p:spPr>
          <a:xfrm>
            <a:off x="986318" y="1766107"/>
            <a:ext cx="953086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600" dirty="0">
                <a:latin typeface="Avenir Book" panose="02000503020000020003" pitchFamily="2" charset="0"/>
              </a:rPr>
              <a:t>Suggested responses:</a:t>
            </a:r>
          </a:p>
          <a:p>
            <a:pPr algn="just"/>
            <a:endParaRPr lang="en-GB" sz="1600" dirty="0">
              <a:latin typeface="Avenir Book" panose="02000503020000020003" pitchFamily="2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dirty="0">
                <a:latin typeface="Avenir Book" panose="02000503020000020003" pitchFamily="2" charset="0"/>
              </a:rPr>
              <a:t>Work more on the academic guidance for students in the choices of their educational careers</a:t>
            </a:r>
            <a:r>
              <a:rPr lang="it-IT" sz="1600" dirty="0">
                <a:latin typeface="Avenir Book" panose="02000503020000020003" pitchFamily="2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dirty="0">
                <a:latin typeface="Avenir Book" panose="02000503020000020003" pitchFamily="2" charset="0"/>
              </a:rPr>
              <a:t>Students could be also guided in the knowledge of the recognition procedures and the stakeholders involved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dirty="0">
                <a:latin typeface="Avenir Book" panose="02000503020000020003" pitchFamily="2" charset="0"/>
              </a:rPr>
              <a:t>Training activities intended both as refresher training course for HEIs’ staff and training for new resources dedicated to credential evaluation, including policy topics such as automatic recognition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dirty="0">
                <a:latin typeface="Avenir Book" panose="02000503020000020003" pitchFamily="2" charset="0"/>
              </a:rPr>
              <a:t>Networking is also considered to be a key aspect in fostering automatic recognition (i.e. conferences for credential evaluators of different HEIs at national and international level)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dirty="0">
                <a:latin typeface="Avenir Book" panose="02000503020000020003" pitchFamily="2" charset="0"/>
              </a:rPr>
              <a:t>Cooperation among national higher education institutions and relevant stakeholders is considered to be an essential element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dirty="0">
                <a:latin typeface="Avenir Book" panose="02000503020000020003" pitchFamily="2" charset="0"/>
              </a:rPr>
              <a:t>Clear information on the needed documents with regards to recognition of qualifications</a:t>
            </a:r>
            <a:endParaRPr lang="it-IT" sz="1600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943524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53377B10-5921-1746-841F-8047B4E5B102}"/>
              </a:ext>
            </a:extLst>
          </p:cNvPr>
          <p:cNvSpPr txBox="1"/>
          <p:nvPr/>
        </p:nvSpPr>
        <p:spPr>
          <a:xfrm>
            <a:off x="404844" y="953463"/>
            <a:ext cx="1089367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dirty="0">
                <a:latin typeface="Avenir Light" panose="020B0402020203020204" pitchFamily="34" charset="77"/>
              </a:rPr>
              <a:t>The </a:t>
            </a:r>
            <a:r>
              <a:rPr lang="it-IT" sz="1400" dirty="0" err="1">
                <a:latin typeface="Avenir Light" panose="020B0402020203020204" pitchFamily="34" charset="77"/>
              </a:rPr>
              <a:t>documentation</a:t>
            </a:r>
            <a:r>
              <a:rPr lang="it-IT" sz="1400" dirty="0">
                <a:latin typeface="Avenir Light" panose="020B0402020203020204" pitchFamily="34" charset="77"/>
              </a:rPr>
              <a:t> </a:t>
            </a:r>
            <a:r>
              <a:rPr lang="it-IT" sz="1400" dirty="0" err="1">
                <a:latin typeface="Avenir Light" panose="020B0402020203020204" pitchFamily="34" charset="77"/>
              </a:rPr>
              <a:t>requested</a:t>
            </a:r>
            <a:r>
              <a:rPr lang="it-IT" sz="1400" dirty="0">
                <a:latin typeface="Avenir Light" panose="020B0402020203020204" pitchFamily="34" charset="77"/>
              </a:rPr>
              <a:t> by CIMEA </a:t>
            </a:r>
            <a:r>
              <a:rPr lang="it-IT" sz="1400" dirty="0" err="1">
                <a:latin typeface="Avenir Light" panose="020B0402020203020204" pitchFamily="34" charset="77"/>
              </a:rPr>
              <a:t>is</a:t>
            </a:r>
            <a:r>
              <a:rPr lang="it-IT" sz="1400" dirty="0">
                <a:latin typeface="Avenir Light" panose="020B0402020203020204" pitchFamily="34" charset="77"/>
              </a:rPr>
              <a:t> </a:t>
            </a:r>
            <a:r>
              <a:rPr lang="it-IT" sz="1400" dirty="0" err="1">
                <a:latin typeface="Avenir Light" panose="020B0402020203020204" pitchFamily="34" charset="77"/>
              </a:rPr>
              <a:t>relevant</a:t>
            </a:r>
            <a:r>
              <a:rPr lang="it-IT" sz="1400" dirty="0">
                <a:latin typeface="Avenir Light" panose="020B0402020203020204" pitchFamily="34" charset="77"/>
              </a:rPr>
              <a:t> in </a:t>
            </a:r>
            <a:r>
              <a:rPr lang="it-IT" sz="1400" dirty="0" err="1">
                <a:latin typeface="Avenir Light" panose="020B0402020203020204" pitchFamily="34" charset="77"/>
              </a:rPr>
              <a:t>order</a:t>
            </a:r>
            <a:r>
              <a:rPr lang="it-IT" sz="1400" dirty="0">
                <a:latin typeface="Avenir Light" panose="020B0402020203020204" pitchFamily="34" charset="77"/>
              </a:rPr>
              <a:t> to </a:t>
            </a:r>
            <a:r>
              <a:rPr lang="it-IT" sz="1400" dirty="0" err="1">
                <a:latin typeface="Avenir Light" panose="020B0402020203020204" pitchFamily="34" charset="77"/>
              </a:rPr>
              <a:t>understand</a:t>
            </a:r>
            <a:r>
              <a:rPr lang="it-IT" sz="1400" dirty="0">
                <a:latin typeface="Avenir Light" panose="020B0402020203020204" pitchFamily="34" charset="77"/>
              </a:rPr>
              <a:t> the </a:t>
            </a:r>
            <a:r>
              <a:rPr lang="it-IT" sz="1400" dirty="0" err="1">
                <a:latin typeface="Avenir Light" panose="020B0402020203020204" pitchFamily="34" charset="77"/>
              </a:rPr>
              <a:t>elements</a:t>
            </a:r>
            <a:r>
              <a:rPr lang="it-IT" sz="1400" dirty="0">
                <a:latin typeface="Avenir Light" panose="020B0402020203020204" pitchFamily="34" charset="77"/>
              </a:rPr>
              <a:t> of the </a:t>
            </a:r>
            <a:r>
              <a:rPr lang="it-IT" sz="1400" dirty="0" err="1">
                <a:latin typeface="Avenir Light" panose="020B0402020203020204" pitchFamily="34" charset="77"/>
              </a:rPr>
              <a:t>foreign</a:t>
            </a:r>
            <a:r>
              <a:rPr lang="it-IT" sz="1400" dirty="0">
                <a:latin typeface="Avenir Light" panose="020B0402020203020204" pitchFamily="34" charset="77"/>
              </a:rPr>
              <a:t> </a:t>
            </a:r>
            <a:r>
              <a:rPr lang="it-IT" sz="1400" dirty="0" err="1">
                <a:latin typeface="Avenir Light" panose="020B0402020203020204" pitchFamily="34" charset="77"/>
              </a:rPr>
              <a:t>system</a:t>
            </a:r>
            <a:r>
              <a:rPr lang="it-IT" sz="1400" dirty="0">
                <a:latin typeface="Avenir Light" panose="020B0402020203020204" pitchFamily="34" charset="77"/>
              </a:rPr>
              <a:t> and </a:t>
            </a:r>
            <a:r>
              <a:rPr lang="it-IT" sz="1400" dirty="0" err="1">
                <a:latin typeface="Avenir Light" panose="020B0402020203020204" pitchFamily="34" charset="77"/>
              </a:rPr>
              <a:t>those</a:t>
            </a:r>
            <a:r>
              <a:rPr lang="it-IT" sz="1400" dirty="0">
                <a:latin typeface="Avenir Light" panose="020B0402020203020204" pitchFamily="34" charset="77"/>
              </a:rPr>
              <a:t> of the </a:t>
            </a:r>
            <a:r>
              <a:rPr lang="it-IT" sz="1400" dirty="0" err="1">
                <a:latin typeface="Avenir Light" panose="020B0402020203020204" pitchFamily="34" charset="77"/>
              </a:rPr>
              <a:t>qualification</a:t>
            </a:r>
            <a:r>
              <a:rPr lang="it-IT" sz="1400" dirty="0">
                <a:latin typeface="Avenir Light" panose="020B0402020203020204" pitchFamily="34" charset="77"/>
              </a:rPr>
              <a:t> to be </a:t>
            </a:r>
            <a:r>
              <a:rPr lang="it-IT" sz="1400" dirty="0" err="1">
                <a:latin typeface="Avenir Light" panose="020B0402020203020204" pitchFamily="34" charset="77"/>
              </a:rPr>
              <a:t>evaluated</a:t>
            </a:r>
            <a:r>
              <a:rPr lang="it-IT" sz="1400" dirty="0">
                <a:latin typeface="Avenir Light" panose="020B0402020203020204" pitchFamily="34" charset="77"/>
              </a:rPr>
              <a:t>. </a:t>
            </a:r>
          </a:p>
          <a:p>
            <a:pPr algn="just"/>
            <a:r>
              <a:rPr lang="it-IT" sz="1400" dirty="0" err="1">
                <a:latin typeface="Avenir Light" panose="020B0402020203020204" pitchFamily="34" charset="77"/>
              </a:rPr>
              <a:t>As</a:t>
            </a:r>
            <a:r>
              <a:rPr lang="it-IT" sz="1400" dirty="0">
                <a:latin typeface="Avenir Light" panose="020B0402020203020204" pitchFamily="34" charset="77"/>
              </a:rPr>
              <a:t> the </a:t>
            </a:r>
            <a:r>
              <a:rPr lang="it-IT" sz="1400" dirty="0" err="1">
                <a:latin typeface="Avenir Light" panose="020B0402020203020204" pitchFamily="34" charset="77"/>
              </a:rPr>
              <a:t>assessment</a:t>
            </a:r>
            <a:r>
              <a:rPr lang="it-IT" sz="1400" dirty="0">
                <a:latin typeface="Avenir Light" panose="020B0402020203020204" pitchFamily="34" charset="77"/>
              </a:rPr>
              <a:t> </a:t>
            </a:r>
            <a:r>
              <a:rPr lang="it-IT" sz="1400" dirty="0" err="1">
                <a:latin typeface="Avenir Light" panose="020B0402020203020204" pitchFamily="34" charset="77"/>
              </a:rPr>
              <a:t>is</a:t>
            </a:r>
            <a:r>
              <a:rPr lang="it-IT" sz="1400" dirty="0">
                <a:latin typeface="Avenir Light" panose="020B0402020203020204" pitchFamily="34" charset="77"/>
              </a:rPr>
              <a:t> </a:t>
            </a:r>
            <a:r>
              <a:rPr lang="it-IT" sz="1400" dirty="0" err="1">
                <a:latin typeface="Avenir Light" panose="020B0402020203020204" pitchFamily="34" charset="77"/>
              </a:rPr>
              <a:t>carried</a:t>
            </a:r>
            <a:r>
              <a:rPr lang="it-IT" sz="1400" dirty="0">
                <a:latin typeface="Avenir Light" panose="020B0402020203020204" pitchFamily="34" charset="77"/>
              </a:rPr>
              <a:t> out on a case-by-case </a:t>
            </a:r>
            <a:r>
              <a:rPr lang="it-IT" sz="1400" dirty="0" err="1">
                <a:latin typeface="Avenir Light" panose="020B0402020203020204" pitchFamily="34" charset="77"/>
              </a:rPr>
              <a:t>basis</a:t>
            </a:r>
            <a:r>
              <a:rPr lang="it-IT" sz="1400" dirty="0">
                <a:latin typeface="Avenir Light" panose="020B0402020203020204" pitchFamily="34" charset="77"/>
              </a:rPr>
              <a:t>, and </a:t>
            </a:r>
            <a:r>
              <a:rPr lang="it-IT" sz="1400" dirty="0" err="1">
                <a:latin typeface="Avenir Light" panose="020B0402020203020204" pitchFamily="34" charset="77"/>
              </a:rPr>
              <a:t>also</a:t>
            </a:r>
            <a:r>
              <a:rPr lang="it-IT" sz="1400" dirty="0">
                <a:latin typeface="Avenir Light" panose="020B0402020203020204" pitchFamily="34" charset="77"/>
              </a:rPr>
              <a:t> </a:t>
            </a:r>
            <a:r>
              <a:rPr lang="it-IT" sz="1400" dirty="0" err="1">
                <a:latin typeface="Avenir Light" panose="020B0402020203020204" pitchFamily="34" charset="77"/>
              </a:rPr>
              <a:t>considering</a:t>
            </a:r>
            <a:r>
              <a:rPr lang="it-IT" sz="1400" dirty="0">
                <a:latin typeface="Avenir Light" panose="020B0402020203020204" pitchFamily="34" charset="77"/>
              </a:rPr>
              <a:t> the </a:t>
            </a:r>
            <a:r>
              <a:rPr lang="it-IT" sz="1400" dirty="0" err="1">
                <a:latin typeface="Avenir Light" panose="020B0402020203020204" pitchFamily="34" charset="77"/>
              </a:rPr>
              <a:t>fact</a:t>
            </a:r>
            <a:r>
              <a:rPr lang="it-IT" sz="1400" dirty="0">
                <a:latin typeface="Avenir Light" panose="020B0402020203020204" pitchFamily="34" charset="77"/>
              </a:rPr>
              <a:t> </a:t>
            </a:r>
            <a:r>
              <a:rPr lang="it-IT" sz="1400" dirty="0" err="1">
                <a:latin typeface="Avenir Light" panose="020B0402020203020204" pitchFamily="34" charset="77"/>
              </a:rPr>
              <a:t>that</a:t>
            </a:r>
            <a:r>
              <a:rPr lang="it-IT" sz="1400" dirty="0">
                <a:latin typeface="Avenir Light" panose="020B0402020203020204" pitchFamily="34" charset="77"/>
              </a:rPr>
              <a:t> a </a:t>
            </a:r>
            <a:r>
              <a:rPr lang="it-IT" sz="1400" dirty="0" err="1">
                <a:latin typeface="Avenir Light" panose="020B0402020203020204" pitchFamily="34" charset="77"/>
              </a:rPr>
              <a:t>qualification</a:t>
            </a:r>
            <a:r>
              <a:rPr lang="it-IT" sz="1400" dirty="0">
                <a:latin typeface="Avenir Light" panose="020B0402020203020204" pitchFamily="34" charset="77"/>
              </a:rPr>
              <a:t> </a:t>
            </a:r>
            <a:r>
              <a:rPr lang="it-IT" sz="1400" dirty="0" err="1">
                <a:latin typeface="Avenir Light" panose="020B0402020203020204" pitchFamily="34" charset="77"/>
              </a:rPr>
              <a:t>may</a:t>
            </a:r>
            <a:r>
              <a:rPr lang="it-IT" sz="1400" dirty="0">
                <a:latin typeface="Avenir Light" panose="020B0402020203020204" pitchFamily="34" charset="77"/>
              </a:rPr>
              <a:t> </a:t>
            </a:r>
            <a:r>
              <a:rPr lang="it-IT" sz="1400" dirty="0" err="1">
                <a:latin typeface="Avenir Light" panose="020B0402020203020204" pitchFamily="34" charset="77"/>
              </a:rPr>
              <a:t>have</a:t>
            </a:r>
            <a:r>
              <a:rPr lang="it-IT" sz="1400" dirty="0">
                <a:latin typeface="Avenir Light" panose="020B0402020203020204" pitchFamily="34" charset="77"/>
              </a:rPr>
              <a:t> </a:t>
            </a:r>
            <a:r>
              <a:rPr lang="it-IT" sz="1400" dirty="0" err="1">
                <a:latin typeface="Avenir Light" panose="020B0402020203020204" pitchFamily="34" charset="77"/>
              </a:rPr>
              <a:t>been</a:t>
            </a:r>
            <a:r>
              <a:rPr lang="it-IT" sz="1400" dirty="0">
                <a:latin typeface="Avenir Light" panose="020B0402020203020204" pitchFamily="34" charset="77"/>
              </a:rPr>
              <a:t> </a:t>
            </a:r>
            <a:r>
              <a:rPr lang="it-IT" sz="1400" dirty="0" err="1">
                <a:latin typeface="Avenir Light" panose="020B0402020203020204" pitchFamily="34" charset="77"/>
              </a:rPr>
              <a:t>obtained</a:t>
            </a:r>
            <a:r>
              <a:rPr lang="it-IT" sz="1400" dirty="0">
                <a:latin typeface="Avenir Light" panose="020B0402020203020204" pitchFamily="34" charset="77"/>
              </a:rPr>
              <a:t> </a:t>
            </a:r>
            <a:r>
              <a:rPr lang="it-IT" sz="1400" dirty="0" err="1">
                <a:latin typeface="Avenir Light" panose="020B0402020203020204" pitchFamily="34" charset="77"/>
              </a:rPr>
              <a:t>following</a:t>
            </a:r>
            <a:r>
              <a:rPr lang="it-IT" sz="1400" dirty="0">
                <a:latin typeface="Avenir Light" panose="020B0402020203020204" pitchFamily="34" charset="77"/>
              </a:rPr>
              <a:t> </a:t>
            </a:r>
            <a:r>
              <a:rPr lang="it-IT" sz="1400" dirty="0" err="1">
                <a:latin typeface="Avenir Light" panose="020B0402020203020204" pitchFamily="34" charset="77"/>
              </a:rPr>
              <a:t>different</a:t>
            </a:r>
            <a:r>
              <a:rPr lang="it-IT" sz="1400" dirty="0">
                <a:latin typeface="Avenir Light" panose="020B0402020203020204" pitchFamily="34" charset="77"/>
              </a:rPr>
              <a:t> </a:t>
            </a:r>
            <a:r>
              <a:rPr lang="it-IT" sz="1400" dirty="0" err="1">
                <a:latin typeface="Avenir Light" panose="020B0402020203020204" pitchFamily="34" charset="77"/>
              </a:rPr>
              <a:t>paths</a:t>
            </a:r>
            <a:r>
              <a:rPr lang="it-IT" sz="1400" dirty="0">
                <a:latin typeface="Avenir Light" panose="020B0402020203020204" pitchFamily="34" charset="77"/>
              </a:rPr>
              <a:t>, </a:t>
            </a:r>
            <a:r>
              <a:rPr lang="it-IT" sz="1400" b="1" dirty="0">
                <a:latin typeface="Avenir Light" panose="020B0402020203020204" pitchFamily="34" charset="77"/>
              </a:rPr>
              <a:t>the </a:t>
            </a:r>
            <a:r>
              <a:rPr lang="it-IT" sz="1400" b="1" dirty="0" err="1">
                <a:latin typeface="Avenir Light" panose="020B0402020203020204" pitchFamily="34" charset="77"/>
              </a:rPr>
              <a:t>documentation</a:t>
            </a:r>
            <a:r>
              <a:rPr lang="it-IT" sz="1400" b="1" dirty="0">
                <a:latin typeface="Avenir Light" panose="020B0402020203020204" pitchFamily="34" charset="77"/>
              </a:rPr>
              <a:t> </a:t>
            </a:r>
            <a:r>
              <a:rPr lang="it-IT" sz="1400" b="1" dirty="0" err="1">
                <a:latin typeface="Avenir Light" panose="020B0402020203020204" pitchFamily="34" charset="77"/>
              </a:rPr>
              <a:t>requested</a:t>
            </a:r>
            <a:r>
              <a:rPr lang="it-IT" sz="1400" b="1" dirty="0">
                <a:latin typeface="Avenir Light" panose="020B0402020203020204" pitchFamily="34" charset="77"/>
              </a:rPr>
              <a:t> by CIMEA </a:t>
            </a:r>
            <a:r>
              <a:rPr lang="it-IT" sz="1400" b="1" dirty="0" err="1">
                <a:latin typeface="Avenir Light" panose="020B0402020203020204" pitchFamily="34" charset="77"/>
              </a:rPr>
              <a:t>is</a:t>
            </a:r>
            <a:r>
              <a:rPr lang="it-IT" sz="1400" b="1" dirty="0">
                <a:latin typeface="Avenir Light" panose="020B0402020203020204" pitchFamily="34" charset="77"/>
              </a:rPr>
              <a:t> </a:t>
            </a:r>
            <a:r>
              <a:rPr lang="it-IT" sz="1400" b="1" dirty="0" err="1">
                <a:latin typeface="Avenir Light" panose="020B0402020203020204" pitchFamily="34" charset="77"/>
              </a:rPr>
              <a:t>based</a:t>
            </a:r>
            <a:r>
              <a:rPr lang="it-IT" sz="1400" b="1" dirty="0">
                <a:latin typeface="Avenir Light" panose="020B0402020203020204" pitchFamily="34" charset="77"/>
              </a:rPr>
              <a:t> on </a:t>
            </a:r>
            <a:r>
              <a:rPr lang="it-IT" sz="1400" b="1" dirty="0" err="1">
                <a:latin typeface="Avenir Light" panose="020B0402020203020204" pitchFamily="34" charset="77"/>
              </a:rPr>
              <a:t>each</a:t>
            </a:r>
            <a:r>
              <a:rPr lang="it-IT" sz="1400" b="1" dirty="0">
                <a:latin typeface="Avenir Light" panose="020B0402020203020204" pitchFamily="34" charset="77"/>
              </a:rPr>
              <a:t> </a:t>
            </a:r>
            <a:r>
              <a:rPr lang="it-IT" sz="1400" b="1" dirty="0" err="1">
                <a:latin typeface="Avenir Light" panose="020B0402020203020204" pitchFamily="34" charset="77"/>
              </a:rPr>
              <a:t>individual</a:t>
            </a:r>
            <a:r>
              <a:rPr lang="it-IT" sz="1400" b="1" dirty="0">
                <a:latin typeface="Avenir Light" panose="020B0402020203020204" pitchFamily="34" charset="77"/>
              </a:rPr>
              <a:t> case </a:t>
            </a:r>
            <a:r>
              <a:rPr lang="it-IT" sz="1400" dirty="0">
                <a:latin typeface="Avenir Light" panose="020B0402020203020204" pitchFamily="34" charset="77"/>
              </a:rPr>
              <a:t>and </a:t>
            </a:r>
            <a:r>
              <a:rPr lang="it-IT" sz="1400" dirty="0" err="1">
                <a:latin typeface="Avenir Light" panose="020B0402020203020204" pitchFamily="34" charset="77"/>
              </a:rPr>
              <a:t>may</a:t>
            </a:r>
            <a:r>
              <a:rPr lang="it-IT" sz="1400" dirty="0">
                <a:latin typeface="Avenir Light" panose="020B0402020203020204" pitchFamily="34" charset="77"/>
              </a:rPr>
              <a:t> </a:t>
            </a:r>
            <a:r>
              <a:rPr lang="it-IT" sz="1400" dirty="0" err="1">
                <a:latin typeface="Avenir Light" panose="020B0402020203020204" pitchFamily="34" charset="77"/>
              </a:rPr>
              <a:t>vary</a:t>
            </a:r>
            <a:r>
              <a:rPr lang="it-IT" sz="1400" dirty="0">
                <a:latin typeface="Avenir Light" panose="020B0402020203020204" pitchFamily="34" charset="77"/>
              </a:rPr>
              <a:t> </a:t>
            </a:r>
            <a:r>
              <a:rPr lang="it-IT" sz="1400" dirty="0" err="1">
                <a:latin typeface="Avenir Light" panose="020B0402020203020204" pitchFamily="34" charset="77"/>
              </a:rPr>
              <a:t>depending</a:t>
            </a:r>
            <a:r>
              <a:rPr lang="it-IT" sz="1400" dirty="0">
                <a:latin typeface="Avenir Light" panose="020B0402020203020204" pitchFamily="34" charset="77"/>
              </a:rPr>
              <a:t> on the </a:t>
            </a:r>
            <a:r>
              <a:rPr lang="it-IT" sz="1400" dirty="0" err="1">
                <a:latin typeface="Avenir Light" panose="020B0402020203020204" pitchFamily="34" charset="77"/>
              </a:rPr>
              <a:t>foreign</a:t>
            </a:r>
            <a:r>
              <a:rPr lang="it-IT" sz="1400" dirty="0">
                <a:latin typeface="Avenir Light" panose="020B0402020203020204" pitchFamily="34" charset="77"/>
              </a:rPr>
              <a:t> country of </a:t>
            </a:r>
            <a:r>
              <a:rPr lang="it-IT" sz="1400" dirty="0" err="1">
                <a:latin typeface="Avenir Light" panose="020B0402020203020204" pitchFamily="34" charset="77"/>
              </a:rPr>
              <a:t>reference</a:t>
            </a:r>
            <a:r>
              <a:rPr lang="it-IT" sz="1400" dirty="0">
                <a:latin typeface="Avenir Light" panose="020B0402020203020204" pitchFamily="34" charset="77"/>
              </a:rPr>
              <a:t> of the </a:t>
            </a:r>
            <a:r>
              <a:rPr lang="it-IT" sz="1400" dirty="0" err="1">
                <a:latin typeface="Avenir Light" panose="020B0402020203020204" pitchFamily="34" charset="77"/>
              </a:rPr>
              <a:t>qualification</a:t>
            </a:r>
            <a:r>
              <a:rPr lang="it-IT" sz="1400" dirty="0">
                <a:latin typeface="Avenir Light" panose="020B0402020203020204" pitchFamily="34" charset="77"/>
              </a:rPr>
              <a:t>, </a:t>
            </a:r>
            <a:r>
              <a:rPr lang="it-IT" sz="1400" dirty="0" err="1">
                <a:latin typeface="Avenir Light" panose="020B0402020203020204" pitchFamily="34" charset="77"/>
              </a:rPr>
              <a:t>where</a:t>
            </a:r>
            <a:r>
              <a:rPr lang="it-IT" sz="1400" dirty="0">
                <a:latin typeface="Avenir Light" panose="020B0402020203020204" pitchFamily="34" charset="77"/>
              </a:rPr>
              <a:t> the </a:t>
            </a:r>
            <a:r>
              <a:rPr lang="it-IT" sz="1400" dirty="0" err="1">
                <a:latin typeface="Avenir Light" panose="020B0402020203020204" pitchFamily="34" charset="77"/>
              </a:rPr>
              <a:t>studies</a:t>
            </a:r>
            <a:r>
              <a:rPr lang="it-IT" sz="1400" dirty="0">
                <a:latin typeface="Avenir Light" panose="020B0402020203020204" pitchFamily="34" charset="77"/>
              </a:rPr>
              <a:t> </a:t>
            </a:r>
            <a:r>
              <a:rPr lang="it-IT" sz="1400" dirty="0" err="1">
                <a:latin typeface="Avenir Light" panose="020B0402020203020204" pitchFamily="34" charset="77"/>
              </a:rPr>
              <a:t>took</a:t>
            </a:r>
            <a:r>
              <a:rPr lang="it-IT" sz="1400" dirty="0">
                <a:latin typeface="Avenir Light" panose="020B0402020203020204" pitchFamily="34" charset="77"/>
              </a:rPr>
              <a:t> </a:t>
            </a:r>
            <a:r>
              <a:rPr lang="it-IT" sz="1400" dirty="0" err="1">
                <a:latin typeface="Avenir Light" panose="020B0402020203020204" pitchFamily="34" charset="77"/>
              </a:rPr>
              <a:t>place</a:t>
            </a:r>
            <a:r>
              <a:rPr lang="it-IT" sz="1400" dirty="0">
                <a:latin typeface="Avenir Light" panose="020B0402020203020204" pitchFamily="34" charset="77"/>
              </a:rPr>
              <a:t> and the </a:t>
            </a:r>
            <a:r>
              <a:rPr lang="it-IT" sz="1400" dirty="0" err="1">
                <a:latin typeface="Avenir Light" panose="020B0402020203020204" pitchFamily="34" charset="77"/>
              </a:rPr>
              <a:t>institution</a:t>
            </a:r>
            <a:r>
              <a:rPr lang="it-IT" sz="1400" dirty="0">
                <a:latin typeface="Avenir Light" panose="020B0402020203020204" pitchFamily="34" charset="77"/>
              </a:rPr>
              <a:t>(</a:t>
            </a:r>
            <a:r>
              <a:rPr lang="it-IT" sz="1400" dirty="0" err="1">
                <a:latin typeface="Avenir Light" panose="020B0402020203020204" pitchFamily="34" charset="77"/>
              </a:rPr>
              <a:t>s</a:t>
            </a:r>
            <a:r>
              <a:rPr lang="it-IT" sz="1400" dirty="0">
                <a:latin typeface="Avenir Light" panose="020B0402020203020204" pitchFamily="34" charset="77"/>
              </a:rPr>
              <a:t>) </a:t>
            </a:r>
            <a:r>
              <a:rPr lang="it-IT" sz="1400" dirty="0" err="1">
                <a:latin typeface="Avenir Light" panose="020B0402020203020204" pitchFamily="34" charset="77"/>
              </a:rPr>
              <a:t>involved</a:t>
            </a:r>
            <a:r>
              <a:rPr lang="it-IT" sz="1400" dirty="0">
                <a:latin typeface="Avenir Light" panose="020B0402020203020204" pitchFamily="34" charset="77"/>
              </a:rPr>
              <a:t> in the procedure. 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E146C3C6-73FA-F140-9A20-7D40A8521620}"/>
              </a:ext>
            </a:extLst>
          </p:cNvPr>
          <p:cNvSpPr>
            <a:spLocks/>
          </p:cNvSpPr>
          <p:nvPr/>
        </p:nvSpPr>
        <p:spPr bwMode="auto">
          <a:xfrm>
            <a:off x="1581" y="6186845"/>
            <a:ext cx="12189631" cy="70779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 sz="1351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085E54A-C4C0-B34C-B399-59CFC2C5F619}"/>
              </a:ext>
            </a:extLst>
          </p:cNvPr>
          <p:cNvSpPr>
            <a:spLocks/>
          </p:cNvSpPr>
          <p:nvPr/>
        </p:nvSpPr>
        <p:spPr bwMode="auto">
          <a:xfrm>
            <a:off x="10732973" y="6186845"/>
            <a:ext cx="730699" cy="707791"/>
          </a:xfrm>
          <a:prstGeom prst="rect">
            <a:avLst/>
          </a:prstGeom>
          <a:solidFill>
            <a:srgbClr val="94282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 sz="1351">
              <a:solidFill>
                <a:srgbClr val="94282B"/>
              </a:solidFill>
            </a:endParaRP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B947DE20-938A-1D47-8A3F-B2A7228EA6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26655" y="6311901"/>
            <a:ext cx="734648" cy="546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1436" tIns="45719" rIns="91436" bIns="45719" numCol="1" anchor="t" anchorCtr="0" compatLnSpc="1">
            <a:prstTxWarp prst="textNoShape">
              <a:avLst/>
            </a:prstTxWarp>
          </a:bodyPr>
          <a:lstStyle>
            <a:defPPr>
              <a:defRPr lang="it-IT"/>
            </a:defPPr>
            <a:lvl1pPr marL="0" algn="ctr" defTabSz="914377" rtl="0" eaLnBrk="1" latinLnBrk="0" hangingPunct="1">
              <a:defRPr sz="7100" b="0" i="0" kern="1200">
                <a:solidFill>
                  <a:srgbClr val="FFFFFF"/>
                </a:solidFill>
                <a:latin typeface="Titillium Semibold"/>
                <a:ea typeface="ＭＳ Ｐゴシック" charset="0"/>
                <a:cs typeface="Titillium Semibold"/>
                <a:sym typeface="Titillium Bold" charset="0"/>
              </a:defRPr>
            </a:lvl1pPr>
            <a:lvl2pPr marL="457189" algn="l" defTabSz="914377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377" algn="l" defTabSz="914377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566" algn="l" defTabSz="914377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754" algn="l" defTabSz="914377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5943" algn="l" defTabSz="914377" rtl="0" eaLnBrk="1" fontAlgn="base" latinLnBrk="0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6pPr>
            <a:lvl7pPr marL="2743131" algn="l" defTabSz="914377" rtl="0" eaLnBrk="1" fontAlgn="base" latinLnBrk="0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7pPr>
            <a:lvl8pPr marL="3200320" algn="l" defTabSz="914377" rtl="0" eaLnBrk="1" fontAlgn="base" latinLnBrk="0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8pPr>
            <a:lvl9pPr marL="3657509" algn="l" defTabSz="914377" rtl="0" eaLnBrk="1" fontAlgn="base" latinLnBrk="0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9pPr>
          </a:lstStyle>
          <a:p>
            <a:pPr>
              <a:defRPr/>
            </a:pPr>
            <a:fld id="{A9015A78-9EE4-C84E-BBCF-412904461E64}" type="slidenum">
              <a:rPr lang="en-US" sz="2000">
                <a:latin typeface="Avenir" panose="02000503020000020003" pitchFamily="2" charset="0"/>
              </a:rPr>
              <a:pPr>
                <a:defRPr/>
              </a:pPr>
              <a:t>6</a:t>
            </a:fld>
            <a:endParaRPr lang="en-US" sz="2000" dirty="0">
              <a:latin typeface="Avenir" panose="02000503020000020003" pitchFamily="2" charset="0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266F5E4-E4DF-8043-AFF0-9690F4BF2300}"/>
              </a:ext>
            </a:extLst>
          </p:cNvPr>
          <p:cNvSpPr>
            <a:spLocks/>
          </p:cNvSpPr>
          <p:nvPr/>
        </p:nvSpPr>
        <p:spPr bwMode="auto">
          <a:xfrm>
            <a:off x="1581" y="0"/>
            <a:ext cx="12190420" cy="1374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 sz="1351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15E2FDCB-DF88-BC49-8342-3AB7C34021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661" y="6263221"/>
            <a:ext cx="1674025" cy="540571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4AE04FB0-F8A0-6C4F-AD5E-ED9B629AF5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997" y="2682656"/>
            <a:ext cx="7231529" cy="3242889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18B00650-C50F-364F-B4D9-547AB6B65E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2888" y="2421355"/>
            <a:ext cx="7446683" cy="3316101"/>
          </a:xfrm>
          <a:prstGeom prst="rect">
            <a:avLst/>
          </a:prstGeom>
        </p:spPr>
      </p:pic>
      <p:pic>
        <p:nvPicPr>
          <p:cNvPr id="15" name="Immagine 14" descr="Senza titolo:CIMEA:CIMEA progetti:RecoLATIN:Logo RecoLATIN:eu_flag_co_funded_pos_[rgb]_left.jpg">
            <a:extLst>
              <a:ext uri="{FF2B5EF4-FFF2-40B4-BE49-F238E27FC236}">
                <a16:creationId xmlns:a16="http://schemas.microsoft.com/office/drawing/2014/main" id="{68AC9A05-5D77-324F-9B58-4D7FB5F033A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8808" y="5606603"/>
            <a:ext cx="1990090" cy="56769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8D34521A-6802-2B40-BCB1-4588D10FCE60}"/>
              </a:ext>
            </a:extLst>
          </p:cNvPr>
          <p:cNvSpPr txBox="1"/>
          <p:nvPr/>
        </p:nvSpPr>
        <p:spPr>
          <a:xfrm>
            <a:off x="616448" y="300472"/>
            <a:ext cx="97399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err="1">
                <a:solidFill>
                  <a:srgbClr val="94282A"/>
                </a:solidFill>
                <a:latin typeface="Avenir Book" panose="02000503020000020003" pitchFamily="2" charset="0"/>
              </a:rPr>
              <a:t>Practical</a:t>
            </a:r>
            <a:r>
              <a:rPr lang="it-IT" sz="2800" dirty="0">
                <a:solidFill>
                  <a:srgbClr val="94282A"/>
                </a:solidFill>
                <a:latin typeface="Avenir Book" panose="02000503020000020003" pitchFamily="2" charset="0"/>
              </a:rPr>
              <a:t> </a:t>
            </a:r>
            <a:r>
              <a:rPr lang="it-IT" sz="2800" dirty="0" err="1">
                <a:solidFill>
                  <a:srgbClr val="94282A"/>
                </a:solidFill>
                <a:latin typeface="Avenir Book" panose="02000503020000020003" pitchFamily="2" charset="0"/>
              </a:rPr>
              <a:t>Example</a:t>
            </a:r>
            <a:r>
              <a:rPr lang="it-IT" sz="2800" dirty="0">
                <a:solidFill>
                  <a:srgbClr val="94282A"/>
                </a:solidFill>
                <a:latin typeface="Avenir Book" panose="02000503020000020003" pitchFamily="2" charset="0"/>
              </a:rPr>
              <a:t> – </a:t>
            </a:r>
            <a:r>
              <a:rPr lang="it-IT" sz="2800" dirty="0" err="1">
                <a:solidFill>
                  <a:srgbClr val="94282A"/>
                </a:solidFill>
                <a:latin typeface="Avenir Book" panose="02000503020000020003" pitchFamily="2" charset="0"/>
              </a:rPr>
              <a:t>Transparency</a:t>
            </a:r>
            <a:r>
              <a:rPr lang="it-IT" sz="2800" dirty="0">
                <a:solidFill>
                  <a:srgbClr val="94282A"/>
                </a:solidFill>
                <a:latin typeface="Avenir Book" panose="02000503020000020003" pitchFamily="2" charset="0"/>
              </a:rPr>
              <a:t> of information </a:t>
            </a:r>
            <a:r>
              <a:rPr lang="it-IT" sz="2800" dirty="0" err="1">
                <a:solidFill>
                  <a:srgbClr val="94282A"/>
                </a:solidFill>
                <a:latin typeface="Avenir Book" panose="02000503020000020003" pitchFamily="2" charset="0"/>
              </a:rPr>
              <a:t>provided</a:t>
            </a:r>
            <a:endParaRPr lang="it-IT" sz="2800" dirty="0">
              <a:solidFill>
                <a:srgbClr val="94282A"/>
              </a:solidFill>
              <a:latin typeface="Avenir Book" panose="02000503020000020003" pitchFamily="2" charset="0"/>
            </a:endParaRPr>
          </a:p>
          <a:p>
            <a:endParaRPr lang="it-IT" sz="2800" dirty="0">
              <a:solidFill>
                <a:srgbClr val="94282A"/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7147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C30CF3-2DD2-DC44-B218-B230867FE96A}"/>
              </a:ext>
            </a:extLst>
          </p:cNvPr>
          <p:cNvSpPr txBox="1"/>
          <p:nvPr/>
        </p:nvSpPr>
        <p:spPr>
          <a:xfrm>
            <a:off x="616448" y="300472"/>
            <a:ext cx="8352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94282A"/>
                </a:solidFill>
                <a:latin typeface="Avenir Book" panose="02000503020000020003" pitchFamily="2" charset="0"/>
              </a:rPr>
              <a:t>Information </a:t>
            </a:r>
            <a:r>
              <a:rPr lang="it-IT" sz="2800" dirty="0" err="1">
                <a:solidFill>
                  <a:srgbClr val="94282A"/>
                </a:solidFill>
                <a:latin typeface="Avenir Book" panose="02000503020000020003" pitchFamily="2" charset="0"/>
              </a:rPr>
              <a:t>sources</a:t>
            </a:r>
            <a:endParaRPr lang="it-IT" sz="2800" dirty="0">
              <a:solidFill>
                <a:srgbClr val="94282A"/>
              </a:solidFill>
              <a:latin typeface="Avenir Book" panose="02000503020000020003" pitchFamily="2" charset="0"/>
            </a:endParaRPr>
          </a:p>
        </p:txBody>
      </p:sp>
      <p:pic>
        <p:nvPicPr>
          <p:cNvPr id="9" name="Immagine 8" descr="Immagine che contiene testo&#10;&#10;Descrizione generata automaticamente">
            <a:extLst>
              <a:ext uri="{FF2B5EF4-FFF2-40B4-BE49-F238E27FC236}">
                <a16:creationId xmlns:a16="http://schemas.microsoft.com/office/drawing/2014/main" id="{2717C8D8-8DA9-AA4C-9AC6-E2ABF8C97A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349" y="1295947"/>
            <a:ext cx="5294339" cy="483258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79C8865C-5C6A-FC43-AA0D-00A197C371C7}"/>
              </a:ext>
            </a:extLst>
          </p:cNvPr>
          <p:cNvSpPr txBox="1"/>
          <p:nvPr/>
        </p:nvSpPr>
        <p:spPr>
          <a:xfrm>
            <a:off x="616448" y="823692"/>
            <a:ext cx="705109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Avenir Book" panose="02000503020000020003" pitchFamily="2" charset="0"/>
              </a:rPr>
              <a:t>Information </a:t>
            </a:r>
            <a:r>
              <a:rPr lang="it-IT" dirty="0" err="1">
                <a:latin typeface="Avenir Book" panose="02000503020000020003" pitchFamily="2" charset="0"/>
              </a:rPr>
              <a:t>provided</a:t>
            </a:r>
            <a:r>
              <a:rPr lang="it-IT" dirty="0">
                <a:latin typeface="Avenir Book" panose="02000503020000020003" pitchFamily="2" charset="0"/>
              </a:rPr>
              <a:t> by ENIC-NARIC centres – </a:t>
            </a:r>
            <a:r>
              <a:rPr lang="it-IT" dirty="0">
                <a:latin typeface="Avenir Book" panose="02000503020000020003" pitchFamily="2" charset="0"/>
                <a:hlinkClick r:id="rId3"/>
              </a:rPr>
              <a:t>www.enic-naric.net</a:t>
            </a:r>
            <a:endParaRPr lang="it-IT" dirty="0">
              <a:latin typeface="Avenir Book" panose="02000503020000020003" pitchFamily="2" charset="0"/>
            </a:endParaRPr>
          </a:p>
          <a:p>
            <a:endParaRPr lang="it-IT" dirty="0">
              <a:latin typeface="Avenir Book" panose="02000503020000020003" pitchFamily="2" charset="0"/>
            </a:endParaRPr>
          </a:p>
          <a:p>
            <a:endParaRPr lang="it-IT" dirty="0">
              <a:latin typeface="Avenir Book" panose="02000503020000020003" pitchFamily="2" charset="0"/>
            </a:endParaRPr>
          </a:p>
          <a:p>
            <a:endParaRPr lang="it-IT" dirty="0">
              <a:latin typeface="Avenir Book" panose="02000503020000020003" pitchFamily="2" charset="0"/>
            </a:endParaRPr>
          </a:p>
          <a:p>
            <a:endParaRPr lang="it-IT" dirty="0">
              <a:latin typeface="Avenir Book" panose="02000503020000020003" pitchFamily="2" charset="0"/>
            </a:endParaRPr>
          </a:p>
          <a:p>
            <a:endParaRPr lang="it-IT" dirty="0">
              <a:latin typeface="Avenir Book" panose="02000503020000020003" pitchFamily="2" charset="0"/>
            </a:endParaRPr>
          </a:p>
        </p:txBody>
      </p:sp>
      <p:pic>
        <p:nvPicPr>
          <p:cNvPr id="13" name="Immagine 12" descr="Immagine che contiene testo&#10;&#10;Descrizione generata automaticamente">
            <a:extLst>
              <a:ext uri="{FF2B5EF4-FFF2-40B4-BE49-F238E27FC236}">
                <a16:creationId xmlns:a16="http://schemas.microsoft.com/office/drawing/2014/main" id="{91A4FDCE-7578-1E4F-AA92-AFD8DB38ED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475" y="2401660"/>
            <a:ext cx="5657811" cy="2054679"/>
          </a:xfrm>
          <a:prstGeom prst="rect">
            <a:avLst/>
          </a:prstGeom>
        </p:spPr>
      </p:pic>
      <p:sp>
        <p:nvSpPr>
          <p:cNvPr id="14" name="Anello 13">
            <a:extLst>
              <a:ext uri="{FF2B5EF4-FFF2-40B4-BE49-F238E27FC236}">
                <a16:creationId xmlns:a16="http://schemas.microsoft.com/office/drawing/2014/main" id="{F1286F20-3B16-9C4E-A346-F1216AA56FEA}"/>
              </a:ext>
            </a:extLst>
          </p:cNvPr>
          <p:cNvSpPr/>
          <p:nvPr/>
        </p:nvSpPr>
        <p:spPr>
          <a:xfrm>
            <a:off x="4705565" y="5356569"/>
            <a:ext cx="863029" cy="252000"/>
          </a:xfrm>
          <a:prstGeom prst="donut">
            <a:avLst/>
          </a:prstGeom>
          <a:solidFill>
            <a:srgbClr val="C9353C"/>
          </a:solidFill>
          <a:ln>
            <a:solidFill>
              <a:srgbClr val="C935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7" name="Freccia giù 16">
            <a:extLst>
              <a:ext uri="{FF2B5EF4-FFF2-40B4-BE49-F238E27FC236}">
                <a16:creationId xmlns:a16="http://schemas.microsoft.com/office/drawing/2014/main" id="{3BB2FC76-0167-524D-BE57-03EB2B8CB070}"/>
              </a:ext>
            </a:extLst>
          </p:cNvPr>
          <p:cNvSpPr/>
          <p:nvPr/>
        </p:nvSpPr>
        <p:spPr>
          <a:xfrm rot="13715408">
            <a:off x="6111327" y="4138687"/>
            <a:ext cx="45759" cy="1550416"/>
          </a:xfrm>
          <a:prstGeom prst="downArrow">
            <a:avLst/>
          </a:prstGeom>
          <a:solidFill>
            <a:srgbClr val="C9353C"/>
          </a:solidFill>
          <a:ln>
            <a:solidFill>
              <a:srgbClr val="C935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8" name="Immagine 17" descr="Senza titolo:CIMEA:CIMEA progetti:RecoLATIN:Logo RecoLATIN:eu_flag_co_funded_pos_[rgb]_left.jpg">
            <a:extLst>
              <a:ext uri="{FF2B5EF4-FFF2-40B4-BE49-F238E27FC236}">
                <a16:creationId xmlns:a16="http://schemas.microsoft.com/office/drawing/2014/main" id="{9C0F8A83-C335-0D43-954E-F60A4EC528DD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6170" y="5608993"/>
            <a:ext cx="1990090" cy="5676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8873407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C30CF3-2DD2-DC44-B218-B230867FE96A}"/>
              </a:ext>
            </a:extLst>
          </p:cNvPr>
          <p:cNvSpPr txBox="1"/>
          <p:nvPr/>
        </p:nvSpPr>
        <p:spPr>
          <a:xfrm>
            <a:off x="616448" y="300472"/>
            <a:ext cx="8352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94282A"/>
                </a:solidFill>
                <a:latin typeface="Avenir Book" panose="02000503020000020003" pitchFamily="2" charset="0"/>
              </a:rPr>
              <a:t>Information </a:t>
            </a:r>
            <a:r>
              <a:rPr lang="it-IT" sz="2800" dirty="0" err="1">
                <a:solidFill>
                  <a:srgbClr val="94282A"/>
                </a:solidFill>
                <a:latin typeface="Avenir Book" panose="02000503020000020003" pitchFamily="2" charset="0"/>
              </a:rPr>
              <a:t>sources</a:t>
            </a:r>
            <a:endParaRPr lang="it-IT" sz="2800" dirty="0">
              <a:solidFill>
                <a:srgbClr val="94282A"/>
              </a:solidFill>
              <a:latin typeface="Avenir Book" panose="02000503020000020003" pitchFamily="2" charset="0"/>
            </a:endParaRPr>
          </a:p>
        </p:txBody>
      </p:sp>
      <p:pic>
        <p:nvPicPr>
          <p:cNvPr id="9" name="Immagine 8" descr="Immagine che contiene testo&#10;&#10;Descrizione generata automaticamente">
            <a:extLst>
              <a:ext uri="{FF2B5EF4-FFF2-40B4-BE49-F238E27FC236}">
                <a16:creationId xmlns:a16="http://schemas.microsoft.com/office/drawing/2014/main" id="{2717C8D8-8DA9-AA4C-9AC6-E2ABF8C97A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349" y="1295947"/>
            <a:ext cx="5294339" cy="483258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79C8865C-5C6A-FC43-AA0D-00A197C371C7}"/>
              </a:ext>
            </a:extLst>
          </p:cNvPr>
          <p:cNvSpPr txBox="1"/>
          <p:nvPr/>
        </p:nvSpPr>
        <p:spPr>
          <a:xfrm>
            <a:off x="616448" y="823692"/>
            <a:ext cx="708860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Avenir Book" panose="02000503020000020003" pitchFamily="2" charset="0"/>
              </a:rPr>
              <a:t>Information </a:t>
            </a:r>
            <a:r>
              <a:rPr lang="it-IT" dirty="0" err="1">
                <a:latin typeface="Avenir Book" panose="02000503020000020003" pitchFamily="2" charset="0"/>
              </a:rPr>
              <a:t>provided</a:t>
            </a:r>
            <a:r>
              <a:rPr lang="it-IT" dirty="0">
                <a:latin typeface="Avenir Book" panose="02000503020000020003" pitchFamily="2" charset="0"/>
              </a:rPr>
              <a:t> by ENIC-NARIC centres – </a:t>
            </a:r>
            <a:r>
              <a:rPr lang="it-IT" dirty="0" err="1">
                <a:latin typeface="Avenir Book" panose="02000503020000020003" pitchFamily="2" charset="0"/>
              </a:rPr>
              <a:t>Verification</a:t>
            </a:r>
            <a:r>
              <a:rPr lang="it-IT" dirty="0">
                <a:latin typeface="Avenir Book" panose="02000503020000020003" pitchFamily="2" charset="0"/>
              </a:rPr>
              <a:t> </a:t>
            </a:r>
            <a:r>
              <a:rPr lang="it-IT" dirty="0" err="1">
                <a:latin typeface="Avenir Book" panose="02000503020000020003" pitchFamily="2" charset="0"/>
              </a:rPr>
              <a:t>sources</a:t>
            </a:r>
            <a:endParaRPr lang="it-IT" dirty="0">
              <a:latin typeface="Avenir Book" panose="02000503020000020003" pitchFamily="2" charset="0"/>
            </a:endParaRPr>
          </a:p>
          <a:p>
            <a:endParaRPr lang="it-IT" dirty="0">
              <a:latin typeface="Avenir Book" panose="02000503020000020003" pitchFamily="2" charset="0"/>
            </a:endParaRPr>
          </a:p>
          <a:p>
            <a:endParaRPr lang="it-IT" dirty="0">
              <a:latin typeface="Avenir Book" panose="02000503020000020003" pitchFamily="2" charset="0"/>
            </a:endParaRPr>
          </a:p>
          <a:p>
            <a:endParaRPr lang="it-IT" dirty="0">
              <a:latin typeface="Avenir Book" panose="02000503020000020003" pitchFamily="2" charset="0"/>
            </a:endParaRPr>
          </a:p>
          <a:p>
            <a:endParaRPr lang="it-IT" dirty="0">
              <a:latin typeface="Avenir Book" panose="02000503020000020003" pitchFamily="2" charset="0"/>
            </a:endParaRPr>
          </a:p>
          <a:p>
            <a:endParaRPr lang="it-IT" dirty="0">
              <a:latin typeface="Avenir Book" panose="02000503020000020003" pitchFamily="2" charset="0"/>
            </a:endParaRPr>
          </a:p>
        </p:txBody>
      </p:sp>
      <p:sp>
        <p:nvSpPr>
          <p:cNvPr id="14" name="Anello 13">
            <a:extLst>
              <a:ext uri="{FF2B5EF4-FFF2-40B4-BE49-F238E27FC236}">
                <a16:creationId xmlns:a16="http://schemas.microsoft.com/office/drawing/2014/main" id="{F1286F20-3B16-9C4E-A346-F1216AA56FEA}"/>
              </a:ext>
            </a:extLst>
          </p:cNvPr>
          <p:cNvSpPr/>
          <p:nvPr/>
        </p:nvSpPr>
        <p:spPr>
          <a:xfrm>
            <a:off x="4705565" y="5356569"/>
            <a:ext cx="863029" cy="252000"/>
          </a:xfrm>
          <a:prstGeom prst="donut">
            <a:avLst/>
          </a:prstGeom>
          <a:solidFill>
            <a:srgbClr val="C9353C"/>
          </a:solidFill>
          <a:ln>
            <a:solidFill>
              <a:srgbClr val="C935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7" name="Freccia giù 16">
            <a:extLst>
              <a:ext uri="{FF2B5EF4-FFF2-40B4-BE49-F238E27FC236}">
                <a16:creationId xmlns:a16="http://schemas.microsoft.com/office/drawing/2014/main" id="{3BB2FC76-0167-524D-BE57-03EB2B8CB070}"/>
              </a:ext>
            </a:extLst>
          </p:cNvPr>
          <p:cNvSpPr/>
          <p:nvPr/>
        </p:nvSpPr>
        <p:spPr>
          <a:xfrm rot="15754178" flipH="1">
            <a:off x="6243378" y="4671373"/>
            <a:ext cx="45719" cy="1409600"/>
          </a:xfrm>
          <a:prstGeom prst="downArrow">
            <a:avLst/>
          </a:prstGeom>
          <a:solidFill>
            <a:srgbClr val="C9353C"/>
          </a:solidFill>
          <a:ln>
            <a:solidFill>
              <a:srgbClr val="C935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8" name="Immagine 17" descr="Senza titolo:CIMEA:CIMEA progetti:RecoLATIN:Logo RecoLATIN:eu_flag_co_funded_pos_[rgb]_left.jpg">
            <a:extLst>
              <a:ext uri="{FF2B5EF4-FFF2-40B4-BE49-F238E27FC236}">
                <a16:creationId xmlns:a16="http://schemas.microsoft.com/office/drawing/2014/main" id="{9C0F8A83-C335-0D43-954E-F60A4EC528D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6170" y="5608993"/>
            <a:ext cx="1990090" cy="567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2CAE785A-EBBF-0C4B-BCFA-3D39882DD1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6590" y="1295947"/>
            <a:ext cx="3576366" cy="4261657"/>
          </a:xfrm>
          <a:prstGeom prst="rect">
            <a:avLst/>
          </a:prstGeom>
        </p:spPr>
      </p:pic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44E0BF95-9D1D-0D44-A5B3-BA2B407385A2}"/>
              </a:ext>
            </a:extLst>
          </p:cNvPr>
          <p:cNvCxnSpPr/>
          <p:nvPr/>
        </p:nvCxnSpPr>
        <p:spPr>
          <a:xfrm>
            <a:off x="7489861" y="5264102"/>
            <a:ext cx="863029" cy="0"/>
          </a:xfrm>
          <a:prstGeom prst="line">
            <a:avLst/>
          </a:prstGeom>
          <a:ln w="57150">
            <a:solidFill>
              <a:srgbClr val="C935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8456117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C30CF3-2DD2-DC44-B218-B230867FE96A}"/>
              </a:ext>
            </a:extLst>
          </p:cNvPr>
          <p:cNvSpPr txBox="1"/>
          <p:nvPr/>
        </p:nvSpPr>
        <p:spPr>
          <a:xfrm>
            <a:off x="616448" y="300472"/>
            <a:ext cx="8352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94282A"/>
                </a:solidFill>
                <a:latin typeface="Avenir Book" panose="02000503020000020003" pitchFamily="2" charset="0"/>
              </a:rPr>
              <a:t>Information </a:t>
            </a:r>
            <a:r>
              <a:rPr lang="it-IT" sz="2800" dirty="0" err="1">
                <a:solidFill>
                  <a:srgbClr val="94282A"/>
                </a:solidFill>
                <a:latin typeface="Avenir Book" panose="02000503020000020003" pitchFamily="2" charset="0"/>
              </a:rPr>
              <a:t>sources</a:t>
            </a:r>
            <a:endParaRPr lang="it-IT" sz="2800" dirty="0">
              <a:solidFill>
                <a:srgbClr val="94282A"/>
              </a:solidFill>
              <a:latin typeface="Avenir Book" panose="02000503020000020003" pitchFamily="2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9C8865C-5C6A-FC43-AA0D-00A197C371C7}"/>
              </a:ext>
            </a:extLst>
          </p:cNvPr>
          <p:cNvSpPr txBox="1"/>
          <p:nvPr/>
        </p:nvSpPr>
        <p:spPr>
          <a:xfrm>
            <a:off x="616448" y="823692"/>
            <a:ext cx="583065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venir Book" panose="02000503020000020003" pitchFamily="2" charset="0"/>
              </a:rPr>
              <a:t>Information </a:t>
            </a:r>
            <a:r>
              <a:rPr lang="it-IT" dirty="0" err="1">
                <a:latin typeface="Avenir Book" panose="02000503020000020003" pitchFamily="2" charset="0"/>
              </a:rPr>
              <a:t>provided</a:t>
            </a:r>
            <a:r>
              <a:rPr lang="it-IT" dirty="0">
                <a:latin typeface="Avenir Book" panose="02000503020000020003" pitchFamily="2" charset="0"/>
              </a:rPr>
              <a:t> by ENIC-NARIC centres</a:t>
            </a:r>
          </a:p>
          <a:p>
            <a:r>
              <a:rPr lang="it-IT" dirty="0">
                <a:latin typeface="Avenir Book" panose="02000503020000020003" pitchFamily="2" charset="0"/>
              </a:rPr>
              <a:t>Impact of COVID-19 on </a:t>
            </a:r>
            <a:r>
              <a:rPr lang="it-IT" dirty="0" err="1">
                <a:latin typeface="Avenir Book" panose="02000503020000020003" pitchFamily="2" charset="0"/>
              </a:rPr>
              <a:t>Upper</a:t>
            </a:r>
            <a:r>
              <a:rPr lang="it-IT" dirty="0">
                <a:latin typeface="Avenir Book" panose="02000503020000020003" pitchFamily="2" charset="0"/>
              </a:rPr>
              <a:t> </a:t>
            </a:r>
            <a:r>
              <a:rPr lang="it-IT" dirty="0" err="1">
                <a:latin typeface="Avenir Book" panose="02000503020000020003" pitchFamily="2" charset="0"/>
              </a:rPr>
              <a:t>Secondary</a:t>
            </a:r>
            <a:r>
              <a:rPr lang="it-IT" dirty="0">
                <a:latin typeface="Avenir Book" panose="02000503020000020003" pitchFamily="2" charset="0"/>
              </a:rPr>
              <a:t> School </a:t>
            </a:r>
            <a:r>
              <a:rPr lang="it-IT" dirty="0" err="1">
                <a:latin typeface="Avenir Book" panose="02000503020000020003" pitchFamily="2" charset="0"/>
              </a:rPr>
              <a:t>Examinations</a:t>
            </a:r>
            <a:endParaRPr lang="it-IT" dirty="0">
              <a:latin typeface="Avenir Book" panose="02000503020000020003" pitchFamily="2" charset="0"/>
            </a:endParaRPr>
          </a:p>
          <a:p>
            <a:r>
              <a:rPr lang="it-IT" dirty="0">
                <a:latin typeface="Avenir Book" panose="02000503020000020003" pitchFamily="2" charset="0"/>
              </a:rPr>
              <a:t>2020:</a:t>
            </a:r>
          </a:p>
          <a:p>
            <a:r>
              <a:rPr lang="it-IT" dirty="0">
                <a:latin typeface="Avenir Book" panose="02000503020000020003" pitchFamily="2" charset="0"/>
                <a:hlinkClick r:id="rId2"/>
              </a:rPr>
              <a:t>https://www.enic-naric.net/fileusers/9975_2020-COVID-19_INFO_UPPER_SECONDARY_SCHOOL_EXAMS.pdf</a:t>
            </a:r>
            <a:r>
              <a:rPr lang="it-IT" dirty="0">
                <a:latin typeface="Avenir Book" panose="02000503020000020003" pitchFamily="2" charset="0"/>
              </a:rPr>
              <a:t> </a:t>
            </a:r>
          </a:p>
          <a:p>
            <a:r>
              <a:rPr lang="it-IT" dirty="0">
                <a:latin typeface="Avenir Book" panose="02000503020000020003" pitchFamily="2" charset="0"/>
              </a:rPr>
              <a:t>2021:</a:t>
            </a:r>
          </a:p>
          <a:p>
            <a:r>
              <a:rPr lang="it-IT" dirty="0">
                <a:latin typeface="Avenir Book" panose="02000503020000020003" pitchFamily="2" charset="0"/>
                <a:hlinkClick r:id="rId3"/>
              </a:rPr>
              <a:t>https://www.enic-naric.net/fileusers/9224_2021-COVID-19_INFO_UPPER_SECONDARY_SCHOOL_EXAMS.pdf</a:t>
            </a:r>
            <a:r>
              <a:rPr lang="it-IT" dirty="0">
                <a:latin typeface="Avenir Book" panose="02000503020000020003" pitchFamily="2" charset="0"/>
              </a:rPr>
              <a:t> </a:t>
            </a:r>
          </a:p>
          <a:p>
            <a:endParaRPr lang="it-IT" dirty="0">
              <a:latin typeface="Avenir Book" panose="02000503020000020003" pitchFamily="2" charset="0"/>
            </a:endParaRPr>
          </a:p>
          <a:p>
            <a:endParaRPr lang="it-IT" dirty="0">
              <a:latin typeface="Avenir Book" panose="02000503020000020003" pitchFamily="2" charset="0"/>
            </a:endParaRPr>
          </a:p>
          <a:p>
            <a:endParaRPr lang="it-IT" dirty="0">
              <a:latin typeface="Avenir Book" panose="02000503020000020003" pitchFamily="2" charset="0"/>
            </a:endParaRPr>
          </a:p>
        </p:txBody>
      </p:sp>
      <p:pic>
        <p:nvPicPr>
          <p:cNvPr id="18" name="Immagine 17" descr="Senza titolo:CIMEA:CIMEA progetti:RecoLATIN:Logo RecoLATIN:eu_flag_co_funded_pos_[rgb]_left.jpg">
            <a:extLst>
              <a:ext uri="{FF2B5EF4-FFF2-40B4-BE49-F238E27FC236}">
                <a16:creationId xmlns:a16="http://schemas.microsoft.com/office/drawing/2014/main" id="{9C0F8A83-C335-0D43-954E-F60A4EC528D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6170" y="5608993"/>
            <a:ext cx="1990090" cy="567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B67B23D4-A760-CB4A-ACE2-9885E0B4F2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2518" y="207872"/>
            <a:ext cx="3473652" cy="604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180967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1993</TotalTime>
  <Words>1075</Words>
  <Application>Microsoft Macintosh PowerPoint</Application>
  <PresentationFormat>Widescreen</PresentationFormat>
  <Paragraphs>110</Paragraphs>
  <Slides>20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20</vt:i4>
      </vt:variant>
    </vt:vector>
  </HeadingPairs>
  <TitlesOfParts>
    <vt:vector size="30" baseType="lpstr">
      <vt:lpstr>Arial</vt:lpstr>
      <vt:lpstr>Avenir</vt:lpstr>
      <vt:lpstr>Avenir Book</vt:lpstr>
      <vt:lpstr>Avenir Light</vt:lpstr>
      <vt:lpstr>Calibri</vt:lpstr>
      <vt:lpstr>Calibri Light</vt:lpstr>
      <vt:lpstr>Gill Sans</vt:lpstr>
      <vt:lpstr>Wingdings</vt:lpstr>
      <vt:lpstr>Tema di Office</vt:lpstr>
      <vt:lpstr>1_Tema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Silvia Bianco</dc:creator>
  <cp:lastModifiedBy>Silvia Bianco</cp:lastModifiedBy>
  <cp:revision>124</cp:revision>
  <cp:lastPrinted>2020-09-22T14:21:25Z</cp:lastPrinted>
  <dcterms:created xsi:type="dcterms:W3CDTF">2020-09-10T13:58:48Z</dcterms:created>
  <dcterms:modified xsi:type="dcterms:W3CDTF">2021-12-06T15:57:57Z</dcterms:modified>
</cp:coreProperties>
</file>