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1" r:id="rId4"/>
    <p:sldId id="274" r:id="rId5"/>
    <p:sldId id="270" r:id="rId6"/>
    <p:sldId id="272" r:id="rId7"/>
    <p:sldId id="271" r:id="rId8"/>
    <p:sldId id="266" r:id="rId9"/>
    <p:sldId id="267" r:id="rId10"/>
    <p:sldId id="268" r:id="rId11"/>
    <p:sldId id="275" r:id="rId12"/>
    <p:sldId id="276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82435F-3BAC-4EE4-881A-F8B21FE1FE89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58A0455-5EAD-4DB5-95CA-0094F5101465}">
      <dgm:prSet/>
      <dgm:spPr/>
      <dgm:t>
        <a:bodyPr/>
        <a:lstStyle/>
        <a:p>
          <a:r>
            <a:rPr lang="cs-CZ" noProof="0" dirty="0"/>
            <a:t>Plzeňský kraj</a:t>
          </a:r>
        </a:p>
      </dgm:t>
    </dgm:pt>
    <dgm:pt modelId="{95A423CD-E6D0-4688-8529-4827523D7244}" type="parTrans" cxnId="{D1C79AA1-B041-4036-B151-990ED883B442}">
      <dgm:prSet/>
      <dgm:spPr/>
      <dgm:t>
        <a:bodyPr/>
        <a:lstStyle/>
        <a:p>
          <a:endParaRPr lang="cs-CZ"/>
        </a:p>
      </dgm:t>
    </dgm:pt>
    <dgm:pt modelId="{97AD5C30-8AEC-4C83-B9FC-1A2AA1D14E18}" type="sibTrans" cxnId="{D1C79AA1-B041-4036-B151-990ED883B442}">
      <dgm:prSet/>
      <dgm:spPr/>
      <dgm:t>
        <a:bodyPr/>
        <a:lstStyle/>
        <a:p>
          <a:endParaRPr lang="cs-CZ"/>
        </a:p>
      </dgm:t>
    </dgm:pt>
    <dgm:pt modelId="{C6CBFA65-9E8F-491F-95EA-6F32BCAB44E3}">
      <dgm:prSet/>
      <dgm:spPr/>
      <dgm:t>
        <a:bodyPr/>
        <a:lstStyle/>
        <a:p>
          <a:r>
            <a:rPr lang="cs-CZ" noProof="0" dirty="0"/>
            <a:t>Garant Strategie rozvoje lidského kapitálu</a:t>
          </a:r>
        </a:p>
      </dgm:t>
    </dgm:pt>
    <dgm:pt modelId="{C395A03B-44F4-4823-A740-FAD3BA2C69CA}" type="parTrans" cxnId="{C034EEFB-9C03-47AB-86D9-94D2DD0D7E58}">
      <dgm:prSet/>
      <dgm:spPr/>
      <dgm:t>
        <a:bodyPr/>
        <a:lstStyle/>
        <a:p>
          <a:endParaRPr lang="cs-CZ"/>
        </a:p>
      </dgm:t>
    </dgm:pt>
    <dgm:pt modelId="{3DD28E76-09BD-4855-8B87-6800142BD0C7}" type="sibTrans" cxnId="{C034EEFB-9C03-47AB-86D9-94D2DD0D7E58}">
      <dgm:prSet/>
      <dgm:spPr/>
      <dgm:t>
        <a:bodyPr/>
        <a:lstStyle/>
        <a:p>
          <a:endParaRPr lang="cs-CZ"/>
        </a:p>
      </dgm:t>
    </dgm:pt>
    <dgm:pt modelId="{DAA76A56-A6DA-4158-A525-25EBA5EB6AF0}">
      <dgm:prSet/>
      <dgm:spPr/>
      <dgm:t>
        <a:bodyPr/>
        <a:lstStyle/>
        <a:p>
          <a:r>
            <a:rPr lang="cs-CZ" noProof="0" dirty="0"/>
            <a:t>Pakt zaměstnanosti</a:t>
          </a:r>
        </a:p>
      </dgm:t>
    </dgm:pt>
    <dgm:pt modelId="{A11B657A-A866-4732-942D-C97AE984FE01}" type="parTrans" cxnId="{864F99F9-A909-4435-9776-759C5AC04260}">
      <dgm:prSet/>
      <dgm:spPr/>
      <dgm:t>
        <a:bodyPr/>
        <a:lstStyle/>
        <a:p>
          <a:endParaRPr lang="cs-CZ"/>
        </a:p>
      </dgm:t>
    </dgm:pt>
    <dgm:pt modelId="{BDBB7B18-21C5-4CB1-835A-F0445B0D8892}" type="sibTrans" cxnId="{864F99F9-A909-4435-9776-759C5AC04260}">
      <dgm:prSet/>
      <dgm:spPr/>
      <dgm:t>
        <a:bodyPr/>
        <a:lstStyle/>
        <a:p>
          <a:endParaRPr lang="cs-CZ"/>
        </a:p>
      </dgm:t>
    </dgm:pt>
    <dgm:pt modelId="{32B0F193-2F30-4854-ACBD-CBBF4AAE3C53}">
      <dgm:prSet/>
      <dgm:spPr/>
      <dgm:t>
        <a:bodyPr/>
        <a:lstStyle/>
        <a:p>
          <a:r>
            <a:rPr lang="cs-CZ" noProof="0" dirty="0"/>
            <a:t>Monitoruje a koordinuje</a:t>
          </a:r>
        </a:p>
      </dgm:t>
    </dgm:pt>
    <dgm:pt modelId="{62D35A1E-B8BF-466F-A556-2A038D846C90}" type="parTrans" cxnId="{A0DDF081-558D-42EB-B5B9-7B4F750EF8C3}">
      <dgm:prSet/>
      <dgm:spPr/>
      <dgm:t>
        <a:bodyPr/>
        <a:lstStyle/>
        <a:p>
          <a:endParaRPr lang="cs-CZ"/>
        </a:p>
      </dgm:t>
    </dgm:pt>
    <dgm:pt modelId="{AEE6CA1B-57CB-4863-8785-28E0DA921017}" type="sibTrans" cxnId="{A0DDF081-558D-42EB-B5B9-7B4F750EF8C3}">
      <dgm:prSet/>
      <dgm:spPr/>
      <dgm:t>
        <a:bodyPr/>
        <a:lstStyle/>
        <a:p>
          <a:endParaRPr lang="cs-CZ"/>
        </a:p>
      </dgm:t>
    </dgm:pt>
    <dgm:pt modelId="{88F30ECB-DC1C-49B6-8A54-5A74779683FD}">
      <dgm:prSet/>
      <dgm:spPr/>
      <dgm:t>
        <a:bodyPr/>
        <a:lstStyle/>
        <a:p>
          <a:endParaRPr lang="cs-CZ" noProof="0" dirty="0"/>
        </a:p>
      </dgm:t>
    </dgm:pt>
    <dgm:pt modelId="{058A27F9-D1FB-4472-AABB-D7ADEE0FF121}" type="parTrans" cxnId="{56156A3E-38B2-4C97-AB29-F1902479B1E2}">
      <dgm:prSet/>
      <dgm:spPr/>
      <dgm:t>
        <a:bodyPr/>
        <a:lstStyle/>
        <a:p>
          <a:endParaRPr lang="cs-CZ"/>
        </a:p>
      </dgm:t>
    </dgm:pt>
    <dgm:pt modelId="{E57250FD-7EF2-4258-BA42-20BB9C3FD0A0}" type="sibTrans" cxnId="{56156A3E-38B2-4C97-AB29-F1902479B1E2}">
      <dgm:prSet/>
      <dgm:spPr/>
      <dgm:t>
        <a:bodyPr/>
        <a:lstStyle/>
        <a:p>
          <a:endParaRPr lang="cs-CZ"/>
        </a:p>
      </dgm:t>
    </dgm:pt>
    <dgm:pt modelId="{05F429A1-038C-43D0-8894-289B3A74FC6B}">
      <dgm:prSet/>
      <dgm:spPr/>
      <dgm:t>
        <a:bodyPr/>
        <a:lstStyle/>
        <a:p>
          <a:r>
            <a:rPr lang="cs-CZ" noProof="0"/>
            <a:t>Facilituje vznik projektů</a:t>
          </a:r>
          <a:endParaRPr lang="cs-CZ" noProof="0" dirty="0"/>
        </a:p>
      </dgm:t>
    </dgm:pt>
    <dgm:pt modelId="{D529C56C-C900-4113-990A-20E35F556D63}" type="parTrans" cxnId="{26D0FBCF-771B-4BE5-B6E4-B5B67974368A}">
      <dgm:prSet/>
      <dgm:spPr/>
      <dgm:t>
        <a:bodyPr/>
        <a:lstStyle/>
        <a:p>
          <a:endParaRPr lang="cs-CZ"/>
        </a:p>
      </dgm:t>
    </dgm:pt>
    <dgm:pt modelId="{A756B1FC-4A5D-4D86-815A-8815F7227E95}" type="sibTrans" cxnId="{26D0FBCF-771B-4BE5-B6E4-B5B67974368A}">
      <dgm:prSet/>
      <dgm:spPr/>
      <dgm:t>
        <a:bodyPr/>
        <a:lstStyle/>
        <a:p>
          <a:endParaRPr lang="cs-CZ"/>
        </a:p>
      </dgm:t>
    </dgm:pt>
    <dgm:pt modelId="{1CD1A60B-EE28-4E6B-9CFD-A5B4EF9B1136}">
      <dgm:prSet/>
      <dgm:spPr/>
      <dgm:t>
        <a:bodyPr/>
        <a:lstStyle/>
        <a:p>
          <a:r>
            <a:rPr lang="cs-CZ" noProof="0" dirty="0"/>
            <a:t>Garantuje část aktivit</a:t>
          </a:r>
          <a:endParaRPr lang="cs-CZ" dirty="0"/>
        </a:p>
      </dgm:t>
    </dgm:pt>
    <dgm:pt modelId="{DE99EE64-1007-4C07-8E27-A124313116D4}" type="parTrans" cxnId="{FCCD634A-5980-447E-A822-37CF4998C0EB}">
      <dgm:prSet/>
      <dgm:spPr/>
      <dgm:t>
        <a:bodyPr/>
        <a:lstStyle/>
        <a:p>
          <a:endParaRPr lang="cs-CZ"/>
        </a:p>
      </dgm:t>
    </dgm:pt>
    <dgm:pt modelId="{7A00621B-13AA-49F3-9429-D311EE97B989}" type="sibTrans" cxnId="{FCCD634A-5980-447E-A822-37CF4998C0EB}">
      <dgm:prSet/>
      <dgm:spPr/>
      <dgm:t>
        <a:bodyPr/>
        <a:lstStyle/>
        <a:p>
          <a:endParaRPr lang="cs-CZ"/>
        </a:p>
      </dgm:t>
    </dgm:pt>
    <dgm:pt modelId="{17764E80-1BAA-4C24-BDF4-4C6E9F8C2E3A}">
      <dgm:prSet/>
      <dgm:spPr/>
      <dgm:t>
        <a:bodyPr/>
        <a:lstStyle/>
        <a:p>
          <a:r>
            <a:rPr lang="cs-CZ" noProof="0" dirty="0"/>
            <a:t>Ve spolupráci se ZČU formule Společnou vzdělávací politiku</a:t>
          </a:r>
        </a:p>
      </dgm:t>
    </dgm:pt>
    <dgm:pt modelId="{BBBE46D2-5790-4839-9912-D8484D2B9F18}" type="parTrans" cxnId="{AF24D650-9CFF-4223-BD5C-FD5800A53DE3}">
      <dgm:prSet/>
      <dgm:spPr/>
      <dgm:t>
        <a:bodyPr/>
        <a:lstStyle/>
        <a:p>
          <a:endParaRPr lang="cs-CZ"/>
        </a:p>
      </dgm:t>
    </dgm:pt>
    <dgm:pt modelId="{07B1EAA7-6A0B-41EE-85B9-A358D32769C2}" type="sibTrans" cxnId="{AF24D650-9CFF-4223-BD5C-FD5800A53DE3}">
      <dgm:prSet/>
      <dgm:spPr/>
      <dgm:t>
        <a:bodyPr/>
        <a:lstStyle/>
        <a:p>
          <a:endParaRPr lang="cs-CZ"/>
        </a:p>
      </dgm:t>
    </dgm:pt>
    <dgm:pt modelId="{DC91976D-3535-4265-81EB-36211F6EAF1E}">
      <dgm:prSet/>
      <dgm:spPr/>
      <dgm:t>
        <a:bodyPr/>
        <a:lstStyle/>
        <a:p>
          <a:r>
            <a:rPr lang="cs-CZ" noProof="0" dirty="0"/>
            <a:t>ZČU</a:t>
          </a:r>
        </a:p>
      </dgm:t>
    </dgm:pt>
    <dgm:pt modelId="{9A5471A5-7DE9-45A0-BC56-6D0860B1FA1F}" type="sibTrans" cxnId="{D6868767-DC2F-4109-A2E6-0D56F15E6494}">
      <dgm:prSet/>
      <dgm:spPr/>
      <dgm:t>
        <a:bodyPr/>
        <a:lstStyle/>
        <a:p>
          <a:endParaRPr lang="cs-CZ"/>
        </a:p>
      </dgm:t>
    </dgm:pt>
    <dgm:pt modelId="{DFC58CAF-29C2-4DB0-8F16-EC1676EDB9EE}" type="parTrans" cxnId="{D6868767-DC2F-4109-A2E6-0D56F15E6494}">
      <dgm:prSet/>
      <dgm:spPr/>
      <dgm:t>
        <a:bodyPr/>
        <a:lstStyle/>
        <a:p>
          <a:endParaRPr lang="cs-CZ"/>
        </a:p>
      </dgm:t>
    </dgm:pt>
    <dgm:pt modelId="{FC3FFA48-DEC0-461E-8EE9-69AD2AC2F512}">
      <dgm:prSet/>
      <dgm:spPr/>
      <dgm:t>
        <a:bodyPr/>
        <a:lstStyle/>
        <a:p>
          <a:r>
            <a:rPr lang="cs-CZ" noProof="0" dirty="0"/>
            <a:t>Podílí se na řízení a hodnocení strategie </a:t>
          </a:r>
        </a:p>
      </dgm:t>
    </dgm:pt>
    <dgm:pt modelId="{2C0099EC-B75E-48EF-9761-447D02F0B327}" type="sibTrans" cxnId="{40265E20-25FE-4370-AFCD-2AEFDEC00BB2}">
      <dgm:prSet/>
      <dgm:spPr/>
      <dgm:t>
        <a:bodyPr/>
        <a:lstStyle/>
        <a:p>
          <a:endParaRPr lang="cs-CZ"/>
        </a:p>
      </dgm:t>
    </dgm:pt>
    <dgm:pt modelId="{E2417BF4-4439-47A7-893A-4C63C7F893D4}" type="parTrans" cxnId="{40265E20-25FE-4370-AFCD-2AEFDEC00BB2}">
      <dgm:prSet/>
      <dgm:spPr/>
      <dgm:t>
        <a:bodyPr/>
        <a:lstStyle/>
        <a:p>
          <a:endParaRPr lang="cs-CZ"/>
        </a:p>
      </dgm:t>
    </dgm:pt>
    <dgm:pt modelId="{DF9D8D5A-85BB-43E1-A1C2-3BEE1F1F53E4}">
      <dgm:prSet/>
      <dgm:spPr/>
      <dgm:t>
        <a:bodyPr/>
        <a:lstStyle/>
        <a:p>
          <a:r>
            <a:rPr lang="cs-CZ" noProof="0" dirty="0"/>
            <a:t>Garantuje část aktivit</a:t>
          </a:r>
        </a:p>
      </dgm:t>
    </dgm:pt>
    <dgm:pt modelId="{E76EE303-7272-493A-9DB7-76B42A5658FD}" type="sibTrans" cxnId="{7CF9F0FC-A8CF-424A-8146-5C11B5A310F9}">
      <dgm:prSet/>
      <dgm:spPr/>
      <dgm:t>
        <a:bodyPr/>
        <a:lstStyle/>
        <a:p>
          <a:endParaRPr lang="cs-CZ"/>
        </a:p>
      </dgm:t>
    </dgm:pt>
    <dgm:pt modelId="{90FFB3AF-B37E-44C6-9858-2E95E505C9C1}" type="parTrans" cxnId="{7CF9F0FC-A8CF-424A-8146-5C11B5A310F9}">
      <dgm:prSet/>
      <dgm:spPr/>
      <dgm:t>
        <a:bodyPr/>
        <a:lstStyle/>
        <a:p>
          <a:endParaRPr lang="cs-CZ"/>
        </a:p>
      </dgm:t>
    </dgm:pt>
    <dgm:pt modelId="{3A553DD5-6BE9-4ABA-B5ED-269E589268BF}" type="pres">
      <dgm:prSet presAssocID="{AE82435F-3BAC-4EE4-881A-F8B21FE1FE8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F37B4F5-AE14-4912-BAA3-43C0C54A66ED}" type="pres">
      <dgm:prSet presAssocID="{AE82435F-3BAC-4EE4-881A-F8B21FE1FE89}" presName="fgShape" presStyleLbl="fgShp" presStyleIdx="0" presStyleCnt="1"/>
      <dgm:spPr/>
    </dgm:pt>
    <dgm:pt modelId="{2C439747-1E16-48A4-8B55-74959D5144AC}" type="pres">
      <dgm:prSet presAssocID="{AE82435F-3BAC-4EE4-881A-F8B21FE1FE89}" presName="linComp" presStyleCnt="0"/>
      <dgm:spPr/>
    </dgm:pt>
    <dgm:pt modelId="{E8926961-33E0-4972-BD35-40C3EE28D4E5}" type="pres">
      <dgm:prSet presAssocID="{B58A0455-5EAD-4DB5-95CA-0094F5101465}" presName="compNode" presStyleCnt="0"/>
      <dgm:spPr/>
    </dgm:pt>
    <dgm:pt modelId="{86B46A84-5B88-455C-B672-D40A431710E8}" type="pres">
      <dgm:prSet presAssocID="{B58A0455-5EAD-4DB5-95CA-0094F5101465}" presName="bkgdShape" presStyleLbl="node1" presStyleIdx="0" presStyleCnt="3"/>
      <dgm:spPr/>
      <dgm:t>
        <a:bodyPr/>
        <a:lstStyle/>
        <a:p>
          <a:endParaRPr lang="cs-CZ"/>
        </a:p>
      </dgm:t>
    </dgm:pt>
    <dgm:pt modelId="{99929923-7580-40C0-8346-76C7B53BE7C6}" type="pres">
      <dgm:prSet presAssocID="{B58A0455-5EAD-4DB5-95CA-0094F5101465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DBC4503-7661-49CD-ABC6-27E84E7F9EB2}" type="pres">
      <dgm:prSet presAssocID="{B58A0455-5EAD-4DB5-95CA-0094F5101465}" presName="invisiNode" presStyleLbl="node1" presStyleIdx="0" presStyleCnt="3"/>
      <dgm:spPr/>
    </dgm:pt>
    <dgm:pt modelId="{22A45A12-09DF-41C5-AED6-400B1F0B8608}" type="pres">
      <dgm:prSet presAssocID="{B58A0455-5EAD-4DB5-95CA-0094F5101465}" presName="imagNode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231B145C-4841-4343-849F-968463CC4F83}" type="pres">
      <dgm:prSet presAssocID="{97AD5C30-8AEC-4C83-B9FC-1A2AA1D14E18}" presName="sibTrans" presStyleLbl="sibTrans2D1" presStyleIdx="0" presStyleCnt="0"/>
      <dgm:spPr/>
      <dgm:t>
        <a:bodyPr/>
        <a:lstStyle/>
        <a:p>
          <a:endParaRPr lang="cs-CZ"/>
        </a:p>
      </dgm:t>
    </dgm:pt>
    <dgm:pt modelId="{805C0583-07BD-4E2E-AA06-4E252E7225ED}" type="pres">
      <dgm:prSet presAssocID="{DAA76A56-A6DA-4158-A525-25EBA5EB6AF0}" presName="compNode" presStyleCnt="0"/>
      <dgm:spPr/>
    </dgm:pt>
    <dgm:pt modelId="{51E8EDE2-B814-4907-A864-43D3F52B9DD1}" type="pres">
      <dgm:prSet presAssocID="{DAA76A56-A6DA-4158-A525-25EBA5EB6AF0}" presName="bkgdShape" presStyleLbl="node1" presStyleIdx="1" presStyleCnt="3"/>
      <dgm:spPr/>
      <dgm:t>
        <a:bodyPr/>
        <a:lstStyle/>
        <a:p>
          <a:endParaRPr lang="cs-CZ"/>
        </a:p>
      </dgm:t>
    </dgm:pt>
    <dgm:pt modelId="{A9E7A965-E8DB-4BF7-B5FD-971ECA6C1D43}" type="pres">
      <dgm:prSet presAssocID="{DAA76A56-A6DA-4158-A525-25EBA5EB6AF0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9F53539-8DB3-43FB-B869-C41636C3D244}" type="pres">
      <dgm:prSet presAssocID="{DAA76A56-A6DA-4158-A525-25EBA5EB6AF0}" presName="invisiNode" presStyleLbl="node1" presStyleIdx="1" presStyleCnt="3"/>
      <dgm:spPr/>
    </dgm:pt>
    <dgm:pt modelId="{5C88B7C9-A599-4A32-B346-9C3CF58ED6CB}" type="pres">
      <dgm:prSet presAssocID="{DAA76A56-A6DA-4158-A525-25EBA5EB6AF0}" presName="imagNode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5D213BEF-7C1F-4512-B70D-9E2FB9F39E98}" type="pres">
      <dgm:prSet presAssocID="{BDBB7B18-21C5-4CB1-835A-F0445B0D8892}" presName="sibTrans" presStyleLbl="sibTrans2D1" presStyleIdx="0" presStyleCnt="0"/>
      <dgm:spPr/>
      <dgm:t>
        <a:bodyPr/>
        <a:lstStyle/>
        <a:p>
          <a:endParaRPr lang="cs-CZ"/>
        </a:p>
      </dgm:t>
    </dgm:pt>
    <dgm:pt modelId="{E0D11350-07E2-4186-A126-FCDEA407F6A1}" type="pres">
      <dgm:prSet presAssocID="{DC91976D-3535-4265-81EB-36211F6EAF1E}" presName="compNode" presStyleCnt="0"/>
      <dgm:spPr/>
    </dgm:pt>
    <dgm:pt modelId="{7404EF9E-94D0-4AA2-823E-17D2FF6AB446}" type="pres">
      <dgm:prSet presAssocID="{DC91976D-3535-4265-81EB-36211F6EAF1E}" presName="bkgdShape" presStyleLbl="node1" presStyleIdx="2" presStyleCnt="3"/>
      <dgm:spPr/>
      <dgm:t>
        <a:bodyPr/>
        <a:lstStyle/>
        <a:p>
          <a:endParaRPr lang="cs-CZ"/>
        </a:p>
      </dgm:t>
    </dgm:pt>
    <dgm:pt modelId="{0EF57191-4253-429A-BBA3-7E77D7420B5D}" type="pres">
      <dgm:prSet presAssocID="{DC91976D-3535-4265-81EB-36211F6EAF1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06C4A47-6A31-4D19-852E-0952C942171C}" type="pres">
      <dgm:prSet presAssocID="{DC91976D-3535-4265-81EB-36211F6EAF1E}" presName="invisiNode" presStyleLbl="node1" presStyleIdx="2" presStyleCnt="3"/>
      <dgm:spPr/>
    </dgm:pt>
    <dgm:pt modelId="{C8267F93-06B9-416F-AB8C-9823DF741187}" type="pres">
      <dgm:prSet presAssocID="{DC91976D-3535-4265-81EB-36211F6EAF1E}" presName="imagNode" presStyleLbl="fgImgPlace1" presStyleIdx="2" presStyleCnt="3" custLinFactNeighborX="1614" custLinFactNeighborY="820"/>
      <dgm:spPr>
        <a:blipFill>
          <a:blip xmlns:r="http://schemas.openxmlformats.org/officeDocument/2006/relationships" r:embed="rId3"/>
          <a:srcRect/>
          <a:stretch>
            <a:fillRect l="-29000" r="-29000"/>
          </a:stretch>
        </a:blipFill>
      </dgm:spPr>
    </dgm:pt>
  </dgm:ptLst>
  <dgm:cxnLst>
    <dgm:cxn modelId="{F643C350-7D8F-43DC-82BC-135D0FC90512}" type="presOf" srcId="{FC3FFA48-DEC0-461E-8EE9-69AD2AC2F512}" destId="{0EF57191-4253-429A-BBA3-7E77D7420B5D}" srcOrd="1" destOrd="1" presId="urn:microsoft.com/office/officeart/2005/8/layout/hList7"/>
    <dgm:cxn modelId="{21B7B10E-B513-46B7-AF5B-08EE9904C416}" type="presOf" srcId="{88F30ECB-DC1C-49B6-8A54-5A74779683FD}" destId="{99929923-7580-40C0-8346-76C7B53BE7C6}" srcOrd="1" destOrd="3" presId="urn:microsoft.com/office/officeart/2005/8/layout/hList7"/>
    <dgm:cxn modelId="{5C9BB2FF-54CF-44AA-8484-98BD8DEA7D79}" type="presOf" srcId="{17764E80-1BAA-4C24-BDF4-4C6E9F8C2E3A}" destId="{99929923-7580-40C0-8346-76C7B53BE7C6}" srcOrd="1" destOrd="2" presId="urn:microsoft.com/office/officeart/2005/8/layout/hList7"/>
    <dgm:cxn modelId="{2E0682B8-9EC4-4C5C-9936-FF01BAFACE30}" type="presOf" srcId="{DAA76A56-A6DA-4158-A525-25EBA5EB6AF0}" destId="{A9E7A965-E8DB-4BF7-B5FD-971ECA6C1D43}" srcOrd="1" destOrd="0" presId="urn:microsoft.com/office/officeart/2005/8/layout/hList7"/>
    <dgm:cxn modelId="{56156A3E-38B2-4C97-AB29-F1902479B1E2}" srcId="{B58A0455-5EAD-4DB5-95CA-0094F5101465}" destId="{88F30ECB-DC1C-49B6-8A54-5A74779683FD}" srcOrd="2" destOrd="0" parTransId="{058A27F9-D1FB-4472-AABB-D7ADEE0FF121}" sibTransId="{E57250FD-7EF2-4258-BA42-20BB9C3FD0A0}"/>
    <dgm:cxn modelId="{AF24D650-9CFF-4223-BD5C-FD5800A53DE3}" srcId="{B58A0455-5EAD-4DB5-95CA-0094F5101465}" destId="{17764E80-1BAA-4C24-BDF4-4C6E9F8C2E3A}" srcOrd="1" destOrd="0" parTransId="{BBBE46D2-5790-4839-9912-D8484D2B9F18}" sibTransId="{07B1EAA7-6A0B-41EE-85B9-A358D32769C2}"/>
    <dgm:cxn modelId="{A0DDF081-558D-42EB-B5B9-7B4F750EF8C3}" srcId="{DAA76A56-A6DA-4158-A525-25EBA5EB6AF0}" destId="{32B0F193-2F30-4854-ACBD-CBBF4AAE3C53}" srcOrd="0" destOrd="0" parTransId="{62D35A1E-B8BF-466F-A556-2A038D846C90}" sibTransId="{AEE6CA1B-57CB-4863-8785-28E0DA921017}"/>
    <dgm:cxn modelId="{F48E9108-9B56-4E37-A87E-CF51A7518EAF}" type="presOf" srcId="{BDBB7B18-21C5-4CB1-835A-F0445B0D8892}" destId="{5D213BEF-7C1F-4512-B70D-9E2FB9F39E98}" srcOrd="0" destOrd="0" presId="urn:microsoft.com/office/officeart/2005/8/layout/hList7"/>
    <dgm:cxn modelId="{40265E20-25FE-4370-AFCD-2AEFDEC00BB2}" srcId="{DC91976D-3535-4265-81EB-36211F6EAF1E}" destId="{FC3FFA48-DEC0-461E-8EE9-69AD2AC2F512}" srcOrd="0" destOrd="0" parTransId="{E2417BF4-4439-47A7-893A-4C63C7F893D4}" sibTransId="{2C0099EC-B75E-48EF-9761-447D02F0B327}"/>
    <dgm:cxn modelId="{9C08F9C0-FE7C-4AE6-8C60-068F0416FFAC}" type="presOf" srcId="{DC91976D-3535-4265-81EB-36211F6EAF1E}" destId="{7404EF9E-94D0-4AA2-823E-17D2FF6AB446}" srcOrd="0" destOrd="0" presId="urn:microsoft.com/office/officeart/2005/8/layout/hList7"/>
    <dgm:cxn modelId="{8555CFC3-277E-4DC6-B187-68B712719E83}" type="presOf" srcId="{B58A0455-5EAD-4DB5-95CA-0094F5101465}" destId="{86B46A84-5B88-455C-B672-D40A431710E8}" srcOrd="0" destOrd="0" presId="urn:microsoft.com/office/officeart/2005/8/layout/hList7"/>
    <dgm:cxn modelId="{D2B6611E-609B-46E8-97D2-2C8A460F9D52}" type="presOf" srcId="{05F429A1-038C-43D0-8894-289B3A74FC6B}" destId="{51E8EDE2-B814-4907-A864-43D3F52B9DD1}" srcOrd="0" destOrd="2" presId="urn:microsoft.com/office/officeart/2005/8/layout/hList7"/>
    <dgm:cxn modelId="{ADC8CBC0-D16C-425B-9DD4-2E2F1E26ECF0}" type="presOf" srcId="{C6CBFA65-9E8F-491F-95EA-6F32BCAB44E3}" destId="{99929923-7580-40C0-8346-76C7B53BE7C6}" srcOrd="1" destOrd="1" presId="urn:microsoft.com/office/officeart/2005/8/layout/hList7"/>
    <dgm:cxn modelId="{1C5EB5D5-2360-45D8-A8F1-C0975574359D}" type="presOf" srcId="{1CD1A60B-EE28-4E6B-9CFD-A5B4EF9B1136}" destId="{51E8EDE2-B814-4907-A864-43D3F52B9DD1}" srcOrd="0" destOrd="3" presId="urn:microsoft.com/office/officeart/2005/8/layout/hList7"/>
    <dgm:cxn modelId="{29970CED-C970-4199-8746-3C75E70D36BD}" type="presOf" srcId="{DC91976D-3535-4265-81EB-36211F6EAF1E}" destId="{0EF57191-4253-429A-BBA3-7E77D7420B5D}" srcOrd="1" destOrd="0" presId="urn:microsoft.com/office/officeart/2005/8/layout/hList7"/>
    <dgm:cxn modelId="{FCCD634A-5980-447E-A822-37CF4998C0EB}" srcId="{DAA76A56-A6DA-4158-A525-25EBA5EB6AF0}" destId="{1CD1A60B-EE28-4E6B-9CFD-A5B4EF9B1136}" srcOrd="2" destOrd="0" parTransId="{DE99EE64-1007-4C07-8E27-A124313116D4}" sibTransId="{7A00621B-13AA-49F3-9429-D311EE97B989}"/>
    <dgm:cxn modelId="{54CC3B29-B226-4765-BFDC-67E2BC9E7BF7}" type="presOf" srcId="{DAA76A56-A6DA-4158-A525-25EBA5EB6AF0}" destId="{51E8EDE2-B814-4907-A864-43D3F52B9DD1}" srcOrd="0" destOrd="0" presId="urn:microsoft.com/office/officeart/2005/8/layout/hList7"/>
    <dgm:cxn modelId="{984A1145-20DA-4FB4-A214-4891252DB5F8}" type="presOf" srcId="{DF9D8D5A-85BB-43E1-A1C2-3BEE1F1F53E4}" destId="{0EF57191-4253-429A-BBA3-7E77D7420B5D}" srcOrd="1" destOrd="2" presId="urn:microsoft.com/office/officeart/2005/8/layout/hList7"/>
    <dgm:cxn modelId="{A1116DED-E173-486C-B970-A31EED0875CE}" type="presOf" srcId="{32B0F193-2F30-4854-ACBD-CBBF4AAE3C53}" destId="{A9E7A965-E8DB-4BF7-B5FD-971ECA6C1D43}" srcOrd="1" destOrd="1" presId="urn:microsoft.com/office/officeart/2005/8/layout/hList7"/>
    <dgm:cxn modelId="{99947CA3-A61E-449E-9626-C1B20E6EF14E}" type="presOf" srcId="{DF9D8D5A-85BB-43E1-A1C2-3BEE1F1F53E4}" destId="{7404EF9E-94D0-4AA2-823E-17D2FF6AB446}" srcOrd="0" destOrd="2" presId="urn:microsoft.com/office/officeart/2005/8/layout/hList7"/>
    <dgm:cxn modelId="{D1C79AA1-B041-4036-B151-990ED883B442}" srcId="{AE82435F-3BAC-4EE4-881A-F8B21FE1FE89}" destId="{B58A0455-5EAD-4DB5-95CA-0094F5101465}" srcOrd="0" destOrd="0" parTransId="{95A423CD-E6D0-4688-8529-4827523D7244}" sibTransId="{97AD5C30-8AEC-4C83-B9FC-1A2AA1D14E18}"/>
    <dgm:cxn modelId="{D6868767-DC2F-4109-A2E6-0D56F15E6494}" srcId="{AE82435F-3BAC-4EE4-881A-F8B21FE1FE89}" destId="{DC91976D-3535-4265-81EB-36211F6EAF1E}" srcOrd="2" destOrd="0" parTransId="{DFC58CAF-29C2-4DB0-8F16-EC1676EDB9EE}" sibTransId="{9A5471A5-7DE9-45A0-BC56-6D0860B1FA1F}"/>
    <dgm:cxn modelId="{2C511AFF-1D2B-42E8-AD57-B8698829BFA3}" type="presOf" srcId="{05F429A1-038C-43D0-8894-289B3A74FC6B}" destId="{A9E7A965-E8DB-4BF7-B5FD-971ECA6C1D43}" srcOrd="1" destOrd="2" presId="urn:microsoft.com/office/officeart/2005/8/layout/hList7"/>
    <dgm:cxn modelId="{7CF9F0FC-A8CF-424A-8146-5C11B5A310F9}" srcId="{DC91976D-3535-4265-81EB-36211F6EAF1E}" destId="{DF9D8D5A-85BB-43E1-A1C2-3BEE1F1F53E4}" srcOrd="1" destOrd="0" parTransId="{90FFB3AF-B37E-44C6-9858-2E95E505C9C1}" sibTransId="{E76EE303-7272-493A-9DB7-76B42A5658FD}"/>
    <dgm:cxn modelId="{C034EEFB-9C03-47AB-86D9-94D2DD0D7E58}" srcId="{B58A0455-5EAD-4DB5-95CA-0094F5101465}" destId="{C6CBFA65-9E8F-491F-95EA-6F32BCAB44E3}" srcOrd="0" destOrd="0" parTransId="{C395A03B-44F4-4823-A740-FAD3BA2C69CA}" sibTransId="{3DD28E76-09BD-4855-8B87-6800142BD0C7}"/>
    <dgm:cxn modelId="{26D0FBCF-771B-4BE5-B6E4-B5B67974368A}" srcId="{DAA76A56-A6DA-4158-A525-25EBA5EB6AF0}" destId="{05F429A1-038C-43D0-8894-289B3A74FC6B}" srcOrd="1" destOrd="0" parTransId="{D529C56C-C900-4113-990A-20E35F556D63}" sibTransId="{A756B1FC-4A5D-4D86-815A-8815F7227E95}"/>
    <dgm:cxn modelId="{B094123C-B5A2-4562-A1C6-4A520FFB07C6}" type="presOf" srcId="{FC3FFA48-DEC0-461E-8EE9-69AD2AC2F512}" destId="{7404EF9E-94D0-4AA2-823E-17D2FF6AB446}" srcOrd="0" destOrd="1" presId="urn:microsoft.com/office/officeart/2005/8/layout/hList7"/>
    <dgm:cxn modelId="{3D111193-3D0F-4C18-A399-DAA98B6F0EBC}" type="presOf" srcId="{B58A0455-5EAD-4DB5-95CA-0094F5101465}" destId="{99929923-7580-40C0-8346-76C7B53BE7C6}" srcOrd="1" destOrd="0" presId="urn:microsoft.com/office/officeart/2005/8/layout/hList7"/>
    <dgm:cxn modelId="{C21437A3-5803-4A3E-900E-932EECFE6364}" type="presOf" srcId="{C6CBFA65-9E8F-491F-95EA-6F32BCAB44E3}" destId="{86B46A84-5B88-455C-B672-D40A431710E8}" srcOrd="0" destOrd="1" presId="urn:microsoft.com/office/officeart/2005/8/layout/hList7"/>
    <dgm:cxn modelId="{D95A4F8F-00BD-40FA-B639-5B71A346E167}" type="presOf" srcId="{17764E80-1BAA-4C24-BDF4-4C6E9F8C2E3A}" destId="{86B46A84-5B88-455C-B672-D40A431710E8}" srcOrd="0" destOrd="2" presId="urn:microsoft.com/office/officeart/2005/8/layout/hList7"/>
    <dgm:cxn modelId="{524ED883-EF47-4A33-BF6A-B3FA1636B875}" type="presOf" srcId="{97AD5C30-8AEC-4C83-B9FC-1A2AA1D14E18}" destId="{231B145C-4841-4343-849F-968463CC4F83}" srcOrd="0" destOrd="0" presId="urn:microsoft.com/office/officeart/2005/8/layout/hList7"/>
    <dgm:cxn modelId="{7E0F8E1B-960C-47CF-B010-6B68FA1A33E8}" type="presOf" srcId="{AE82435F-3BAC-4EE4-881A-F8B21FE1FE89}" destId="{3A553DD5-6BE9-4ABA-B5ED-269E589268BF}" srcOrd="0" destOrd="0" presId="urn:microsoft.com/office/officeart/2005/8/layout/hList7"/>
    <dgm:cxn modelId="{3B88042A-83A5-422D-AA0E-CAEE3705F30B}" type="presOf" srcId="{88F30ECB-DC1C-49B6-8A54-5A74779683FD}" destId="{86B46A84-5B88-455C-B672-D40A431710E8}" srcOrd="0" destOrd="3" presId="urn:microsoft.com/office/officeart/2005/8/layout/hList7"/>
    <dgm:cxn modelId="{F0495B33-B21A-4BC2-8D65-F012DF2E5ED0}" type="presOf" srcId="{1CD1A60B-EE28-4E6B-9CFD-A5B4EF9B1136}" destId="{A9E7A965-E8DB-4BF7-B5FD-971ECA6C1D43}" srcOrd="1" destOrd="3" presId="urn:microsoft.com/office/officeart/2005/8/layout/hList7"/>
    <dgm:cxn modelId="{D09BF1FC-7E89-499D-A1BE-023E6608C94C}" type="presOf" srcId="{32B0F193-2F30-4854-ACBD-CBBF4AAE3C53}" destId="{51E8EDE2-B814-4907-A864-43D3F52B9DD1}" srcOrd="0" destOrd="1" presId="urn:microsoft.com/office/officeart/2005/8/layout/hList7"/>
    <dgm:cxn modelId="{864F99F9-A909-4435-9776-759C5AC04260}" srcId="{AE82435F-3BAC-4EE4-881A-F8B21FE1FE89}" destId="{DAA76A56-A6DA-4158-A525-25EBA5EB6AF0}" srcOrd="1" destOrd="0" parTransId="{A11B657A-A866-4732-942D-C97AE984FE01}" sibTransId="{BDBB7B18-21C5-4CB1-835A-F0445B0D8892}"/>
    <dgm:cxn modelId="{0247CDC9-B777-4F51-984A-DBFCFB4B7774}" type="presParOf" srcId="{3A553DD5-6BE9-4ABA-B5ED-269E589268BF}" destId="{CF37B4F5-AE14-4912-BAA3-43C0C54A66ED}" srcOrd="0" destOrd="0" presId="urn:microsoft.com/office/officeart/2005/8/layout/hList7"/>
    <dgm:cxn modelId="{14A8565B-1DAE-48D5-AC83-A8AB22F98808}" type="presParOf" srcId="{3A553DD5-6BE9-4ABA-B5ED-269E589268BF}" destId="{2C439747-1E16-48A4-8B55-74959D5144AC}" srcOrd="1" destOrd="0" presId="urn:microsoft.com/office/officeart/2005/8/layout/hList7"/>
    <dgm:cxn modelId="{D86AA88C-2CCF-45F7-BB75-F45161DFA174}" type="presParOf" srcId="{2C439747-1E16-48A4-8B55-74959D5144AC}" destId="{E8926961-33E0-4972-BD35-40C3EE28D4E5}" srcOrd="0" destOrd="0" presId="urn:microsoft.com/office/officeart/2005/8/layout/hList7"/>
    <dgm:cxn modelId="{D9653669-3662-4E8D-8B3C-FD325732E97E}" type="presParOf" srcId="{E8926961-33E0-4972-BD35-40C3EE28D4E5}" destId="{86B46A84-5B88-455C-B672-D40A431710E8}" srcOrd="0" destOrd="0" presId="urn:microsoft.com/office/officeart/2005/8/layout/hList7"/>
    <dgm:cxn modelId="{845A1BAA-AF79-4738-B53E-E9482CE36865}" type="presParOf" srcId="{E8926961-33E0-4972-BD35-40C3EE28D4E5}" destId="{99929923-7580-40C0-8346-76C7B53BE7C6}" srcOrd="1" destOrd="0" presId="urn:microsoft.com/office/officeart/2005/8/layout/hList7"/>
    <dgm:cxn modelId="{30034E08-20CD-4FAF-B58B-493127C0E3AA}" type="presParOf" srcId="{E8926961-33E0-4972-BD35-40C3EE28D4E5}" destId="{3DBC4503-7661-49CD-ABC6-27E84E7F9EB2}" srcOrd="2" destOrd="0" presId="urn:microsoft.com/office/officeart/2005/8/layout/hList7"/>
    <dgm:cxn modelId="{36B8589A-98FE-43FB-AB0F-CD392378B073}" type="presParOf" srcId="{E8926961-33E0-4972-BD35-40C3EE28D4E5}" destId="{22A45A12-09DF-41C5-AED6-400B1F0B8608}" srcOrd="3" destOrd="0" presId="urn:microsoft.com/office/officeart/2005/8/layout/hList7"/>
    <dgm:cxn modelId="{E6CB5BD0-9881-408E-BC25-54F3B671ECA5}" type="presParOf" srcId="{2C439747-1E16-48A4-8B55-74959D5144AC}" destId="{231B145C-4841-4343-849F-968463CC4F83}" srcOrd="1" destOrd="0" presId="urn:microsoft.com/office/officeart/2005/8/layout/hList7"/>
    <dgm:cxn modelId="{E7C43C48-0A12-4452-B3EA-8AB3E024C08A}" type="presParOf" srcId="{2C439747-1E16-48A4-8B55-74959D5144AC}" destId="{805C0583-07BD-4E2E-AA06-4E252E7225ED}" srcOrd="2" destOrd="0" presId="urn:microsoft.com/office/officeart/2005/8/layout/hList7"/>
    <dgm:cxn modelId="{AA8F43F8-A7D5-4CD9-8893-643CAF072F21}" type="presParOf" srcId="{805C0583-07BD-4E2E-AA06-4E252E7225ED}" destId="{51E8EDE2-B814-4907-A864-43D3F52B9DD1}" srcOrd="0" destOrd="0" presId="urn:microsoft.com/office/officeart/2005/8/layout/hList7"/>
    <dgm:cxn modelId="{1F22D97B-0745-4F18-91BC-111005B37217}" type="presParOf" srcId="{805C0583-07BD-4E2E-AA06-4E252E7225ED}" destId="{A9E7A965-E8DB-4BF7-B5FD-971ECA6C1D43}" srcOrd="1" destOrd="0" presId="urn:microsoft.com/office/officeart/2005/8/layout/hList7"/>
    <dgm:cxn modelId="{B5FFAAE5-86DF-494B-9BC8-54444493BBDC}" type="presParOf" srcId="{805C0583-07BD-4E2E-AA06-4E252E7225ED}" destId="{89F53539-8DB3-43FB-B869-C41636C3D244}" srcOrd="2" destOrd="0" presId="urn:microsoft.com/office/officeart/2005/8/layout/hList7"/>
    <dgm:cxn modelId="{377ABC96-0EDE-4AE1-AA5B-4B00869326DD}" type="presParOf" srcId="{805C0583-07BD-4E2E-AA06-4E252E7225ED}" destId="{5C88B7C9-A599-4A32-B346-9C3CF58ED6CB}" srcOrd="3" destOrd="0" presId="urn:microsoft.com/office/officeart/2005/8/layout/hList7"/>
    <dgm:cxn modelId="{3ED8D2A6-56FF-4E33-81EA-0AEBC8F528AE}" type="presParOf" srcId="{2C439747-1E16-48A4-8B55-74959D5144AC}" destId="{5D213BEF-7C1F-4512-B70D-9E2FB9F39E98}" srcOrd="3" destOrd="0" presId="urn:microsoft.com/office/officeart/2005/8/layout/hList7"/>
    <dgm:cxn modelId="{25AF9B24-77B9-4FED-804F-3F332A559898}" type="presParOf" srcId="{2C439747-1E16-48A4-8B55-74959D5144AC}" destId="{E0D11350-07E2-4186-A126-FCDEA407F6A1}" srcOrd="4" destOrd="0" presId="urn:microsoft.com/office/officeart/2005/8/layout/hList7"/>
    <dgm:cxn modelId="{81D6793B-E647-4C74-A1D3-F3680EAC7D23}" type="presParOf" srcId="{E0D11350-07E2-4186-A126-FCDEA407F6A1}" destId="{7404EF9E-94D0-4AA2-823E-17D2FF6AB446}" srcOrd="0" destOrd="0" presId="urn:microsoft.com/office/officeart/2005/8/layout/hList7"/>
    <dgm:cxn modelId="{9BCED6A8-6739-4D98-9F7A-E0F8FD70C354}" type="presParOf" srcId="{E0D11350-07E2-4186-A126-FCDEA407F6A1}" destId="{0EF57191-4253-429A-BBA3-7E77D7420B5D}" srcOrd="1" destOrd="0" presId="urn:microsoft.com/office/officeart/2005/8/layout/hList7"/>
    <dgm:cxn modelId="{62D049D4-D9BE-453D-859D-723A165FB8E2}" type="presParOf" srcId="{E0D11350-07E2-4186-A126-FCDEA407F6A1}" destId="{406C4A47-6A31-4D19-852E-0952C942171C}" srcOrd="2" destOrd="0" presId="urn:microsoft.com/office/officeart/2005/8/layout/hList7"/>
    <dgm:cxn modelId="{15084DE4-400E-4541-89A9-2703990E35AB}" type="presParOf" srcId="{E0D11350-07E2-4186-A126-FCDEA407F6A1}" destId="{C8267F93-06B9-416F-AB8C-9823DF74118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46A84-5B88-455C-B672-D40A431710E8}">
      <dsp:nvSpPr>
        <dsp:cNvPr id="0" name=""/>
        <dsp:cNvSpPr/>
      </dsp:nvSpPr>
      <dsp:spPr>
        <a:xfrm>
          <a:off x="2301" y="0"/>
          <a:ext cx="3581332" cy="53153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1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noProof="0" dirty="0"/>
            <a:t>Plzeňský kraj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noProof="0" dirty="0"/>
            <a:t>Garant Strategie rozvoje lidského kapitálu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noProof="0" dirty="0"/>
            <a:t>Ve spolupráci se ZČU formule Společnou vzdělávací politiku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800" kern="1200" noProof="0" dirty="0"/>
        </a:p>
      </dsp:txBody>
      <dsp:txXfrm>
        <a:off x="2301" y="2126139"/>
        <a:ext cx="3581332" cy="2126140"/>
      </dsp:txXfrm>
    </dsp:sp>
    <dsp:sp modelId="{22A45A12-09DF-41C5-AED6-400B1F0B8608}">
      <dsp:nvSpPr>
        <dsp:cNvPr id="0" name=""/>
        <dsp:cNvSpPr/>
      </dsp:nvSpPr>
      <dsp:spPr>
        <a:xfrm>
          <a:off x="907962" y="318921"/>
          <a:ext cx="1770011" cy="1770011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E8EDE2-B814-4907-A864-43D3F52B9DD1}">
      <dsp:nvSpPr>
        <dsp:cNvPr id="0" name=""/>
        <dsp:cNvSpPr/>
      </dsp:nvSpPr>
      <dsp:spPr>
        <a:xfrm>
          <a:off x="3691074" y="0"/>
          <a:ext cx="3581332" cy="53153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1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noProof="0" dirty="0"/>
            <a:t>Pakt zaměstnanosti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noProof="0" dirty="0"/>
            <a:t>Monitoruje a koordinuje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noProof="0"/>
            <a:t>Facilituje vznik projektů</a:t>
          </a:r>
          <a:endParaRPr lang="cs-CZ" sz="1800" kern="1200" noProof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noProof="0" dirty="0"/>
            <a:t>Garantuje část aktivit</a:t>
          </a:r>
          <a:endParaRPr lang="cs-CZ" sz="1800" kern="1200" dirty="0"/>
        </a:p>
      </dsp:txBody>
      <dsp:txXfrm>
        <a:off x="3691074" y="2126139"/>
        <a:ext cx="3581332" cy="2126140"/>
      </dsp:txXfrm>
    </dsp:sp>
    <dsp:sp modelId="{5C88B7C9-A599-4A32-B346-9C3CF58ED6CB}">
      <dsp:nvSpPr>
        <dsp:cNvPr id="0" name=""/>
        <dsp:cNvSpPr/>
      </dsp:nvSpPr>
      <dsp:spPr>
        <a:xfrm>
          <a:off x="4596734" y="318921"/>
          <a:ext cx="1770011" cy="1770011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4EF9E-94D0-4AA2-823E-17D2FF6AB446}">
      <dsp:nvSpPr>
        <dsp:cNvPr id="0" name=""/>
        <dsp:cNvSpPr/>
      </dsp:nvSpPr>
      <dsp:spPr>
        <a:xfrm>
          <a:off x="7379846" y="0"/>
          <a:ext cx="3581332" cy="53153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1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noProof="0" dirty="0"/>
            <a:t>ZČU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noProof="0" dirty="0"/>
            <a:t>Podílí se na řízení a hodnocení strategie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noProof="0" dirty="0"/>
            <a:t>Garantuje část aktivit</a:t>
          </a:r>
        </a:p>
      </dsp:txBody>
      <dsp:txXfrm>
        <a:off x="7379846" y="2126139"/>
        <a:ext cx="3581332" cy="2126140"/>
      </dsp:txXfrm>
    </dsp:sp>
    <dsp:sp modelId="{C8267F93-06B9-416F-AB8C-9823DF741187}">
      <dsp:nvSpPr>
        <dsp:cNvPr id="0" name=""/>
        <dsp:cNvSpPr/>
      </dsp:nvSpPr>
      <dsp:spPr>
        <a:xfrm>
          <a:off x="8314075" y="333435"/>
          <a:ext cx="1770011" cy="1770011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9000" r="-2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37B4F5-AE14-4912-BAA3-43C0C54A66ED}">
      <dsp:nvSpPr>
        <dsp:cNvPr id="0" name=""/>
        <dsp:cNvSpPr/>
      </dsp:nvSpPr>
      <dsp:spPr>
        <a:xfrm>
          <a:off x="438539" y="4252280"/>
          <a:ext cx="10086402" cy="797302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AE70F-3981-434F-A973-C345AAB647B9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0D597-86F3-44AF-B260-0FB18C3151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67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C8B18-1E0C-BDCD-6DD4-C4D9E881D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7AEE741-3901-8102-0D6C-F076448D89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5E49D00-E641-4209-38A3-25717E14C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F399AF-69E8-D37D-A383-FAED8F4082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A5CB6C-C8C5-49D9-A132-9C28CD5DA3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2332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105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91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540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79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03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024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365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3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43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111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01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A3866-35BA-47E1-9EF0-9925DACF38CA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6801F-7C03-4828-AF6C-0D7EBC56C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266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pzpk.cz/partne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03927" y="225843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i="1" dirty="0"/>
              <a:t>Jakým způsobem vysoké školy reflektují potřeby praxe a společenské potřeby ve vazbě na obsah, procesy a strategie vzdělávání</a:t>
            </a:r>
            <a:r>
              <a:rPr lang="cs-CZ" dirty="0"/>
              <a:t/>
            </a:r>
            <a:br>
              <a:rPr lang="cs-CZ" dirty="0"/>
            </a:br>
            <a:r>
              <a:rPr lang="cs-CZ" i="1" dirty="0" smtClean="0"/>
              <a:t>z </a:t>
            </a:r>
            <a:r>
              <a:rPr lang="cs-CZ" i="1" dirty="0"/>
              <a:t>pohledu ZČU v Plzni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927" y="4877760"/>
            <a:ext cx="9144000" cy="2490649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  <a:p>
            <a:r>
              <a:rPr lang="cs-CZ" dirty="0"/>
              <a:t>prof. Ing. Josef Basl, CSc. </a:t>
            </a:r>
          </a:p>
          <a:p>
            <a:r>
              <a:rPr lang="cs-CZ" dirty="0"/>
              <a:t>Prorektor pro strategii a rozvoj</a:t>
            </a:r>
          </a:p>
          <a:p>
            <a:endParaRPr lang="cs-CZ" dirty="0"/>
          </a:p>
          <a:p>
            <a:r>
              <a:rPr lang="cs-CZ" dirty="0"/>
              <a:t>4. 9. 2025</a:t>
            </a: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610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3C0A6-7BCE-D5A5-42A7-131314296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259A92-5BC4-58F8-FBFD-492F5DAD4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088"/>
            <a:ext cx="10515600" cy="1108474"/>
          </a:xfrm>
        </p:spPr>
        <p:txBody>
          <a:bodyPr>
            <a:normAutofit/>
          </a:bodyPr>
          <a:lstStyle/>
          <a:p>
            <a:r>
              <a:rPr lang="cs-CZ" sz="3200" b="1" noProof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Strategie rozvoje lidského kapitálu Plzeňského kraje</a:t>
            </a:r>
            <a:endParaRPr lang="cs-CZ" sz="2000" noProof="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860A741-B23E-1083-862B-73FF50CA6FA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199" y="1325562"/>
          <a:ext cx="10963481" cy="531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2037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64" y="-406400"/>
            <a:ext cx="12025745" cy="780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8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0" y="-803564"/>
            <a:ext cx="12090400" cy="8395855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3999345" y="924069"/>
            <a:ext cx="1717964" cy="7666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2486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06460-0A51-8111-ED8D-282797F0F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3EC1B3-C00A-D5F3-5C8A-2816DBC82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739" y="183107"/>
            <a:ext cx="10515600" cy="1325563"/>
          </a:xfrm>
        </p:spPr>
        <p:txBody>
          <a:bodyPr/>
          <a:lstStyle/>
          <a:p>
            <a:r>
              <a:rPr lang="cs-CZ" dirty="0"/>
              <a:t>Počty studentů (fyzické osoby)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85B298FE-74A5-E0C4-2B4C-D9342F8B6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155729"/>
              </p:ext>
            </p:extLst>
          </p:nvPr>
        </p:nvGraphicFramePr>
        <p:xfrm>
          <a:off x="1418771" y="1493789"/>
          <a:ext cx="696685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63913848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0942696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0913275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79732487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54331103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3757023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měsíc/rok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10/2020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10/2024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63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studenti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11 251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11 397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11 369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11 502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12 028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463440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D29F6CE1-EB55-6786-98BA-0F5742016C2F}"/>
              </a:ext>
            </a:extLst>
          </p:cNvPr>
          <p:cNvSpPr txBox="1"/>
          <p:nvPr/>
        </p:nvSpPr>
        <p:spPr>
          <a:xfrm>
            <a:off x="1165087" y="2385833"/>
            <a:ext cx="74742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Počet studentů stagnoval, poslední rok výraznější nárůst, stále však výrazně pod hodnotami z cca roku 2008 (maximum téměř 19 000)</a:t>
            </a:r>
          </a:p>
          <a:p>
            <a:r>
              <a:rPr lang="cs-CZ" dirty="0"/>
              <a:t>Priorita ZČU – další růst, odpovídá demografii (řešeno kontrakty na počty studentů na 5 let, cílíme na necelých 15 000 studentů). </a:t>
            </a:r>
          </a:p>
          <a:p>
            <a:r>
              <a:rPr lang="cs-CZ" dirty="0"/>
              <a:t>Prostor k navýšení hlavně na technických součástech, kde poslední roky spíše pokles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2F9573B-EEAE-8BB1-7FC6-BE39EE168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" y="4140159"/>
            <a:ext cx="12192000" cy="271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25ADB8-2AA5-DB58-17AB-69D254C87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Počty uchazečů (podané zaplacené přihlášky)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4339685-B99F-13D7-944A-F31D331F03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77" y="4274498"/>
            <a:ext cx="10515600" cy="2583502"/>
          </a:xfrm>
        </p:spPr>
      </p:pic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FC46F506-39CE-9E37-55A2-F35A37D9D4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496709"/>
              </p:ext>
            </p:extLst>
          </p:nvPr>
        </p:nvGraphicFramePr>
        <p:xfrm>
          <a:off x="838199" y="1390422"/>
          <a:ext cx="812800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639138483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0942696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0913275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79732487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54331103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37570235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598113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63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přihlášky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12 481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13 513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14 517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14 590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14 892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17 093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463440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677370BA-2AEC-7746-CF95-7A54743E5B85}"/>
              </a:ext>
            </a:extLst>
          </p:cNvPr>
          <p:cNvSpPr txBox="1"/>
          <p:nvPr/>
        </p:nvSpPr>
        <p:spPr>
          <a:xfrm>
            <a:off x="1165087" y="2385833"/>
            <a:ext cx="74742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Nárůst počtu přihlášek (hlavně poslední rok), vliv demografie, částečně vliv marketingu </a:t>
            </a:r>
          </a:p>
          <a:p>
            <a:r>
              <a:rPr lang="cs-CZ" dirty="0"/>
              <a:t>Nevyrovnané mezi součástmi, stále nízký zájem o technické fakulty (ačkoliv poslední rok růst o 10-25 %) </a:t>
            </a:r>
          </a:p>
          <a:p>
            <a:r>
              <a:rPr lang="cs-CZ" dirty="0"/>
              <a:t>Sledována dynamika přijímacího řízení během roku (predikce počtů):  </a:t>
            </a:r>
          </a:p>
        </p:txBody>
      </p:sp>
    </p:spTree>
    <p:extLst>
      <p:ext uri="{BB962C8B-B14F-4D97-AF65-F5344CB8AC3E}">
        <p14:creationId xmlns:p14="http://schemas.microsoft.com/office/powerpoint/2010/main" val="291349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Vzdělávací činnost na ZČU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Klíčová oblast nově zpracovávaného Strategického záměru pro období 2025-26 a strategická priorita Strategického závazku (PPSŘ)</a:t>
            </a:r>
          </a:p>
          <a:p>
            <a:pPr lvl="1"/>
            <a:r>
              <a:rPr lang="cs-CZ" dirty="0" smtClean="0"/>
              <a:t>Kvantitativně zvýšení počtu studujících, kontrakt s fakultami, a tím i absolventů pro PK i ČR</a:t>
            </a:r>
          </a:p>
          <a:p>
            <a:pPr lvl="1"/>
            <a:r>
              <a:rPr lang="cs-CZ" dirty="0" smtClean="0"/>
              <a:t>Kvalitativně i atraktivita pro talentované studenty a studenty se specifickými podmínkami</a:t>
            </a:r>
          </a:p>
          <a:p>
            <a:pPr lvl="1"/>
            <a:r>
              <a:rPr lang="cs-CZ" dirty="0"/>
              <a:t>Aplikace inovativních  výukových metod</a:t>
            </a:r>
          </a:p>
          <a:p>
            <a:pPr lvl="1"/>
            <a:r>
              <a:rPr lang="cs-CZ" dirty="0" smtClean="0">
                <a:solidFill>
                  <a:srgbClr val="FF0000"/>
                </a:solidFill>
              </a:rPr>
              <a:t>Nabídka inovativní studijních programů reagující na potřeby společnosti a trhu práce</a:t>
            </a:r>
          </a:p>
          <a:p>
            <a:pPr lvl="1"/>
            <a:r>
              <a:rPr lang="cs-CZ" dirty="0" smtClean="0">
                <a:solidFill>
                  <a:srgbClr val="FF0000"/>
                </a:solidFill>
              </a:rPr>
              <a:t>Spolupráce se zaměstnavateli, regionem</a:t>
            </a:r>
          </a:p>
          <a:p>
            <a:pPr lvl="1"/>
            <a:r>
              <a:rPr lang="cs-CZ" dirty="0" smtClean="0"/>
              <a:t>Rozvoj internacionalizace studia, důležité zapojení do evropské aliance univerzit EUPeace – evropský pracovní trh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278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Propojení s pracovním trhem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Probíhá na fakultách </a:t>
            </a:r>
          </a:p>
          <a:p>
            <a:r>
              <a:rPr lang="cs-CZ" dirty="0" smtClean="0"/>
              <a:t>Fakulty využívají analytické podklady a dotazníková šetření</a:t>
            </a:r>
          </a:p>
          <a:p>
            <a:r>
              <a:rPr lang="cs-CZ" dirty="0" smtClean="0"/>
              <a:t>Fakulty projednávají své záměry v pracovních radách fakult:</a:t>
            </a:r>
          </a:p>
          <a:p>
            <a:endParaRPr lang="cs-CZ" dirty="0"/>
          </a:p>
          <a:p>
            <a:pPr lvl="1"/>
            <a:r>
              <a:rPr lang="cs-CZ" dirty="0" smtClean="0"/>
              <a:t>Fakulta </a:t>
            </a:r>
            <a:r>
              <a:rPr lang="cs-CZ" dirty="0"/>
              <a:t>zdravotnických studií – Rada zaměstnavatelů nelékařských zdravotnických </a:t>
            </a:r>
            <a:r>
              <a:rPr lang="cs-CZ" dirty="0" smtClean="0"/>
              <a:t>profesí</a:t>
            </a:r>
          </a:p>
          <a:p>
            <a:pPr lvl="1"/>
            <a:endParaRPr lang="cs-CZ" cap="all" dirty="0"/>
          </a:p>
          <a:p>
            <a:pPr lvl="1"/>
            <a:r>
              <a:rPr lang="cs-CZ" dirty="0" smtClean="0"/>
              <a:t>Fakulta pedagogická – Rada pro vzdělávání 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Fakulta </a:t>
            </a:r>
            <a:r>
              <a:rPr lang="cs-CZ" dirty="0"/>
              <a:t>strojní – Průmyslová rada</a:t>
            </a:r>
          </a:p>
          <a:p>
            <a:pPr lvl="1"/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339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Průmyslová rada Fakulty strojní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5292435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Roman Dvořák</a:t>
            </a:r>
            <a:r>
              <a:rPr lang="cs-CZ" dirty="0"/>
              <a:t> - šéfredaktor MM </a:t>
            </a:r>
            <a:r>
              <a:rPr lang="cs-CZ" dirty="0" err="1"/>
              <a:t>publishing</a:t>
            </a:r>
            <a:r>
              <a:rPr lang="cs-CZ" dirty="0"/>
              <a:t>, více prezident Inženýrské akademie ČR</a:t>
            </a:r>
            <a:br>
              <a:rPr lang="cs-CZ" dirty="0"/>
            </a:br>
            <a:r>
              <a:rPr lang="cs-CZ" b="1" dirty="0"/>
              <a:t>Milan Edl</a:t>
            </a:r>
            <a:r>
              <a:rPr lang="cs-CZ" dirty="0"/>
              <a:t> - proděkan pro vnější vztahy a rozvoj Fakulty strojní</a:t>
            </a:r>
            <a:br>
              <a:rPr lang="cs-CZ" dirty="0"/>
            </a:br>
            <a:r>
              <a:rPr lang="cs-CZ" b="1" dirty="0"/>
              <a:t>Pavel Francisco</a:t>
            </a:r>
            <a:r>
              <a:rPr lang="cs-CZ" dirty="0"/>
              <a:t> - člen představenstva SUPN a SUAS GROUP SUAS GROUP a. s.</a:t>
            </a:r>
            <a:br>
              <a:rPr lang="cs-CZ" dirty="0"/>
            </a:br>
            <a:r>
              <a:rPr lang="cs-CZ" b="1" dirty="0"/>
              <a:t>Roman </a:t>
            </a:r>
            <a:r>
              <a:rPr lang="cs-CZ" b="1" dirty="0" err="1"/>
              <a:t>Heide</a:t>
            </a:r>
            <a:r>
              <a:rPr lang="cs-CZ" dirty="0"/>
              <a:t> - generální ředitel, předseda představenstva ŠMT, a.s.</a:t>
            </a:r>
            <a:br>
              <a:rPr lang="cs-CZ" dirty="0"/>
            </a:br>
            <a:r>
              <a:rPr lang="cs-CZ" b="1" dirty="0"/>
              <a:t>Václav </a:t>
            </a:r>
            <a:r>
              <a:rPr lang="cs-CZ" b="1" dirty="0" err="1"/>
              <a:t>Hofmeister</a:t>
            </a:r>
            <a:r>
              <a:rPr lang="cs-CZ" dirty="0"/>
              <a:t> - ředitel HOFMEISTER s.r.o.</a:t>
            </a:r>
            <a:br>
              <a:rPr lang="cs-CZ" dirty="0"/>
            </a:br>
            <a:r>
              <a:rPr lang="cs-CZ" b="1" dirty="0"/>
              <a:t>Jiří </a:t>
            </a:r>
            <a:r>
              <a:rPr lang="cs-CZ" b="1" dirty="0" err="1"/>
              <a:t>Honomichl</a:t>
            </a:r>
            <a:r>
              <a:rPr lang="cs-CZ" dirty="0"/>
              <a:t> - </a:t>
            </a:r>
            <a:r>
              <a:rPr lang="cs-CZ" dirty="0" err="1"/>
              <a:t>managing</a:t>
            </a:r>
            <a:r>
              <a:rPr lang="cs-CZ" dirty="0"/>
              <a:t> </a:t>
            </a:r>
            <a:r>
              <a:rPr lang="cs-CZ" dirty="0" err="1"/>
              <a:t>director</a:t>
            </a:r>
            <a:r>
              <a:rPr lang="cs-CZ" dirty="0"/>
              <a:t> </a:t>
            </a:r>
            <a:r>
              <a:rPr lang="cs-CZ" dirty="0" err="1"/>
              <a:t>Molins</a:t>
            </a:r>
            <a:r>
              <a:rPr lang="cs-CZ" dirty="0"/>
              <a:t>, s.r.o.</a:t>
            </a:r>
            <a:br>
              <a:rPr lang="cs-CZ" dirty="0"/>
            </a:br>
            <a:r>
              <a:rPr lang="cs-CZ" b="1" dirty="0"/>
              <a:t>Martin Kořínek</a:t>
            </a:r>
            <a:r>
              <a:rPr lang="cs-CZ" dirty="0"/>
              <a:t> - jednatel a generální ředitel </a:t>
            </a:r>
            <a:r>
              <a:rPr lang="cs-CZ" dirty="0" err="1"/>
              <a:t>Grammer</a:t>
            </a:r>
            <a:r>
              <a:rPr lang="cs-CZ" dirty="0"/>
              <a:t> CZ, s.r.o.</a:t>
            </a:r>
            <a:br>
              <a:rPr lang="cs-CZ" dirty="0"/>
            </a:br>
            <a:r>
              <a:rPr lang="cs-CZ" b="1" dirty="0"/>
              <a:t>Jana Kozáková</a:t>
            </a:r>
            <a:r>
              <a:rPr lang="cs-CZ" dirty="0"/>
              <a:t> - HR manažerka MOTOR JIKOV Group a.s.</a:t>
            </a:r>
            <a:br>
              <a:rPr lang="cs-CZ" dirty="0"/>
            </a:br>
            <a:r>
              <a:rPr lang="cs-CZ" b="1" dirty="0"/>
              <a:t>František Krček</a:t>
            </a:r>
            <a:r>
              <a:rPr lang="cs-CZ" dirty="0"/>
              <a:t> - generální ředitel ŠKODA JS a.s.</a:t>
            </a:r>
            <a:br>
              <a:rPr lang="cs-CZ" dirty="0"/>
            </a:br>
            <a:r>
              <a:rPr lang="cs-CZ" b="1" dirty="0"/>
              <a:t>Aleš </a:t>
            </a:r>
            <a:r>
              <a:rPr lang="cs-CZ" b="1" dirty="0" err="1"/>
              <a:t>Laciok</a:t>
            </a:r>
            <a:r>
              <a:rPr lang="cs-CZ" dirty="0"/>
              <a:t> - vedoucí výzkumu a vývoje ČEZ s.r.o.</a:t>
            </a:r>
            <a:br>
              <a:rPr lang="cs-CZ" dirty="0"/>
            </a:br>
            <a:r>
              <a:rPr lang="cs-CZ" b="1" dirty="0"/>
              <a:t>Miroslav Lávička</a:t>
            </a:r>
            <a:r>
              <a:rPr lang="cs-CZ" dirty="0"/>
              <a:t> - rektor Západočeská univerzity v Plzni</a:t>
            </a:r>
            <a:br>
              <a:rPr lang="cs-CZ" dirty="0"/>
            </a:br>
            <a:r>
              <a:rPr lang="cs-CZ" b="1" dirty="0"/>
              <a:t>Michal Lehký</a:t>
            </a:r>
            <a:r>
              <a:rPr lang="cs-CZ" dirty="0"/>
              <a:t> - regionální manažer SVAZ PRŮMYSLU A DOPRAVY ČR</a:t>
            </a:r>
            <a:br>
              <a:rPr lang="cs-CZ" dirty="0"/>
            </a:br>
            <a:endParaRPr lang="cs-CZ" dirty="0"/>
          </a:p>
          <a:p>
            <a:r>
              <a:rPr lang="cs-CZ" b="1" dirty="0"/>
              <a:t>Jiří Lopata</a:t>
            </a:r>
            <a:r>
              <a:rPr lang="cs-CZ" dirty="0"/>
              <a:t> - jednatel STREICHER spol. s.r.o.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Šárka Moučková</a:t>
            </a:r>
            <a:r>
              <a:rPr lang="cs-CZ" dirty="0"/>
              <a:t> - </a:t>
            </a:r>
            <a:r>
              <a:rPr lang="cs-CZ" dirty="0" err="1"/>
              <a:t>víceprezidentka</a:t>
            </a:r>
            <a:r>
              <a:rPr lang="cs-CZ" dirty="0"/>
              <a:t> pro lidské zdroje Škoda </a:t>
            </a:r>
            <a:r>
              <a:rPr lang="cs-CZ" dirty="0" err="1"/>
              <a:t>Transportation</a:t>
            </a:r>
            <a:r>
              <a:rPr lang="cs-CZ" dirty="0"/>
              <a:t>, a.s.</a:t>
            </a:r>
            <a:br>
              <a:rPr lang="cs-CZ" dirty="0"/>
            </a:br>
            <a:r>
              <a:rPr lang="cs-CZ" b="1" dirty="0"/>
              <a:t>Jan Palla</a:t>
            </a:r>
            <a:r>
              <a:rPr lang="cs-CZ" dirty="0"/>
              <a:t> - vedoucí oddělení výroby WITTE Nejdek, spol. s.r.o.</a:t>
            </a:r>
            <a:br>
              <a:rPr lang="cs-CZ" dirty="0"/>
            </a:br>
            <a:r>
              <a:rPr lang="cs-CZ" b="1" dirty="0"/>
              <a:t>Václav Pixa</a:t>
            </a:r>
            <a:r>
              <a:rPr lang="cs-CZ" dirty="0"/>
              <a:t> - jednatel společnosti Robert Bosch, spol. s.r.o.</a:t>
            </a:r>
            <a:br>
              <a:rPr lang="cs-CZ" dirty="0"/>
            </a:br>
            <a:r>
              <a:rPr lang="cs-CZ" b="1" dirty="0"/>
              <a:t>Petr Pospíšil</a:t>
            </a:r>
            <a:r>
              <a:rPr lang="cs-CZ" dirty="0"/>
              <a:t> - projektový manažer BMW Group CZ</a:t>
            </a:r>
            <a:br>
              <a:rPr lang="cs-CZ" dirty="0"/>
            </a:br>
            <a:r>
              <a:rPr lang="cs-CZ" b="1" dirty="0"/>
              <a:t>Igor </a:t>
            </a:r>
            <a:r>
              <a:rPr lang="cs-CZ" b="1" dirty="0" err="1"/>
              <a:t>Prusenovský</a:t>
            </a:r>
            <a:r>
              <a:rPr lang="cs-CZ" dirty="0"/>
              <a:t> - generální ředitel </a:t>
            </a:r>
            <a:r>
              <a:rPr lang="cs-CZ" dirty="0" err="1"/>
              <a:t>Kdynium</a:t>
            </a:r>
            <a:r>
              <a:rPr lang="cs-CZ" dirty="0"/>
              <a:t> a. s. </a:t>
            </a:r>
            <a:br>
              <a:rPr lang="cs-CZ" dirty="0"/>
            </a:br>
            <a:r>
              <a:rPr lang="cs-CZ" b="1" dirty="0"/>
              <a:t>Jaroslava Raisová</a:t>
            </a:r>
            <a:r>
              <a:rPr lang="cs-CZ" dirty="0"/>
              <a:t> - HR </a:t>
            </a:r>
            <a:r>
              <a:rPr lang="cs-CZ" dirty="0" err="1"/>
              <a:t>Director</a:t>
            </a:r>
            <a:r>
              <a:rPr lang="cs-CZ" dirty="0"/>
              <a:t> BRUSCH SEM s.r.o.</a:t>
            </a:r>
            <a:br>
              <a:rPr lang="cs-CZ" dirty="0"/>
            </a:br>
            <a:r>
              <a:rPr lang="cs-CZ" b="1" dirty="0"/>
              <a:t>Radovan </a:t>
            </a:r>
            <a:r>
              <a:rPr lang="cs-CZ" b="1" dirty="0" err="1"/>
              <a:t>Rašpl</a:t>
            </a:r>
            <a:r>
              <a:rPr lang="cs-CZ" dirty="0"/>
              <a:t> - technický ředitel </a:t>
            </a:r>
            <a:r>
              <a:rPr lang="cs-CZ" dirty="0" err="1"/>
              <a:t>Wikov</a:t>
            </a:r>
            <a:r>
              <a:rPr lang="cs-CZ" dirty="0"/>
              <a:t> </a:t>
            </a:r>
            <a:r>
              <a:rPr lang="cs-CZ" dirty="0" err="1"/>
              <a:t>Gear</a:t>
            </a:r>
            <a:r>
              <a:rPr lang="cs-CZ" dirty="0"/>
              <a:t>, s.r.o.</a:t>
            </a:r>
            <a:br>
              <a:rPr lang="cs-CZ" dirty="0"/>
            </a:br>
            <a:r>
              <a:rPr lang="cs-CZ" b="1" dirty="0"/>
              <a:t>Rudolf</a:t>
            </a:r>
            <a:r>
              <a:rPr lang="cs-CZ" dirty="0"/>
              <a:t> </a:t>
            </a:r>
            <a:r>
              <a:rPr lang="cs-CZ" b="1" dirty="0" err="1"/>
              <a:t>Špoták</a:t>
            </a:r>
            <a:r>
              <a:rPr lang="cs-CZ" b="1" dirty="0"/>
              <a:t> </a:t>
            </a:r>
            <a:r>
              <a:rPr lang="cs-CZ" dirty="0"/>
              <a:t>- hejtman Plzeňského kraje</a:t>
            </a:r>
            <a:br>
              <a:rPr lang="cs-CZ" dirty="0"/>
            </a:br>
            <a:r>
              <a:rPr lang="cs-CZ" b="1" dirty="0"/>
              <a:t>Radka</a:t>
            </a:r>
            <a:r>
              <a:rPr lang="cs-CZ" dirty="0"/>
              <a:t> </a:t>
            </a:r>
            <a:r>
              <a:rPr lang="cs-CZ" b="1" dirty="0" err="1"/>
              <a:t>Trylčová</a:t>
            </a:r>
            <a:r>
              <a:rPr lang="cs-CZ" dirty="0"/>
              <a:t> - ředitelka Krajské hospodářské komory Plzeňského kraje</a:t>
            </a:r>
            <a:br>
              <a:rPr lang="cs-CZ" dirty="0"/>
            </a:br>
            <a:r>
              <a:rPr lang="cs-CZ" b="1" dirty="0"/>
              <a:t>David Václav</a:t>
            </a:r>
            <a:r>
              <a:rPr lang="cs-CZ" dirty="0"/>
              <a:t> - technický ředitel TGS nástroje-stroje-technologické služby s. r. o. </a:t>
            </a:r>
            <a:br>
              <a:rPr lang="cs-CZ" dirty="0"/>
            </a:br>
            <a:r>
              <a:rPr lang="cs-CZ" b="1" dirty="0"/>
              <a:t>Petr Vodička</a:t>
            </a:r>
            <a:r>
              <a:rPr lang="cs-CZ" dirty="0"/>
              <a:t> - vedoucí kvality Škoda Auto, a.s.</a:t>
            </a:r>
            <a:br>
              <a:rPr lang="cs-CZ" dirty="0"/>
            </a:br>
            <a:r>
              <a:rPr lang="cs-CZ" b="1" dirty="0"/>
              <a:t>Jan </a:t>
            </a:r>
            <a:r>
              <a:rPr lang="cs-CZ" b="1" dirty="0" err="1"/>
              <a:t>Voch</a:t>
            </a:r>
            <a:r>
              <a:rPr lang="cs-CZ" dirty="0"/>
              <a:t> - vedoucí kvality </a:t>
            </a:r>
            <a:r>
              <a:rPr lang="cs-CZ" dirty="0" err="1"/>
              <a:t>Daikin</a:t>
            </a:r>
            <a:r>
              <a:rPr lang="cs-CZ" dirty="0"/>
              <a:t> </a:t>
            </a:r>
            <a:r>
              <a:rPr lang="cs-CZ" dirty="0" err="1"/>
              <a:t>Industries</a:t>
            </a:r>
            <a:r>
              <a:rPr lang="cs-CZ" dirty="0"/>
              <a:t> Czech Republic Ltd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707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Rada zaměstnavatelů </a:t>
            </a:r>
            <a:r>
              <a:rPr lang="cs-CZ" dirty="0"/>
              <a:t>nelékařských zdravotnických </a:t>
            </a:r>
            <a:r>
              <a:rPr lang="cs-CZ" dirty="0" smtClean="0"/>
              <a:t>profesí Fakulty zdravotnických studií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MUDr</a:t>
            </a:r>
            <a:r>
              <a:rPr lang="cs-CZ" b="1" dirty="0"/>
              <a:t>. Josef </a:t>
            </a:r>
            <a:r>
              <a:rPr lang="cs-CZ" b="1" dirty="0" err="1"/>
              <a:t>März</a:t>
            </a:r>
            <a:r>
              <a:rPr lang="cs-CZ" b="1" dirty="0"/>
              <a:t> </a:t>
            </a:r>
            <a:r>
              <a:rPr lang="cs-CZ" dirty="0"/>
              <a:t>- Karlovarská krajská nemocnice a.s. / generální ředitel </a:t>
            </a:r>
            <a:br>
              <a:rPr lang="cs-CZ" dirty="0"/>
            </a:br>
            <a:r>
              <a:rPr lang="cs-CZ" b="1" dirty="0"/>
              <a:t>Pavel Hais</a:t>
            </a:r>
            <a:r>
              <a:rPr lang="cs-CZ" dirty="0"/>
              <a:t> - Krajský úřad Plzeňského kraje/ člen Rady Plzeňského kraje pro oblast zdravotnictví</a:t>
            </a:r>
            <a:br>
              <a:rPr lang="cs-CZ" dirty="0"/>
            </a:br>
            <a:r>
              <a:rPr lang="cs-CZ" b="1" dirty="0"/>
              <a:t>MUDr. Bc. Pavel Hrdlička</a:t>
            </a:r>
            <a:r>
              <a:rPr lang="cs-CZ" dirty="0"/>
              <a:t> - Zdravotnická záchranná služba Plzeňského kraje / ředitel</a:t>
            </a:r>
            <a:br>
              <a:rPr lang="cs-CZ" dirty="0"/>
            </a:br>
            <a:r>
              <a:rPr lang="cs-CZ" b="1" dirty="0"/>
              <a:t>Mgr. Lukáš Mařan</a:t>
            </a:r>
            <a:r>
              <a:rPr lang="cs-CZ" dirty="0"/>
              <a:t> - Odbor sociálních služeb Magistrát města Plzně / vedoucí</a:t>
            </a:r>
            <a:br>
              <a:rPr lang="cs-CZ" dirty="0"/>
            </a:br>
            <a:r>
              <a:rPr lang="cs-CZ" b="1" dirty="0"/>
              <a:t>Mgr. Dana Jurásková, Ph.D., MBA </a:t>
            </a:r>
            <a:r>
              <a:rPr lang="cs-CZ" dirty="0"/>
              <a:t>- Svaz léčebných lázní ČR Léčebné lázně Konstantinovy Lázně a.s. / ředitelka</a:t>
            </a:r>
            <a:br>
              <a:rPr lang="cs-CZ" dirty="0"/>
            </a:br>
            <a:r>
              <a:rPr lang="cs-CZ" b="1" dirty="0"/>
              <a:t>Bc. Edita </a:t>
            </a:r>
            <a:r>
              <a:rPr lang="cs-CZ" b="1" dirty="0" err="1"/>
              <a:t>Krňoulová</a:t>
            </a:r>
            <a:r>
              <a:rPr lang="cs-CZ" dirty="0"/>
              <a:t> - Mulačova nemocnice, s.r.o. / hlavní sestra</a:t>
            </a:r>
            <a:br>
              <a:rPr lang="cs-CZ" dirty="0"/>
            </a:br>
            <a:r>
              <a:rPr lang="cs-CZ" b="1" dirty="0"/>
              <a:t>Ing. Bc. Andrea Mašínová, Ph.D., DBA, LL.M.</a:t>
            </a:r>
            <a:r>
              <a:rPr lang="cs-CZ" dirty="0"/>
              <a:t> - Fakultní nemocnice Plzeň / náměstkyně pro ošetřovatelskou péči</a:t>
            </a:r>
            <a:br>
              <a:rPr lang="cs-CZ" dirty="0"/>
            </a:br>
            <a:r>
              <a:rPr lang="cs-CZ" b="1" dirty="0"/>
              <a:t>MUDr. Zuzana Medunová</a:t>
            </a:r>
            <a:r>
              <a:rPr lang="cs-CZ" dirty="0"/>
              <a:t> - Krajská hygienická stanice Plzeňského kraje se sídlem v Plzni / ředitelka odboru hygieny práce a zástupce ředitele sekce ochrany a podpory veřejného zdraví </a:t>
            </a:r>
            <a:br>
              <a:rPr lang="cs-CZ" dirty="0"/>
            </a:br>
            <a:r>
              <a:rPr lang="cs-CZ" b="1" dirty="0"/>
              <a:t>Mgr. Jana Průchová</a:t>
            </a:r>
            <a:r>
              <a:rPr lang="cs-CZ" dirty="0"/>
              <a:t> - Zdravotnická záchranná služba Plzeňského kraje / hlavní sestra</a:t>
            </a:r>
            <a:br>
              <a:rPr lang="cs-CZ" dirty="0"/>
            </a:br>
            <a:r>
              <a:rPr lang="cs-CZ" b="1" dirty="0"/>
              <a:t>Tomáš Sýkora</a:t>
            </a:r>
            <a:r>
              <a:rPr lang="cs-CZ" dirty="0"/>
              <a:t> - Federace ortopedických protetiků technických oborů Protetika Plzeň s.r.o. / jednatel společnosti</a:t>
            </a:r>
            <a:br>
              <a:rPr lang="cs-CZ" dirty="0"/>
            </a:br>
            <a:r>
              <a:rPr lang="cs-CZ" b="1" dirty="0"/>
              <a:t>MUDr. Petr Hubáček, MBA, LL.M.</a:t>
            </a:r>
            <a:r>
              <a:rPr lang="cs-CZ" dirty="0"/>
              <a:t> - </a:t>
            </a:r>
            <a:r>
              <a:rPr lang="cs-CZ" dirty="0" err="1"/>
              <a:t>Stodská</a:t>
            </a:r>
            <a:r>
              <a:rPr lang="cs-CZ" dirty="0"/>
              <a:t> nemocnice, a.s.; Klatovská nemocnice, a.s.; Rokycanská nemocnice, a.s.; Domažlická nemocnice a.s. / předseda představenstva</a:t>
            </a:r>
            <a:br>
              <a:rPr lang="cs-CZ" dirty="0"/>
            </a:br>
            <a:r>
              <a:rPr lang="cs-CZ" b="1" dirty="0"/>
              <a:t>Ing. Jaroslav Zimmermann</a:t>
            </a:r>
            <a:r>
              <a:rPr lang="cs-CZ" dirty="0"/>
              <a:t> - Mulačova nemocnice, s.r.o. / ředitel nemocnice a jednatel společnosti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58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9D181C-00FB-44CA-8810-8B13BD4A4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Propojení s pracovním trhem kraje </a:t>
            </a:r>
            <a:r>
              <a:rPr lang="cs-CZ" sz="3200" dirty="0" smtClean="0"/>
              <a:t>ve spolupráci s Regionální rozvojovou agenturou (RRA PK)</a:t>
            </a:r>
            <a:endParaRPr lang="cs-CZ" sz="3200" b="1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6C9DB50-1542-45BC-97E7-D3769210E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6751"/>
            <a:ext cx="10591800" cy="5159829"/>
          </a:xfrm>
        </p:spPr>
        <p:txBody>
          <a:bodyPr>
            <a:normAutofit fontScale="92500" lnSpcReduction="10000"/>
          </a:bodyPr>
          <a:lstStyle/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ea typeface="Calibri" panose="020F0502020204030204" pitchFamily="34" charset="0"/>
              </a:rPr>
              <a:t>ZČU je integrální součástí regionálních platforem v rámci Paktu zaměstnanosti a Smart akcelerátoru Plzeňského kraje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ea typeface="Calibri" panose="020F0502020204030204" pitchFamily="34" charset="0"/>
              </a:rPr>
              <a:t>Podílela se na formulaci Strategie rozvoje lidského kapitálu v Plzeňském kraji, v rámci které garantuje část aktivit 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ea typeface="Calibri" panose="020F0502020204030204" pitchFamily="34" charset="0"/>
              </a:rPr>
              <a:t>Ve spolupráci s Plzeňském kraji formulovala společné priority v oblasti vzdělávání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i="1" dirty="0">
                <a:latin typeface="+mj-lt"/>
                <a:ea typeface="Calibri" panose="020F0502020204030204" pitchFamily="34" charset="0"/>
              </a:rPr>
              <a:t>Podílí se na přípravě Společné marketingové strategie pro oblast vzdělávání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ea typeface="Calibri" panose="020F0502020204030204" pitchFamily="34" charset="0"/>
              </a:rPr>
              <a:t>Pracuje s daty Regionální observatoře trhu práce a predikcemi potřeb trhu práce (viz mj. </a:t>
            </a:r>
            <a:r>
              <a:rPr lang="cs-CZ">
                <a:latin typeface="+mj-lt"/>
                <a:ea typeface="Calibri" panose="020F0502020204030204" pitchFamily="34" charset="0"/>
              </a:rPr>
              <a:t>projekt  Regionální profil trhu práce - výstup projektu KOMPAS)</a:t>
            </a:r>
            <a:endParaRPr lang="cs-CZ" dirty="0">
              <a:latin typeface="+mj-lt"/>
              <a:ea typeface="Calibri" panose="020F0502020204030204" pitchFamily="34" charset="0"/>
            </a:endParaRP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ea typeface="Calibri" panose="020F0502020204030204" pitchFamily="34" charset="0"/>
              </a:rPr>
              <a:t>Realizuje průzkumy motivace žáků při volbě studia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ea typeface="Calibri" panose="020F0502020204030204" pitchFamily="34" charset="0"/>
              </a:rPr>
              <a:t>V rámci přípravy nového projektu Smart akcelerátor připravuje zavedení mechanismu </a:t>
            </a:r>
            <a:r>
              <a:rPr lang="cs-CZ" dirty="0">
                <a:latin typeface="+mj-lt"/>
              </a:rPr>
              <a:t>inovace studijních programů ZČU s využitím kompetenčních pyramid důrazem na zapojení aktérů z praxe</a:t>
            </a:r>
            <a:endParaRPr lang="cs-CZ" dirty="0">
              <a:latin typeface="+mj-lt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62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08A2F-6A7C-DE5D-BCC2-6E270F301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0AB93-EAD8-712D-AE4A-718A766C4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Pakt zaměstnanosti Plzeňského kraje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6A7FEB-BF26-FBB8-476D-BD6283C9B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6751"/>
            <a:ext cx="7889904" cy="5159829"/>
          </a:xfrm>
        </p:spPr>
        <p:txBody>
          <a:bodyPr>
            <a:normAutofit fontScale="92500" lnSpcReduction="10000"/>
          </a:bodyPr>
          <a:lstStyle/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ea typeface="Calibri" panose="020F0502020204030204" pitchFamily="34" charset="0"/>
              </a:rPr>
              <a:t>Široké partnerství veřejné a privátní sféry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ea typeface="Calibri" panose="020F0502020204030204" pitchFamily="34" charset="0"/>
              </a:rPr>
              <a:t>Zakládající členové: PK, ÚP, HK, OS, RRA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ea typeface="Calibri" panose="020F0502020204030204" pitchFamily="34" charset="0"/>
              </a:rPr>
              <a:t>Zástupci ZČU členy Řídícího výboru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cs typeface="Arial" panose="020B0604020202020204" pitchFamily="34" charset="0"/>
              </a:rPr>
              <a:t>146 partnerů zaměstnávajících 80 tis. zaměstnanců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cs typeface="Arial" panose="020B0604020202020204" pitchFamily="34" charset="0"/>
              </a:rPr>
              <a:t>Observatoř trhu práce </a:t>
            </a:r>
          </a:p>
          <a:p>
            <a:pPr lvl="1">
              <a:spcBef>
                <a:spcPts val="600"/>
              </a:spcBef>
            </a:pPr>
            <a:r>
              <a:rPr lang="cs-CZ" dirty="0">
                <a:latin typeface="+mj-lt"/>
                <a:cs typeface="Arial" panose="020B0604020202020204" pitchFamily="34" charset="0"/>
              </a:rPr>
              <a:t>monitoring trhu práce</a:t>
            </a:r>
          </a:p>
          <a:p>
            <a:pPr lvl="1">
              <a:spcBef>
                <a:spcPts val="600"/>
              </a:spcBef>
            </a:pPr>
            <a:r>
              <a:rPr lang="cs-CZ" dirty="0">
                <a:latin typeface="+mj-lt"/>
                <a:cs typeface="Arial" panose="020B0604020202020204" pitchFamily="34" charset="0"/>
              </a:rPr>
              <a:t>datová podpora, analýzy, predikce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cs typeface="Arial" panose="020B0604020202020204" pitchFamily="34" charset="0"/>
              </a:rPr>
              <a:t>Fórum trhu práce </a:t>
            </a:r>
          </a:p>
          <a:p>
            <a:pPr lvl="1">
              <a:spcBef>
                <a:spcPts val="600"/>
              </a:spcBef>
            </a:pPr>
            <a:r>
              <a:rPr lang="cs-CZ" dirty="0">
                <a:latin typeface="+mj-lt"/>
                <a:cs typeface="Arial" panose="020B0604020202020204" pitchFamily="34" charset="0"/>
              </a:rPr>
              <a:t>průzkumy, kulaté stoly, semináře, 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cs typeface="Arial" panose="020B0604020202020204" pitchFamily="34" charset="0"/>
              </a:rPr>
              <a:t>Integrované projekty</a:t>
            </a:r>
          </a:p>
          <a:p>
            <a:pPr lvl="1">
              <a:spcBef>
                <a:spcPts val="600"/>
              </a:spcBef>
            </a:pPr>
            <a:r>
              <a:rPr lang="cs-CZ" dirty="0">
                <a:latin typeface="+mj-lt"/>
                <a:cs typeface="Arial" panose="020B0604020202020204" pitchFamily="34" charset="0"/>
              </a:rPr>
              <a:t>Přizpůsobování vzdělávání potřebám trhu práce</a:t>
            </a:r>
          </a:p>
          <a:p>
            <a:pPr lvl="1">
              <a:spcBef>
                <a:spcPts val="600"/>
              </a:spcBef>
            </a:pPr>
            <a:r>
              <a:rPr lang="cs-CZ" dirty="0">
                <a:latin typeface="+mj-lt"/>
                <a:cs typeface="Arial" panose="020B0604020202020204" pitchFamily="34" charset="0"/>
              </a:rPr>
              <a:t>Kariérové poradenství</a:t>
            </a:r>
          </a:p>
          <a:p>
            <a:pPr marL="360000" indent="-3600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latin typeface="+mj-lt"/>
                <a:cs typeface="Arial" panose="020B0604020202020204" pitchFamily="34" charset="0"/>
              </a:rPr>
              <a:t>Strategie rozvoje lidského kapitálu Plzeňského kraje</a:t>
            </a:r>
          </a:p>
          <a:p>
            <a:pPr>
              <a:spcBef>
                <a:spcPts val="600"/>
              </a:spcBef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hlinkClick r:id="rId2"/>
            <a:extLst>
              <a:ext uri="{FF2B5EF4-FFF2-40B4-BE49-F238E27FC236}">
                <a16:creationId xmlns:a16="http://schemas.microsoft.com/office/drawing/2014/main" id="{60F3758C-F1AA-6C9E-A498-CEED1DF138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104" y="1736003"/>
            <a:ext cx="3541650" cy="1989832"/>
          </a:xfrm>
          <a:prstGeom prst="rect">
            <a:avLst/>
          </a:prstGeom>
        </p:spPr>
      </p:pic>
      <p:pic>
        <p:nvPicPr>
          <p:cNvPr id="5" name="Obrázek 4">
            <a:hlinkClick r:id="rId2"/>
            <a:extLst>
              <a:ext uri="{FF2B5EF4-FFF2-40B4-BE49-F238E27FC236}">
                <a16:creationId xmlns:a16="http://schemas.microsoft.com/office/drawing/2014/main" id="{F9B62968-9234-C1EB-937E-CCB328CD2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848" y="3725835"/>
            <a:ext cx="3865508" cy="198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0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AC6C446A9AEC4887B6240C14C150AE" ma:contentTypeVersion="17" ma:contentTypeDescription="Vytvoří nový dokument" ma:contentTypeScope="" ma:versionID="a407e1d7f78221ae44b939295df29239">
  <xsd:schema xmlns:xsd="http://www.w3.org/2001/XMLSchema" xmlns:xs="http://www.w3.org/2001/XMLSchema" xmlns:p="http://schemas.microsoft.com/office/2006/metadata/properties" xmlns:ns2="dd24b7f9-e3ee-43c2-949c-e36816f2a2d5" xmlns:ns3="f999670f-2a3f-4325-aa6f-19973f59f571" targetNamespace="http://schemas.microsoft.com/office/2006/metadata/properties" ma:root="true" ma:fieldsID="bd9984cb43e2eb16a0bfd1cff163aaa3" ns2:_="" ns3:_="">
    <xsd:import namespace="dd24b7f9-e3ee-43c2-949c-e36816f2a2d5"/>
    <xsd:import namespace="f999670f-2a3f-4325-aa6f-19973f59f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4b7f9-e3ee-43c2-949c-e36816f2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9670f-2a3f-4325-aa6f-19973f59f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152b38a-fce6-41ec-836c-f182c555964f}" ma:internalName="TaxCatchAll" ma:showField="CatchAllData" ma:web="f999670f-2a3f-4325-aa6f-19973f59f5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24b7f9-e3ee-43c2-949c-e36816f2a2d5">
      <Terms xmlns="http://schemas.microsoft.com/office/infopath/2007/PartnerControls"/>
    </lcf76f155ced4ddcb4097134ff3c332f>
    <TaxCatchAll xmlns="f999670f-2a3f-4325-aa6f-19973f59f571" xsi:nil="true"/>
  </documentManagement>
</p:properties>
</file>

<file path=customXml/itemProps1.xml><?xml version="1.0" encoding="utf-8"?>
<ds:datastoreItem xmlns:ds="http://schemas.openxmlformats.org/officeDocument/2006/customXml" ds:itemID="{6F2D5D9B-2805-4C9F-B2E6-B970848A0EFC}"/>
</file>

<file path=customXml/itemProps2.xml><?xml version="1.0" encoding="utf-8"?>
<ds:datastoreItem xmlns:ds="http://schemas.openxmlformats.org/officeDocument/2006/customXml" ds:itemID="{C01FC242-49C9-420F-9558-8A1320351EC3}"/>
</file>

<file path=customXml/itemProps3.xml><?xml version="1.0" encoding="utf-8"?>
<ds:datastoreItem xmlns:ds="http://schemas.openxmlformats.org/officeDocument/2006/customXml" ds:itemID="{69418EF9-62E7-4ECA-8848-0BA311D47C40}"/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1130</Words>
  <Application>Microsoft Office PowerPoint</Application>
  <PresentationFormat>Širokoúhlá obrazovka</PresentationFormat>
  <Paragraphs>99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Motiv Office</vt:lpstr>
      <vt:lpstr>Jakým způsobem vysoké školy reflektují potřeby praxe a společenské potřeby ve vazbě na obsah, procesy a strategie vzdělávání z pohledu ZČU v Plzni</vt:lpstr>
      <vt:lpstr>Počty studentů (fyzické osoby)</vt:lpstr>
      <vt:lpstr>Počty uchazečů (podané zaplacené přihlášky)</vt:lpstr>
      <vt:lpstr>Vzdělávací činnost na ZČU</vt:lpstr>
      <vt:lpstr>Propojení s pracovním trhem</vt:lpstr>
      <vt:lpstr>Průmyslová rada Fakulty strojní </vt:lpstr>
      <vt:lpstr>Rada zaměstnavatelů nelékařských zdravotnických profesí Fakulty zdravotnických studií</vt:lpstr>
      <vt:lpstr>Propojení s pracovním trhem kraje ve spolupráci s Regionální rozvojovou agenturou (RRA PK)</vt:lpstr>
      <vt:lpstr>Pakt zaměstnanosti Plzeňského kraje</vt:lpstr>
      <vt:lpstr>Strategie rozvoje lidského kapitálu Plzeňského kraje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vysoké školy pracují s uchazeči a studujícími z pohledu ZČU v Plzni</dc:title>
  <dc:creator>Pepa</dc:creator>
  <cp:lastModifiedBy>Pepa</cp:lastModifiedBy>
  <cp:revision>15</cp:revision>
  <dcterms:created xsi:type="dcterms:W3CDTF">2025-09-01T15:42:14Z</dcterms:created>
  <dcterms:modified xsi:type="dcterms:W3CDTF">2025-09-03T09:33:20Z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0x01010015AC6C446A9AEC4887B6240C14C150AE</vt:lpwstr>
  </property>
</Properties>
</file>