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8" r:id="rId6"/>
    <p:sldId id="273" r:id="rId7"/>
    <p:sldId id="275" r:id="rId8"/>
    <p:sldId id="283" r:id="rId9"/>
    <p:sldId id="282" r:id="rId10"/>
    <p:sldId id="280" r:id="rId11"/>
    <p:sldId id="274" r:id="rId12"/>
    <p:sldId id="284" r:id="rId13"/>
  </p:sldIdLst>
  <p:sldSz cx="9144000" cy="6858000" type="screen4x3"/>
  <p:notesSz cx="6858000" cy="9144000"/>
  <p:custDataLst>
    <p:tags r:id="rId15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BB3F09-A997-61B9-0019-DD0835999ADC}" name="Michal Bulant" initials="MB" userId="S::2759@muni.cz::c7a991ce-a275-4917-a34c-c43e68984a69" providerId="AD"/>
  <p188:author id="{F3BF7DEB-1629-FAAC-EDC0-BBDFFD7E4AD4}" name="Soňa Nantlová" initials="SN" userId="S::15224@muni.cz::624d559c-bdc7-4d53-b908-7dc58d32564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DC"/>
    <a:srgbClr val="E500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851087-9FED-B877-637E-D4C999D243E1}" v="11" dt="2025-08-19T12:07:07.865"/>
    <p1510:client id="{644529E4-B35C-4A96-8E38-92008973AF47}" v="149" dt="2025-08-19T08:26:49.290"/>
    <p1510:client id="{EBD09734-FCD0-4E43-8E8D-D0B08E05BC35}" v="9" dt="2025-08-20T05:51:18.5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3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847535-39CF-4B52-9823-395ED7CF2699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97D8DB-C082-4186-8995-28646A80A7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2091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C9450-247F-4DA8-8641-49D42BA3A036}" type="datetime1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Dny vzdělávací činnosti vysokých škol, Praha, 5. září 2025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1364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06DB-0349-4E43-BD26-009D00DAB38B}" type="datetime1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Dny vzdělávací činnosti vysokých škol, Praha, 5. září 2025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3925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470C-231E-4A39-95BA-4B7F35D4123D}" type="datetime1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Dny vzdělávací činnosti vysokých škol, Praha, 5. září 2025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735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D62DE-EAAF-459A-8A14-E5930295D5DD}" type="datetime1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Dny vzdělávací činnosti vysokých škol, Praha, 5. září 2025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8406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E64E2-B508-4D9B-9687-998069FAF54A}" type="datetime1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Dny vzdělávací činnosti vysokých škol, Praha, 5. září 2025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3349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08562-FBB5-4B2C-B4DD-9A0FF7CB468C}" type="datetime1">
              <a:rPr lang="cs-CZ" smtClean="0"/>
              <a:t>03.09.2025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Dny vzdělávací činnosti vysokých škol, Praha, 5. září 2025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8737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191F-B23F-4772-8B1C-C5C0BFFD9CC3}" type="datetime1">
              <a:rPr lang="cs-CZ" smtClean="0"/>
              <a:t>03.09.2025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Dny vzdělávací činnosti vysokých škol, Praha, 5. září 2025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515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5F94D-A876-47CA-A572-E3DB3947E4CA}" type="datetime1">
              <a:rPr lang="cs-CZ" smtClean="0"/>
              <a:t>03.09.2025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Dny vzdělávací činnosti vysokých škol, Praha, 5. září 2025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3480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96AEB-9845-4996-8269-6838CEA58A87}" type="datetime1">
              <a:rPr lang="cs-CZ" smtClean="0"/>
              <a:t>03.09.2025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Dny vzdělávací činnosti vysokých škol, Praha, 5. září 2025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3500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C3DA-D415-4336-B3CF-F81D66E8F5FD}" type="datetime1">
              <a:rPr lang="cs-CZ" smtClean="0"/>
              <a:t>03.09.2025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Dny vzdělávací činnosti vysokých škol, Praha, 5. září 2025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490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4684B-0F53-4A4E-B88F-8DDF36B0CC3B}" type="datetime1">
              <a:rPr lang="cs-CZ" smtClean="0"/>
              <a:t>03.09.2025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Dny vzdělávací činnosti vysokých škol, Praha, 5. září 2025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756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3D81B-145D-4629-AC6F-46B8C7CE1E03}" type="datetime1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Dny vzdělávací činnosti vysokých škol, Praha, 5. září 2025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C3429-EB9C-4FCB-AD41-81DF305593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3402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9938" y="2603121"/>
            <a:ext cx="8606671" cy="3015253"/>
          </a:xfrm>
        </p:spPr>
        <p:txBody>
          <a:bodyPr>
            <a:noAutofit/>
          </a:bodyPr>
          <a:lstStyle/>
          <a:p>
            <a:pPr algn="l"/>
            <a:r>
              <a:rPr lang="cs-CZ" b="1" dirty="0">
                <a:solidFill>
                  <a:srgbClr val="0000DC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Výstupy z 25. ročníku HKVŠ</a:t>
            </a:r>
            <a:br>
              <a:rPr lang="cs-CZ" b="1" dirty="0">
                <a:solidFill>
                  <a:srgbClr val="0000DC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cs-CZ" b="1" dirty="0">
                <a:solidFill>
                  <a:srgbClr val="0000DC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… a co dál?</a:t>
            </a:r>
            <a:br>
              <a:rPr lang="cs-CZ" b="1" dirty="0">
                <a:solidFill>
                  <a:srgbClr val="0000DC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br>
              <a:rPr lang="cs-CZ" sz="4000" b="1" dirty="0">
                <a:solidFill>
                  <a:srgbClr val="0000DC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cs-CZ" sz="1800" b="1" dirty="0">
                <a:solidFill>
                  <a:srgbClr val="0000DC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Michal Bulant, prorektor pro vzdělávání a kvalitu Masarykovy univerzity</a:t>
            </a:r>
            <a:endParaRPr lang="cs-CZ" sz="5400" b="1" dirty="0">
              <a:solidFill>
                <a:srgbClr val="0000DC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E025FCE-2CCC-9EB7-0FCD-26F2C9B8C2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160489"/>
              </p:ext>
            </p:extLst>
          </p:nvPr>
        </p:nvGraphicFramePr>
        <p:xfrm>
          <a:off x="-10343" y="0"/>
          <a:ext cx="9149568" cy="140030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353823">
                  <a:extLst>
                    <a:ext uri="{9D8B030D-6E8A-4147-A177-3AD203B41FA5}">
                      <a16:colId xmlns:a16="http://schemas.microsoft.com/office/drawing/2014/main" val="2742438517"/>
                    </a:ext>
                  </a:extLst>
                </a:gridCol>
                <a:gridCol w="1795745">
                  <a:extLst>
                    <a:ext uri="{9D8B030D-6E8A-4147-A177-3AD203B41FA5}">
                      <a16:colId xmlns:a16="http://schemas.microsoft.com/office/drawing/2014/main" val="113629055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4725"/>
                        </a:lnSpc>
                        <a:buNone/>
                      </a:pPr>
                      <a:r>
                        <a:rPr lang="en-US" sz="2600" b="1" i="0" dirty="0">
                          <a:solidFill>
                            <a:srgbClr val="FFFFFF"/>
                          </a:solidFill>
                          <a:effectLst/>
                          <a:latin typeface="Muni"/>
                        </a:rPr>
                        <a:t>HKVŠ 2025</a:t>
                      </a:r>
                      <a:r>
                        <a:rPr lang="cs-CZ" sz="2000" b="1" i="0" kern="1200" dirty="0">
                          <a:solidFill>
                            <a:srgbClr val="FFFFFF"/>
                          </a:solidFill>
                          <a:effectLst/>
                          <a:latin typeface="Muni"/>
                          <a:ea typeface="+mn-ea"/>
                          <a:cs typeface="+mn-cs"/>
                        </a:rPr>
                        <a:t>: </a:t>
                      </a:r>
                      <a:r>
                        <a:rPr lang="en-US" sz="2600" b="1" i="0" dirty="0">
                          <a:solidFill>
                            <a:srgbClr val="FFFFFF"/>
                          </a:solidFill>
                          <a:effectLst/>
                          <a:latin typeface="Muni"/>
                        </a:rPr>
                        <a:t>     </a:t>
                      </a:r>
                      <a:r>
                        <a:rPr lang="en-US" sz="2600" b="0" i="0" dirty="0">
                          <a:solidFill>
                            <a:srgbClr val="FFFFFF"/>
                          </a:solidFill>
                          <a:effectLst/>
                          <a:latin typeface="Muni"/>
                        </a:rPr>
                        <a:t> </a:t>
                      </a:r>
                      <a:endParaRPr lang="en-US" b="0" i="0" dirty="0">
                        <a:effectLst/>
                      </a:endParaRPr>
                    </a:p>
                  </a:txBody>
                  <a:tcPr marL="66675" marR="666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004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ase">
                        <a:lnSpc>
                          <a:spcPts val="2138"/>
                        </a:lnSpc>
                        <a:buNone/>
                      </a:pPr>
                      <a:endParaRPr lang="en-US" sz="1100" b="0" i="0">
                        <a:effectLst/>
                      </a:endParaRPr>
                    </a:p>
                  </a:txBody>
                  <a:tcPr marL="66675" marR="666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00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3249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2813"/>
                        </a:lnSpc>
                        <a:buNone/>
                      </a:pPr>
                      <a:r>
                        <a:rPr lang="cs-CZ" sz="1800" b="1" i="0" dirty="0">
                          <a:solidFill>
                            <a:srgbClr val="FFFFFF"/>
                          </a:solidFill>
                          <a:effectLst/>
                          <a:latin typeface="Muni"/>
                        </a:rPr>
                        <a:t>Hodnocení kvality vzdělávací činnosti: Od národních specifik k evropským standardům </a:t>
                      </a:r>
                      <a:endParaRPr lang="cs-CZ" sz="2000" b="1" i="0" dirty="0">
                        <a:effectLst/>
                      </a:endParaRPr>
                    </a:p>
                  </a:txBody>
                  <a:tcPr marL="66675" marR="666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004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ase">
                        <a:lnSpc>
                          <a:spcPts val="2813"/>
                        </a:lnSpc>
                        <a:buNone/>
                      </a:pPr>
                      <a:r>
                        <a:rPr lang="en-US" sz="1100" b="0" i="0" kern="1200" dirty="0">
                          <a:solidFill>
                            <a:srgbClr val="FFFFFF"/>
                          </a:solidFill>
                          <a:effectLst/>
                          <a:latin typeface="Muni"/>
                          <a:ea typeface="+mn-ea"/>
                          <a:cs typeface="+mn-cs"/>
                        </a:rPr>
                        <a:t>29.–30.5.2025</a:t>
                      </a:r>
                      <a:endParaRPr lang="cs-CZ" sz="1100" b="0" i="0" kern="1200" dirty="0">
                        <a:solidFill>
                          <a:srgbClr val="FFFFFF"/>
                        </a:solidFill>
                        <a:effectLst/>
                        <a:latin typeface="Muni"/>
                        <a:ea typeface="+mn-ea"/>
                        <a:cs typeface="+mn-cs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ts val="28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kern="1200" dirty="0">
                          <a:solidFill>
                            <a:srgbClr val="FFFFFF"/>
                          </a:solidFill>
                          <a:effectLst/>
                          <a:latin typeface="Muni"/>
                          <a:ea typeface="+mn-ea"/>
                          <a:cs typeface="+mn-cs"/>
                        </a:rPr>
                        <a:t>www.hkvs.muni.cz</a:t>
                      </a:r>
                      <a:endParaRPr lang="en-US" sz="1100" b="0" i="0" kern="1200" dirty="0">
                        <a:solidFill>
                          <a:srgbClr val="FFFFFF"/>
                        </a:solidFill>
                        <a:effectLst/>
                        <a:latin typeface="Muni"/>
                        <a:ea typeface="+mn-ea"/>
                        <a:cs typeface="+mn-cs"/>
                      </a:endParaRPr>
                    </a:p>
                  </a:txBody>
                  <a:tcPr marL="66675" marR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00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5428378"/>
                  </a:ext>
                </a:extLst>
              </a:tr>
            </a:tbl>
          </a:graphicData>
        </a:graphic>
      </p:graphicFrame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239A0CF-B615-9AC1-C9E7-EBFDCB078230}"/>
              </a:ext>
            </a:extLst>
          </p:cNvPr>
          <p:cNvSpPr txBox="1">
            <a:spLocks/>
          </p:cNvSpPr>
          <p:nvPr/>
        </p:nvSpPr>
        <p:spPr>
          <a:xfrm>
            <a:off x="183037" y="6342187"/>
            <a:ext cx="49357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100" dirty="0">
                <a:solidFill>
                  <a:srgbClr val="0000D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Dny vzdělávací činnosti vysokých škol, Praha, 5. září 2025</a:t>
            </a:r>
          </a:p>
        </p:txBody>
      </p:sp>
    </p:spTree>
    <p:extLst>
      <p:ext uri="{BB962C8B-B14F-4D97-AF65-F5344CB8AC3E}">
        <p14:creationId xmlns:p14="http://schemas.microsoft.com/office/powerpoint/2010/main" val="1921682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cs-CZ" sz="4000" b="1" cap="all" dirty="0">
                <a:solidFill>
                  <a:srgbClr val="0000DC"/>
                </a:solidFill>
                <a:latin typeface="Muni" panose="00000500000000000000" pitchFamily="2" charset="-18"/>
              </a:rPr>
              <a:t>CO JE HKVŠ?</a:t>
            </a:r>
            <a:endParaRPr lang="cs-CZ" sz="2000" b="1" cap="all" dirty="0">
              <a:solidFill>
                <a:srgbClr val="0000DC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r>
              <a:rPr lang="cs-CZ" sz="7200" b="1" dirty="0"/>
              <a:t>Platforma pro sdílení informací</a:t>
            </a:r>
            <a:r>
              <a:rPr lang="cs-CZ" sz="7200" dirty="0"/>
              <a:t>, trendů, diskusí a dobré praxe v oblasti zajišťování a hodnocení kvality ve vysokém školství, která vytváří </a:t>
            </a:r>
            <a:r>
              <a:rPr lang="cs-CZ" sz="7200" b="1" dirty="0"/>
              <a:t>odbornou komunitu zabývající se kvalitou ve vysokém školství</a:t>
            </a:r>
            <a:r>
              <a:rPr lang="cs-CZ" sz="7200" dirty="0"/>
              <a:t> </a:t>
            </a:r>
          </a:p>
          <a:p>
            <a:endParaRPr lang="cs-CZ" sz="6400" b="1" dirty="0"/>
          </a:p>
          <a:p>
            <a:r>
              <a:rPr lang="cs-CZ" sz="7200" b="1" dirty="0"/>
              <a:t>25 ročníků, od 2010 organizuje </a:t>
            </a:r>
            <a:r>
              <a:rPr lang="cs-CZ" sz="7200" b="1"/>
              <a:t>a garantuje </a:t>
            </a:r>
            <a:r>
              <a:rPr lang="cs-CZ" sz="7200" b="1" dirty="0"/>
              <a:t>MUNI</a:t>
            </a:r>
            <a:r>
              <a:rPr lang="cs-CZ" sz="7200" dirty="0"/>
              <a:t>, 2000+ účastníků z VŠ a institucí, 24 zahraničních řečníků, 9 vydaných sborníků a nespočet (zdokumentovaných) pokusů o definici kvality</a:t>
            </a:r>
          </a:p>
          <a:p>
            <a:endParaRPr lang="cs-CZ" sz="6400" b="1" dirty="0"/>
          </a:p>
          <a:p>
            <a:r>
              <a:rPr lang="cs-CZ" sz="7200" b="1" dirty="0"/>
              <a:t>Cílová skupina</a:t>
            </a:r>
            <a:r>
              <a:rPr lang="cs-CZ" sz="7200" dirty="0"/>
              <a:t>: vedení vysokých škol, zástupci MŠMT, NAÚ, pracovníci odborů věnujících se studijním záležitostem či akreditacím, vyučující, metodici výuky, zástupci reprezentace studujících; od 2015 pozice, v jejichž názvu je „kvalita“ (prorektoři pro kvalitu, vedoucí oddělení pro kvalitu, koordinátoři pro kvalitu) a administrativní aparát nově vznikajících RVH</a:t>
            </a:r>
          </a:p>
          <a:p>
            <a:endParaRPr lang="cs-CZ" sz="6400" b="1" dirty="0"/>
          </a:p>
          <a:p>
            <a:r>
              <a:rPr lang="cs-CZ" sz="7200" b="1" dirty="0"/>
              <a:t>Klíčová témata </a:t>
            </a:r>
            <a:r>
              <a:rPr lang="cs-CZ" sz="7200" dirty="0"/>
              <a:t>reagující na současné dění</a:t>
            </a:r>
            <a:r>
              <a:rPr lang="cs-CZ" sz="7200" b="1" dirty="0"/>
              <a:t>: </a:t>
            </a:r>
            <a:r>
              <a:rPr lang="cs-CZ" sz="7200" dirty="0"/>
              <a:t>akreditace a                                      hodnocení studijních programů, vnitřní systémy zajišťování                                kvality, hodnocení studujících, akademická etika,                                                    doktorské studium, flexibilita studia</a:t>
            </a:r>
          </a:p>
          <a:p>
            <a:endParaRPr lang="cs-CZ" sz="7200" b="1" dirty="0"/>
          </a:p>
          <a:p>
            <a:r>
              <a:rPr lang="cs-CZ" sz="7200" b="1" dirty="0"/>
              <a:t>Partneři: </a:t>
            </a:r>
            <a:r>
              <a:rPr lang="en-US" sz="7200" dirty="0"/>
              <a:t>MUNI, </a:t>
            </a:r>
            <a:r>
              <a:rPr lang="cs-CZ" sz="7200" dirty="0"/>
              <a:t>ČKR, RVŠ, CSVŠ, NAÚ, </a:t>
            </a:r>
            <a:r>
              <a:rPr lang="cs-CZ" sz="7200" dirty="0" err="1"/>
              <a:t>Universitas</a:t>
            </a:r>
            <a:endParaRPr lang="cs-CZ" sz="7200" dirty="0"/>
          </a:p>
          <a:p>
            <a:pPr marL="0" indent="0">
              <a:buNone/>
            </a:pPr>
            <a:endParaRPr lang="cs-CZ" sz="2200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611990AC-5F63-0EAF-CB2C-C06D6BF24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48"/>
            <a:ext cx="1553447" cy="1128292"/>
          </a:xfrm>
          <a:prstGeom prst="rect">
            <a:avLst/>
          </a:prstGeom>
        </p:spPr>
      </p:pic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4825796-5651-36D2-E3F3-332F06BA2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3037" y="6342187"/>
            <a:ext cx="4935718" cy="365125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00D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Dny vzdělávací činnosti vysokých škol, Praha, 5. září 2025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38D2F95-A2E7-5261-25F3-45C63C2FA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z="1100">
                <a:solidFill>
                  <a:srgbClr val="0000D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</a:t>
            </a:fld>
            <a:endParaRPr lang="cs-CZ" sz="1100" dirty="0">
              <a:solidFill>
                <a:srgbClr val="0000DC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8" name="Zástupný obsah 5">
            <a:extLst>
              <a:ext uri="{FF2B5EF4-FFF2-40B4-BE49-F238E27FC236}">
                <a16:creationId xmlns:a16="http://schemas.microsoft.com/office/drawing/2014/main" id="{F8AEB98A-32EF-1506-E315-9254AA0B1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280" y="4159218"/>
            <a:ext cx="2377440" cy="219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72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C432E-11F9-A57F-F0D9-4E788085C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ABC86E-CF9B-3EC4-C345-E14D427B9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cs-CZ" sz="4000" b="1" cap="all" dirty="0">
                <a:solidFill>
                  <a:srgbClr val="0000DC"/>
                </a:solidFill>
                <a:latin typeface="Muni" panose="00000500000000000000" pitchFamily="2" charset="-18"/>
              </a:rPr>
              <a:t>TÉMA 2025</a:t>
            </a:r>
            <a:endParaRPr lang="cs-CZ" sz="4000" b="1" cap="all" dirty="0">
              <a:solidFill>
                <a:srgbClr val="0000DC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1CB4EF2-7DED-B220-9C7D-0910F4BE8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2400" b="1"/>
              <a:t>Téma ročníku: „Od národních specifik k evropským standardům“, </a:t>
            </a:r>
            <a:r>
              <a:rPr lang="cs-CZ" sz="2400"/>
              <a:t>tj. reflexe českého systému zajišťování kvality ve světle ESG a aktuálních změn v českém systému:</a:t>
            </a:r>
          </a:p>
          <a:p>
            <a:pPr marL="0" indent="0">
              <a:buNone/>
            </a:pPr>
            <a:endParaRPr lang="cs-CZ" sz="2200"/>
          </a:p>
          <a:p>
            <a:r>
              <a:rPr lang="cs-CZ" sz="2200"/>
              <a:t>změna NAÚ, nová Rada a předsednictvo</a:t>
            </a:r>
          </a:p>
          <a:p>
            <a:r>
              <a:rPr lang="cs-CZ" sz="2200"/>
              <a:t>možnost revize metodik a podzákonných předpisů</a:t>
            </a:r>
          </a:p>
          <a:p>
            <a:r>
              <a:rPr lang="cs-CZ" sz="2200"/>
              <a:t>úvahy o samostatném zákonu o kvalitě</a:t>
            </a:r>
          </a:p>
          <a:p>
            <a:r>
              <a:rPr lang="cs-CZ" sz="2200"/>
              <a:t>10 let od novely zákona o VŠ (institucionální akreditace, RVH…)</a:t>
            </a:r>
          </a:p>
          <a:p>
            <a:pPr marL="0" indent="0">
              <a:buNone/>
            </a:pPr>
            <a:endParaRPr lang="cs-CZ" sz="220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D5CD92D3-25F5-CFBE-B903-71E476284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48"/>
            <a:ext cx="1553447" cy="1128292"/>
          </a:xfrm>
          <a:prstGeom prst="rect">
            <a:avLst/>
          </a:prstGeom>
        </p:spPr>
      </p:pic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47C6FD7-8510-E5DD-548B-E9881DA3E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3037" y="6342187"/>
            <a:ext cx="4935718" cy="365125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00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Dny vzdělávací činnosti vysokých škol, Praha, 5. září 2025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6824F1-9C8E-459E-EAB3-DC91CE098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z="1100">
                <a:solidFill>
                  <a:srgbClr val="0000D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</a:t>
            </a:fld>
            <a:endParaRPr lang="cs-CZ" sz="1100" dirty="0">
              <a:solidFill>
                <a:srgbClr val="0000DC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827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505DB-6C2B-3645-3AFF-3B2BD135F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193688-F375-8A57-F707-C59FF6184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cs-CZ" sz="4000" b="1" cap="all" dirty="0" err="1">
                <a:solidFill>
                  <a:srgbClr val="0000DC"/>
                </a:solidFill>
                <a:latin typeface="Muni" panose="00000500000000000000" pitchFamily="2" charset="-18"/>
              </a:rPr>
              <a:t>koncepT</a:t>
            </a:r>
            <a:r>
              <a:rPr lang="cs-CZ" sz="4000" b="1" cap="all" dirty="0">
                <a:solidFill>
                  <a:srgbClr val="0000DC"/>
                </a:solidFill>
                <a:latin typeface="Muni" panose="00000500000000000000" pitchFamily="2" charset="-18"/>
              </a:rPr>
              <a:t> 2025</a:t>
            </a:r>
            <a:endParaRPr lang="cs-CZ" sz="4000" b="1" cap="all" dirty="0">
              <a:solidFill>
                <a:srgbClr val="0000DC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C74C7F-518B-9281-4CA0-E1C347429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cs-CZ" sz="2600" b="1"/>
              <a:t>Hlavní otázky:</a:t>
            </a:r>
          </a:p>
          <a:p>
            <a:r>
              <a:rPr lang="cs-CZ" sz="2400"/>
              <a:t>Jak vyvážit kontrolu a podporu kvality?</a:t>
            </a:r>
          </a:p>
          <a:p>
            <a:r>
              <a:rPr lang="cs-CZ" sz="2400"/>
              <a:t>Jak nastavit míru autonomie VŠ?</a:t>
            </a:r>
          </a:p>
          <a:p>
            <a:r>
              <a:rPr lang="cs-CZ" sz="2400"/>
              <a:t>Jak omezit formalismus a posílit smysluplné procesy?</a:t>
            </a:r>
          </a:p>
          <a:p>
            <a:r>
              <a:rPr lang="cs-CZ" sz="2400"/>
              <a:t>Jak budovat důvěru mezi státem a VŠ?</a:t>
            </a:r>
          </a:p>
          <a:p>
            <a:endParaRPr lang="cs-CZ" sz="2400"/>
          </a:p>
          <a:p>
            <a:pPr marL="0" indent="0">
              <a:buNone/>
            </a:pPr>
            <a:r>
              <a:rPr lang="cs-CZ" sz="2600" b="1"/>
              <a:t>Formát konference:</a:t>
            </a:r>
          </a:p>
          <a:p>
            <a:r>
              <a:rPr lang="cs-CZ" sz="2400"/>
              <a:t>debatní fórum s aktivním zapojením účastníků, rozdělených do třech diskusních skupin: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/>
              <a:t>„Quo </a:t>
            </a:r>
            <a:r>
              <a:rPr lang="cs-CZ" sz="2400" err="1"/>
              <a:t>vadis</a:t>
            </a:r>
            <a:r>
              <a:rPr lang="cs-CZ" sz="2400"/>
              <a:t>, kvalito?“ – zahraniční inspirace na příkladu Finska, Irska, Rakouska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/>
              <a:t>Co chybí anebo přebývá v českém systému? – 8 tezí k diskusi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/>
              <a:t>Papírová vs. skutečná kvalita – zkušenosti s metodikami NAÚ</a:t>
            </a:r>
          </a:p>
          <a:p>
            <a:pPr marL="0" indent="0">
              <a:buNone/>
            </a:pPr>
            <a:endParaRPr lang="cs-CZ" sz="220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F71EFDA0-3476-1984-BBA8-14DF58189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48"/>
            <a:ext cx="1553447" cy="1128292"/>
          </a:xfrm>
          <a:prstGeom prst="rect">
            <a:avLst/>
          </a:prstGeom>
        </p:spPr>
      </p:pic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74159DD-62C0-617C-58DB-E05DF9E32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3037" y="6342187"/>
            <a:ext cx="4935718" cy="365125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00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Dny vzdělávací činnosti vysokých škol, Praha, 5. září 2025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C67F8A6-3AED-F529-F1FF-2CAB25F6C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z="1100">
                <a:solidFill>
                  <a:srgbClr val="0000D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</a:t>
            </a:fld>
            <a:endParaRPr lang="cs-CZ" sz="1100" dirty="0">
              <a:solidFill>
                <a:srgbClr val="0000DC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07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9F418-DED0-F7BD-14F8-0DD3E1116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344543-776E-CF67-153E-3145C52BF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cap="all" dirty="0">
                <a:solidFill>
                  <a:srgbClr val="0000DC"/>
                </a:solidFill>
                <a:latin typeface="Muni" panose="00000500000000000000" pitchFamily="2" charset="-18"/>
              </a:rPr>
              <a:t>Výstupy 2025</a:t>
            </a:r>
            <a:endParaRPr lang="cs-CZ" sz="2800" b="1" cap="all" dirty="0">
              <a:solidFill>
                <a:srgbClr val="0000DC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5A049973-05C9-4505-820A-4F75D5D747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52700" y="1417638"/>
            <a:ext cx="4038600" cy="4525963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0" indent="0" algn="ctr">
              <a:buNone/>
            </a:pPr>
            <a:r>
              <a:rPr lang="cs-CZ" sz="5400" b="1" dirty="0">
                <a:solidFill>
                  <a:srgbClr val="0000DC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důvěra</a:t>
            </a:r>
          </a:p>
          <a:p>
            <a:pPr marL="0" indent="0" algn="ctr">
              <a:buNone/>
            </a:pPr>
            <a:r>
              <a:rPr lang="cs-CZ" sz="5400" b="1" dirty="0">
                <a:solidFill>
                  <a:srgbClr val="0000DC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hodnocení</a:t>
            </a:r>
          </a:p>
          <a:p>
            <a:pPr marL="0" indent="0" algn="ctr">
              <a:buNone/>
            </a:pPr>
            <a:r>
              <a:rPr lang="cs-CZ" sz="5400" b="1" dirty="0">
                <a:solidFill>
                  <a:srgbClr val="0000DC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formalismus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6322B11-8E03-2870-2C01-E701CFB93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6744" y="6308725"/>
            <a:ext cx="5374341" cy="365125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00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Dny vzdělávací činnosti vysokých škol, Praha, 5. září 2025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9B989DE-227E-1E64-8EB1-3F0B396D2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z="1100">
                <a:solidFill>
                  <a:srgbClr val="0000D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5</a:t>
            </a:fld>
            <a:endParaRPr lang="cs-CZ" sz="1100" dirty="0">
              <a:solidFill>
                <a:srgbClr val="0000DC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605ABF3F-5574-35A8-27D3-5597B4897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48"/>
            <a:ext cx="1553447" cy="112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597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CDDE4-6334-1BE5-8A87-568102071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BBDA91-75FB-45FD-9502-BE32F58EC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cap="all" dirty="0">
                <a:solidFill>
                  <a:srgbClr val="0000DC"/>
                </a:solidFill>
                <a:latin typeface="Muni" panose="00000500000000000000" pitchFamily="2" charset="-18"/>
              </a:rPr>
              <a:t>Výstupy 2025</a:t>
            </a:r>
            <a:endParaRPr lang="cs-CZ" sz="2800" b="1" cap="all" dirty="0">
              <a:solidFill>
                <a:srgbClr val="0000DC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DC9001F9-5B5E-1E37-A4F1-F0B64FAD8F9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rgbClr val="0000DC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Důvěra</a:t>
            </a:r>
          </a:p>
          <a:p>
            <a:pPr marL="0" indent="0">
              <a:buNone/>
            </a:pPr>
            <a:r>
              <a:rPr lang="cs-CZ" dirty="0"/>
              <a:t>Hodnocení</a:t>
            </a:r>
          </a:p>
          <a:p>
            <a:pPr marL="0" indent="0">
              <a:buNone/>
            </a:pPr>
            <a:r>
              <a:rPr lang="cs-CZ" dirty="0"/>
              <a:t>Formalismus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E369FEC5-E17F-A6EA-506C-3DE1A75736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88659" y="1600200"/>
            <a:ext cx="5298141" cy="4525963"/>
          </a:xfrm>
        </p:spPr>
        <p:txBody>
          <a:bodyPr>
            <a:normAutofit/>
          </a:bodyPr>
          <a:lstStyle/>
          <a:p>
            <a:endParaRPr lang="cs-CZ" sz="2400"/>
          </a:p>
          <a:p>
            <a:r>
              <a:rPr lang="cs-CZ" sz="2400"/>
              <a:t>Jasné vymezení míry autonomie</a:t>
            </a:r>
          </a:p>
          <a:p>
            <a:r>
              <a:rPr lang="cs-CZ" sz="2400"/>
              <a:t>Institucionální akreditace by měla znamenat skutečnou odpovědnost</a:t>
            </a:r>
          </a:p>
          <a:p>
            <a:r>
              <a:rPr lang="cs-CZ" sz="2400"/>
              <a:t>Kritika jednotných standardů pro všechny typy škol</a:t>
            </a:r>
          </a:p>
          <a:p>
            <a:r>
              <a:rPr lang="cs-CZ" sz="2400"/>
              <a:t>Výzva k otevřené debatě o důvěře mezi státem a VŠ</a:t>
            </a:r>
          </a:p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2975F39-9DDD-7347-54D8-5E2C9A82D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6744" y="6308725"/>
            <a:ext cx="5374341" cy="365125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00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Dny vzdělávací činnosti vysokých škol, Praha, 5. září 2025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5EA4C62-E3D8-72BE-4BF0-F453B8B85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z="1100">
                <a:solidFill>
                  <a:srgbClr val="0000D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6</a:t>
            </a:fld>
            <a:endParaRPr lang="cs-CZ" sz="1100" dirty="0">
              <a:solidFill>
                <a:srgbClr val="0000DC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9EF45F4B-624C-CF50-B86F-418150AE5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48"/>
            <a:ext cx="1553447" cy="112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567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C5EA6-1A2F-A1D5-2D3B-D10BC4431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F1DA39-357D-5E5B-2507-3FD112424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cap="all" dirty="0">
                <a:solidFill>
                  <a:srgbClr val="0000DC"/>
                </a:solidFill>
                <a:latin typeface="Muni" panose="00000500000000000000" pitchFamily="2" charset="-18"/>
              </a:rPr>
              <a:t>Výstupy 2025</a:t>
            </a:r>
            <a:endParaRPr lang="cs-CZ" sz="2800" b="1" cap="all" dirty="0">
              <a:solidFill>
                <a:srgbClr val="0000DC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F761D584-71BB-5A8C-B33A-B3B607D81CE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Důvěra</a:t>
            </a:r>
          </a:p>
          <a:p>
            <a:pPr marL="0" indent="0">
              <a:buNone/>
            </a:pPr>
            <a:r>
              <a:rPr lang="cs-CZ" b="1" dirty="0">
                <a:solidFill>
                  <a:srgbClr val="0000DC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Hodnocení</a:t>
            </a:r>
          </a:p>
          <a:p>
            <a:pPr marL="0" indent="0">
              <a:buNone/>
            </a:pPr>
            <a:r>
              <a:rPr lang="cs-CZ" dirty="0"/>
              <a:t>Formalismus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6F41C14B-A0BC-B808-E1FA-A4474D1914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88659" y="1600200"/>
            <a:ext cx="5298141" cy="4525963"/>
          </a:xfrm>
        </p:spPr>
        <p:txBody>
          <a:bodyPr>
            <a:normAutofit/>
          </a:bodyPr>
          <a:lstStyle/>
          <a:p>
            <a:endParaRPr lang="cs-CZ" sz="2400" dirty="0"/>
          </a:p>
          <a:p>
            <a:r>
              <a:rPr lang="cs-CZ" sz="2400" dirty="0"/>
              <a:t>Přechod od </a:t>
            </a:r>
            <a:r>
              <a:rPr lang="cs-CZ" sz="2400" dirty="0" err="1"/>
              <a:t>sumativního</a:t>
            </a:r>
            <a:r>
              <a:rPr lang="cs-CZ" sz="2400" dirty="0"/>
              <a:t> </a:t>
            </a:r>
            <a:br>
              <a:rPr lang="en-US" sz="2400"/>
            </a:br>
            <a:r>
              <a:rPr lang="cs-CZ" sz="2400"/>
              <a:t>k </a:t>
            </a:r>
            <a:r>
              <a:rPr lang="cs-CZ" sz="2400" dirty="0"/>
              <a:t>formativnímu hodnocení</a:t>
            </a:r>
          </a:p>
          <a:p>
            <a:r>
              <a:rPr lang="cs-CZ" sz="2400" dirty="0"/>
              <a:t>Hodnocení by se mělo zaměřit na procesy, ne jen na výstupy</a:t>
            </a:r>
          </a:p>
          <a:p>
            <a:r>
              <a:rPr lang="cs-CZ" sz="2400" dirty="0"/>
              <a:t>Institucionální audity místo programových akreditací</a:t>
            </a:r>
          </a:p>
          <a:p>
            <a:r>
              <a:rPr lang="cs-CZ" sz="2400" dirty="0"/>
              <a:t>Potřeba redefinovat roli garanta a posílit týmové řízení kvality</a:t>
            </a:r>
          </a:p>
          <a:p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EB9B794-42BC-C195-B917-081B66F14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6744" y="6308725"/>
            <a:ext cx="5374341" cy="365125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00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Dny vzdělávací činnosti vysokých škol, Praha, 5. září 2025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1B39A6E-9707-440F-130B-C5755C4F1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z="1100">
                <a:solidFill>
                  <a:srgbClr val="0000D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7</a:t>
            </a:fld>
            <a:endParaRPr lang="cs-CZ" sz="1100" dirty="0">
              <a:solidFill>
                <a:srgbClr val="0000DC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D7C4630E-9E02-3C65-CF1A-7FF688C1A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48"/>
            <a:ext cx="1553447" cy="112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892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EBA11-B1F0-1523-8882-1940D1537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3D12C6-5A85-9109-B2C8-F118BDD38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cap="all" dirty="0">
                <a:solidFill>
                  <a:srgbClr val="0000DC"/>
                </a:solidFill>
                <a:latin typeface="Muni" panose="00000500000000000000" pitchFamily="2" charset="-18"/>
              </a:rPr>
              <a:t>Výstupy 2025</a:t>
            </a:r>
            <a:endParaRPr lang="cs-CZ" sz="2800" b="1" cap="all" dirty="0">
              <a:solidFill>
                <a:srgbClr val="0000DC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689E9686-E826-78C3-5200-773AA99D523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Důvěra</a:t>
            </a:r>
          </a:p>
          <a:p>
            <a:pPr marL="0" indent="0">
              <a:buNone/>
            </a:pPr>
            <a:r>
              <a:rPr lang="cs-CZ" dirty="0"/>
              <a:t>Hodnocení</a:t>
            </a:r>
          </a:p>
          <a:p>
            <a:pPr marL="0" indent="0">
              <a:buNone/>
            </a:pPr>
            <a:r>
              <a:rPr lang="cs-CZ" b="1" dirty="0">
                <a:solidFill>
                  <a:srgbClr val="0000DC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Formalismus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86266158-36A9-2954-C1D7-E13A4B130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88659" y="1600200"/>
            <a:ext cx="5298141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cs-CZ" sz="2400"/>
          </a:p>
          <a:p>
            <a:r>
              <a:rPr lang="cs-CZ" sz="2400" dirty="0"/>
              <a:t>Systém hodnocení kvality je přetížený formálními požadavky</a:t>
            </a:r>
            <a:endParaRPr lang="cs-CZ" sz="2400" dirty="0">
              <a:ea typeface="Calibri"/>
              <a:cs typeface="Calibri"/>
            </a:endParaRPr>
          </a:p>
          <a:p>
            <a:r>
              <a:rPr lang="cs-CZ" sz="2400" dirty="0"/>
              <a:t>Zprávy o vnitřním hodnocení bez zpětné vazby, čímž ztrácejí smysl</a:t>
            </a:r>
            <a:endParaRPr lang="cs-CZ" sz="2400" dirty="0">
              <a:ea typeface="Calibri"/>
              <a:cs typeface="Calibri"/>
            </a:endParaRPr>
          </a:p>
          <a:p>
            <a:r>
              <a:rPr lang="cs-CZ" sz="2400" dirty="0"/>
              <a:t>Akreditační formuláře obsahují opakující se technické údaje</a:t>
            </a:r>
            <a:endParaRPr lang="cs-CZ" sz="2400" dirty="0">
              <a:ea typeface="Calibri"/>
              <a:cs typeface="Calibri"/>
            </a:endParaRPr>
          </a:p>
          <a:p>
            <a:r>
              <a:rPr lang="cs-CZ" sz="2400" dirty="0"/>
              <a:t>Požadavky na garanty jsou nerealistické a vedou k formálnímu plnění rolí</a:t>
            </a:r>
            <a:endParaRPr lang="cs-CZ" sz="2400" dirty="0">
              <a:ea typeface="Calibri"/>
              <a:cs typeface="Calibri"/>
            </a:endParaRPr>
          </a:p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14DEF75-FD02-44EC-288C-BDDBA6D24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6744" y="6308725"/>
            <a:ext cx="5374341" cy="365125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00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Dny vzdělávací činnosti vysokých škol, Praha, 5. září 2025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E935444-2147-3887-399A-CE0845B25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z="1100">
                <a:solidFill>
                  <a:srgbClr val="0000D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8</a:t>
            </a:fld>
            <a:endParaRPr lang="cs-CZ" sz="1100" dirty="0">
              <a:solidFill>
                <a:srgbClr val="0000DC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99710675-B096-4F05-9737-E0246B04D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48"/>
            <a:ext cx="1553447" cy="112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041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358F7-E06D-D11F-FA60-978B7599C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C49ED7-21AB-1D9B-FE60-CA2173001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cs-CZ" sz="4000" b="1" cap="all" dirty="0">
                <a:solidFill>
                  <a:srgbClr val="0000DC"/>
                </a:solidFill>
                <a:latin typeface="Muni" panose="00000500000000000000" pitchFamily="2" charset="-18"/>
              </a:rPr>
              <a:t>… a co dál?</a:t>
            </a:r>
            <a:endParaRPr lang="cs-CZ" sz="4000" b="1" cap="all" dirty="0">
              <a:solidFill>
                <a:srgbClr val="0000DC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5C83614-DFEC-82D0-BE42-F05B041D6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400" b="1" dirty="0"/>
              <a:t>Názor odborné komunity </a:t>
            </a:r>
            <a:r>
              <a:rPr lang="cs-CZ" sz="2400" dirty="0"/>
              <a:t>s apelem na MŠMT a NAÚ pokračovat v debatě s cílem </a:t>
            </a:r>
            <a:r>
              <a:rPr lang="cs-CZ" sz="2400" b="1" dirty="0"/>
              <a:t>(z)měnit legislativní a metodické prostředí</a:t>
            </a:r>
            <a:r>
              <a:rPr lang="cs-CZ" sz="2400" dirty="0"/>
              <a:t>  a umožnit vysokým školám vytvářet a rozvíjet </a:t>
            </a:r>
            <a:r>
              <a:rPr lang="cs-CZ" sz="2400" b="1" dirty="0"/>
              <a:t>smysluplné a důvěryhodné systémy zajišťování kvality </a:t>
            </a:r>
            <a:r>
              <a:rPr lang="cs-CZ" sz="2400" dirty="0"/>
              <a:t>– smysluplné pro vnitřní aktéry a důvěryhodné pro vnější aktéry </a:t>
            </a:r>
          </a:p>
          <a:p>
            <a:endParaRPr lang="cs-CZ" sz="2400" dirty="0"/>
          </a:p>
          <a:p>
            <a:r>
              <a:rPr lang="cs-CZ" sz="2400" dirty="0"/>
              <a:t>Končící institucionální akreditace 9 vysokým školám v roce 2028 </a:t>
            </a:r>
          </a:p>
          <a:p>
            <a:endParaRPr lang="cs-CZ" sz="2400" dirty="0"/>
          </a:p>
          <a:p>
            <a:r>
              <a:rPr lang="cs-CZ" sz="2400" dirty="0" err="1"/>
              <a:t>Save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date</a:t>
            </a:r>
            <a:r>
              <a:rPr lang="cs-CZ" sz="2400" dirty="0"/>
              <a:t>: </a:t>
            </a:r>
            <a:r>
              <a:rPr lang="cs-CZ" sz="2400" b="1" dirty="0">
                <a:ea typeface="Calibri Light" panose="020F0302020204030204" pitchFamily="34" charset="0"/>
                <a:cs typeface="Calibri Light" panose="020F0302020204030204" pitchFamily="34" charset="0"/>
              </a:rPr>
              <a:t>26. ročník HKVŠ</a:t>
            </a:r>
            <a:r>
              <a:rPr lang="cs-CZ" sz="2400" b="1" dirty="0"/>
              <a:t>, Telč, </a:t>
            </a:r>
            <a:r>
              <a:rPr lang="cs-CZ" sz="2400" b="1" dirty="0">
                <a:solidFill>
                  <a:srgbClr val="0000DC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28. - 29. 5. 2026</a:t>
            </a:r>
            <a:endParaRPr lang="cs-CZ" sz="2800" b="1" dirty="0">
              <a:solidFill>
                <a:srgbClr val="0000DC"/>
              </a:solidFill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DAF92169-7EF0-990C-AEA9-73A599170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48"/>
            <a:ext cx="1553447" cy="1128292"/>
          </a:xfrm>
          <a:prstGeom prst="rect">
            <a:avLst/>
          </a:prstGeom>
        </p:spPr>
      </p:pic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AAA50CD-764D-86C9-467D-69C371C9B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3037" y="6342187"/>
            <a:ext cx="4935718" cy="365125"/>
          </a:xfrm>
        </p:spPr>
        <p:txBody>
          <a:bodyPr/>
          <a:lstStyle/>
          <a:p>
            <a:pPr algn="l"/>
            <a:r>
              <a:rPr lang="cs-CZ" sz="1100" dirty="0">
                <a:solidFill>
                  <a:srgbClr val="0000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Dny vzdělávací činnosti vysokých škol, Praha, 5. září 2025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65F4D08-9789-C855-9A6D-E31A31749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3429-EB9C-4FCB-AD41-81DF305593FE}" type="slidenum">
              <a:rPr lang="cs-CZ" sz="1100">
                <a:solidFill>
                  <a:srgbClr val="0000D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9</a:t>
            </a:fld>
            <a:endParaRPr lang="cs-CZ" sz="1100" dirty="0">
              <a:solidFill>
                <a:srgbClr val="0000DC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9630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16.0.6404"/>
  <p:tag name="SLIDO_PRESENTATION_ID" val="5359374a-799e-4f2c-841f-e254fe9df747"/>
  <p:tag name="SLIDO_EVENT_UUID" val="9c10cdb0-8f95-4dbe-9606-cf793de077e2"/>
  <p:tag name="SLIDO_EVENT_SECTION_UUID" val="84451adc-8b89-42ba-add5-4cf3112226b9"/>
</p:tagLst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999670f-2a3f-4325-aa6f-19973f59f571" xsi:nil="true"/>
    <lcf76f155ced4ddcb4097134ff3c332f xmlns="dd24b7f9-e3ee-43c2-949c-e36816f2a2d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5AC6C446A9AEC4887B6240C14C150AE" ma:contentTypeVersion="17" ma:contentTypeDescription="Vytvoří nový dokument" ma:contentTypeScope="" ma:versionID="a407e1d7f78221ae44b939295df29239">
  <xsd:schema xmlns:xsd="http://www.w3.org/2001/XMLSchema" xmlns:xs="http://www.w3.org/2001/XMLSchema" xmlns:p="http://schemas.microsoft.com/office/2006/metadata/properties" xmlns:ns2="dd24b7f9-e3ee-43c2-949c-e36816f2a2d5" xmlns:ns3="f999670f-2a3f-4325-aa6f-19973f59f571" targetNamespace="http://schemas.microsoft.com/office/2006/metadata/properties" ma:root="true" ma:fieldsID="bd9984cb43e2eb16a0bfd1cff163aaa3" ns2:_="" ns3:_="">
    <xsd:import namespace="dd24b7f9-e3ee-43c2-949c-e36816f2a2d5"/>
    <xsd:import namespace="f999670f-2a3f-4325-aa6f-19973f59f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24b7f9-e3ee-43c2-949c-e36816f2a2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Značky obrázků" ma:readOnly="false" ma:fieldId="{5cf76f15-5ced-4ddc-b409-7134ff3c332f}" ma:taxonomyMulti="true" ma:sspId="7705af95-af8b-4274-9321-7e268ee483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99670f-2a3f-4325-aa6f-19973f59f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152b38a-fce6-41ec-836c-f182c555964f}" ma:internalName="TaxCatchAll" ma:showField="CatchAllData" ma:web="f999670f-2a3f-4325-aa6f-19973f59f5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11B524-EF04-400D-89EB-15C1761BE0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B38231E-6E1C-41BD-9197-71343331BA21}">
  <ds:schemaRefs>
    <ds:schemaRef ds:uri="4e556105-c29a-463f-954a-f69b50614a4f"/>
    <ds:schemaRef ds:uri="65e27c90-cfd7-4300-b56f-431f0c449b8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100D266-EBF9-4C41-97BC-F18CDFB58D60}"/>
</file>

<file path=docMetadata/LabelInfo.xml><?xml version="1.0" encoding="utf-8"?>
<clbl:labelList xmlns:clbl="http://schemas.microsoft.com/office/2020/mipLabelMetadata">
  <clbl:label id="{11904f23-f0db-4cdc-96f7-390bd55fcee8}" enabled="0" method="" siteId="{11904f23-f0db-4cdc-96f7-390bd55fcee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682</Words>
  <Application>Microsoft Office PowerPoint</Application>
  <PresentationFormat>Předvádění na obrazovce (4:3)</PresentationFormat>
  <Paragraphs>95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systému Office</vt:lpstr>
      <vt:lpstr>Výstupy z 25. ročníku HKVŠ … a co dál?  Michal Bulant, prorektor pro vzdělávání a kvalitu Masarykovy univerzity</vt:lpstr>
      <vt:lpstr>CO JE HKVŠ?</vt:lpstr>
      <vt:lpstr>TÉMA 2025</vt:lpstr>
      <vt:lpstr>koncepT 2025</vt:lpstr>
      <vt:lpstr>Výstupy 2025</vt:lpstr>
      <vt:lpstr>Výstupy 2025</vt:lpstr>
      <vt:lpstr>Výstupy 2025</vt:lpstr>
      <vt:lpstr>Výstupy 2025</vt:lpstr>
      <vt:lpstr>… a co dál?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„Tak jde čas“ aneb analýza minulých ročníků HKVŠ</dc:title>
  <dc:creator>Jiří Nantl</dc:creator>
  <cp:lastModifiedBy>Kateřina Oleksíková</cp:lastModifiedBy>
  <cp:revision>9</cp:revision>
  <dcterms:created xsi:type="dcterms:W3CDTF">2019-01-29T14:40:04Z</dcterms:created>
  <dcterms:modified xsi:type="dcterms:W3CDTF">2025-09-03T08:06:09Z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0x01010015AC6C446A9AEC4887B6240C14C150AE</vt:lpwstr>
  </property>
  <property fmtid="{D5CDD505-2E9C-101B-9397-08002B2CF9AE}" pid="3" name="MediaServiceImageTags">
    <vt:lpwstr/>
  </property>
</Properties>
</file>