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sldIdLst>
    <p:sldId id="256" r:id="rId2"/>
    <p:sldId id="279" r:id="rId3"/>
    <p:sldId id="280" r:id="rId4"/>
    <p:sldId id="281" r:id="rId5"/>
    <p:sldId id="282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8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806" y="-7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683C53-209C-40A5-8BC7-2A222E9E8B5F}" type="datetimeFigureOut">
              <a:rPr lang="cs-CZ" smtClean="0"/>
              <a:t>28.4.2016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C157-68E0-4F13-9BFD-18D668B6640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4720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b="1" dirty="0" smtClean="0">
                <a:latin typeface="+mn-lt"/>
              </a:rPr>
              <a:t>Státní podpora sportu </a:t>
            </a:r>
            <a:br>
              <a:rPr lang="pl-PL" b="1" dirty="0" smtClean="0">
                <a:latin typeface="+mn-lt"/>
              </a:rPr>
            </a:br>
            <a:r>
              <a:rPr lang="pl-PL" b="1" dirty="0" smtClean="0">
                <a:latin typeface="+mn-lt"/>
              </a:rPr>
              <a:t>pro rok 2013</a:t>
            </a:r>
            <a:endParaRPr lang="cs-CZ" b="1" dirty="0">
              <a:latin typeface="+mn-lt"/>
            </a:endParaRPr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pPr algn="l"/>
            <a:r>
              <a:rPr lang="cs-CZ" sz="900" dirty="0" smtClean="0"/>
              <a:t>Ministerstvo školství, mládeže a tělovýchovy</a:t>
            </a:r>
          </a:p>
          <a:p>
            <a:pPr algn="l"/>
            <a:r>
              <a:rPr lang="cs-CZ" sz="900" dirty="0" smtClean="0"/>
              <a:t>Karmelitská 7, 118 12 Praha 1 • tel.:: +420 234 811 111</a:t>
            </a:r>
          </a:p>
          <a:p>
            <a:pPr algn="l"/>
            <a:r>
              <a:rPr lang="cs-CZ" sz="900" dirty="0" smtClean="0"/>
              <a:t>msmt@msmt.cz • www.msmt.cz</a:t>
            </a:r>
            <a:endParaRPr lang="cs-CZ" sz="900" dirty="0"/>
          </a:p>
        </p:txBody>
      </p:sp>
      <p:sp>
        <p:nvSpPr>
          <p:cNvPr id="9" name="TextovéPole 8"/>
          <p:cNvSpPr txBox="1"/>
          <p:nvPr userDrawn="1"/>
        </p:nvSpPr>
        <p:spPr>
          <a:xfrm>
            <a:off x="323528" y="6093296"/>
            <a:ext cx="1872208" cy="6480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107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2B30BC-CCD8-4378-88BC-430872E484EC}" type="datetime1">
              <a:rPr lang="cs-CZ" smtClean="0"/>
              <a:t>28.4.2016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559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0CB82B-603D-4E52-A075-E2D552D01AC5}" type="datetime1">
              <a:rPr lang="cs-CZ" smtClean="0"/>
              <a:t>28.4.2016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600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 smtClean="0">
                <a:solidFill>
                  <a:srgbClr val="418E96"/>
                </a:solidFill>
              </a:rPr>
              <a:t>Státní podpora sportu pro rok 2013</a:t>
            </a:r>
          </a:p>
          <a:p>
            <a:pPr marL="0" indent="0">
              <a:buNone/>
            </a:pPr>
            <a:r>
              <a:rPr lang="cs-CZ" sz="2000" b="1" dirty="0" smtClean="0"/>
              <a:t>Státní podpora sportu pro rok 2013 byla projednána poradou vedení MŠMT dne 19. června 2012. </a:t>
            </a:r>
            <a:r>
              <a:rPr lang="cs-CZ" sz="2000" dirty="0" smtClean="0"/>
              <a:t>Jedná se o veřejné vyhlášení programů neinvestičního charakteru a charakteru programového financování reprodukce majetku v oblasti sportu. </a:t>
            </a:r>
          </a:p>
          <a:p>
            <a:pPr marL="0" indent="0">
              <a:buNone/>
            </a:pPr>
            <a:r>
              <a:rPr lang="cs-CZ" sz="2000" dirty="0" smtClean="0"/>
              <a:t>Státní finanční prostředky pro oblast sportu jsou z pozice státního rozpočtu vedeny ve dvou závazných ukazatelích, které pro rok 2013 jsou navrhovány s označením: </a:t>
            </a:r>
          </a:p>
          <a:p>
            <a:endParaRPr lang="cs-CZ" sz="2000" dirty="0" smtClean="0"/>
          </a:p>
          <a:p>
            <a:r>
              <a:rPr lang="cs-CZ" sz="2000" dirty="0" smtClean="0"/>
              <a:t>a) výdajový okruh: „Sportovní reprezentace“ </a:t>
            </a:r>
          </a:p>
          <a:p>
            <a:r>
              <a:rPr lang="cs-CZ" sz="2000" dirty="0" smtClean="0"/>
              <a:t>b) výdajový okruh: „Všeobecná sportovní činnost“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69308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B32F09-55A8-4CD1-800E-DE1F37E16F05}" type="datetime1">
              <a:rPr lang="cs-CZ" smtClean="0"/>
              <a:t>28.4.2016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12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C4738B8-AF64-4FE4-B405-ED8BCA522024}" type="datetime1">
              <a:rPr lang="cs-CZ" smtClean="0"/>
              <a:t>28.4.2016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924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CD8058-F576-4074-B136-4DCC072DDC84}" type="datetime1">
              <a:rPr lang="cs-CZ" smtClean="0"/>
              <a:t>28.4.2016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3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822AEC-62FD-44ED-A00D-A24AEE9FD083}" type="datetime1">
              <a:rPr lang="cs-CZ" smtClean="0"/>
              <a:t>28.4.2016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776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011B5A-1E28-4D66-A5E1-E485A822FC52}" type="datetime1">
              <a:rPr lang="cs-CZ" smtClean="0"/>
              <a:t>28.4.2016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604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BC10FC-2AAA-47B9-B9B2-B0B97568D014}" type="datetime1">
              <a:rPr lang="cs-CZ" smtClean="0"/>
              <a:t>28.4.2016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292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DB8E4B-2AB7-4C74-93BC-179C3E3648DF}" type="datetime1">
              <a:rPr lang="cs-CZ" smtClean="0"/>
              <a:t>28.4.2016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718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15616" y="1628800"/>
            <a:ext cx="7571184" cy="44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251520" y="6356350"/>
            <a:ext cx="648072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07FF043-C0B2-4D5E-9D2E-6F925F59FAFC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12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987824" y="3429000"/>
            <a:ext cx="5470376" cy="18002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b="1" dirty="0" smtClean="0">
                <a:latin typeface="+mn-lt"/>
              </a:rPr>
              <a:t>Výsledky učení a novela zákona o VŠ</a:t>
            </a:r>
            <a:br>
              <a:rPr lang="pl-PL" b="1" dirty="0" smtClean="0">
                <a:latin typeface="+mn-lt"/>
              </a:rPr>
            </a:br>
            <a:r>
              <a:rPr lang="pl-PL" sz="2600" b="1" dirty="0" smtClean="0">
                <a:latin typeface="+mn-lt"/>
              </a:rPr>
              <a:t>seminář Impuls 29. 4. 2016, AVU</a:t>
            </a:r>
            <a:endParaRPr lang="cs-CZ" sz="2600" b="1" spc="300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2987824" y="5949280"/>
            <a:ext cx="4784576" cy="43204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cs-CZ" sz="1000" dirty="0" smtClean="0"/>
              <a:t>Tomáš Fliegl</a:t>
            </a:r>
          </a:p>
          <a:p>
            <a:pPr marL="0" indent="0" algn="l">
              <a:buNone/>
            </a:pPr>
            <a:r>
              <a:rPr lang="cs-CZ" sz="1000" dirty="0"/>
              <a:t>o</a:t>
            </a:r>
            <a:r>
              <a:rPr lang="cs-CZ" sz="1000" dirty="0" smtClean="0"/>
              <a:t>dbor vysokých škol, MŠMT</a:t>
            </a:r>
          </a:p>
        </p:txBody>
      </p:sp>
    </p:spTree>
    <p:extLst>
      <p:ext uri="{BB962C8B-B14F-4D97-AF65-F5344CB8AC3E}">
        <p14:creationId xmlns:p14="http://schemas.microsoft.com/office/powerpoint/2010/main" val="940358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b="1" dirty="0" smtClean="0">
                <a:solidFill>
                  <a:srgbClr val="418E96"/>
                </a:solidFill>
              </a:rPr>
              <a:t>Dva klíčové prováděcí předpisy novely zákona o VŠ: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Nařízení </a:t>
            </a:r>
            <a:r>
              <a:rPr lang="cs-CZ" dirty="0"/>
              <a:t>vlády </a:t>
            </a:r>
            <a:r>
              <a:rPr lang="cs-CZ" b="1" dirty="0"/>
              <a:t>o </a:t>
            </a:r>
            <a:r>
              <a:rPr lang="cs-CZ" b="1" dirty="0" smtClean="0"/>
              <a:t>standardech </a:t>
            </a:r>
            <a:r>
              <a:rPr lang="cs-CZ" b="1" dirty="0"/>
              <a:t>pro akreditace ve vysokém </a:t>
            </a:r>
            <a:r>
              <a:rPr lang="cs-CZ" b="1" dirty="0" smtClean="0"/>
              <a:t>školství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Nařízení vlády </a:t>
            </a:r>
            <a:r>
              <a:rPr lang="cs-CZ" b="1" dirty="0"/>
              <a:t>o oblastech vzdělávání ve vysokém školství </a:t>
            </a:r>
          </a:p>
        </p:txBody>
      </p:sp>
    </p:spTree>
    <p:extLst>
      <p:ext uri="{BB962C8B-B14F-4D97-AF65-F5344CB8AC3E}">
        <p14:creationId xmlns:p14="http://schemas.microsoft.com/office/powerpoint/2010/main" val="2646152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b="1" dirty="0">
                <a:solidFill>
                  <a:srgbClr val="418E96"/>
                </a:solidFill>
                <a:latin typeface="+mj-lt"/>
              </a:rPr>
              <a:t>Nařízení vlády o standardech pro akreditace ve vysokém školství</a:t>
            </a:r>
          </a:p>
          <a:p>
            <a:r>
              <a:rPr lang="cs-CZ" dirty="0" smtClean="0"/>
              <a:t>Informační systém </a:t>
            </a:r>
            <a:r>
              <a:rPr lang="cs-CZ" b="1" dirty="0" smtClean="0"/>
              <a:t>s přesnými a srozumitelnými informacemi </a:t>
            </a:r>
            <a:r>
              <a:rPr lang="cs-CZ" dirty="0" smtClean="0"/>
              <a:t>o studijních programech</a:t>
            </a:r>
          </a:p>
          <a:p>
            <a:r>
              <a:rPr lang="cs-CZ" dirty="0" smtClean="0"/>
              <a:t>Soulad obsahu studia s výsledky učení obsaženými v</a:t>
            </a:r>
            <a:r>
              <a:rPr lang="cs-CZ" b="1" dirty="0" smtClean="0"/>
              <a:t> Rámci kvalifikací vysokoškolského vzdělávání ČR</a:t>
            </a:r>
          </a:p>
          <a:p>
            <a:r>
              <a:rPr lang="cs-CZ" dirty="0" smtClean="0"/>
              <a:t>Soulad </a:t>
            </a:r>
            <a:r>
              <a:rPr lang="cs-CZ" b="1" dirty="0" smtClean="0"/>
              <a:t>metod výuky a výsledků učení</a:t>
            </a:r>
            <a:r>
              <a:rPr lang="cs-CZ" dirty="0" smtClean="0"/>
              <a:t>; aktivní role studentů v procesu výuky</a:t>
            </a:r>
          </a:p>
          <a:p>
            <a:r>
              <a:rPr lang="cs-CZ" dirty="0" smtClean="0"/>
              <a:t>Zavedení </a:t>
            </a:r>
            <a:r>
              <a:rPr lang="cs-CZ" b="1" dirty="0" smtClean="0"/>
              <a:t>systému hodnocení kvality studijních programů </a:t>
            </a:r>
            <a:r>
              <a:rPr lang="cs-CZ" dirty="0" smtClean="0"/>
              <a:t>zaměřeného na dosahování stanovených výsledků učení</a:t>
            </a:r>
          </a:p>
          <a:p>
            <a:r>
              <a:rPr lang="cs-CZ" b="1" dirty="0" smtClean="0"/>
              <a:t>Rámec kvalifikací vysokoškolského vzdělávání ČR </a:t>
            </a:r>
            <a:r>
              <a:rPr lang="cs-CZ" dirty="0" smtClean="0"/>
              <a:t>jako příloha nařízení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0266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b="1" dirty="0">
                <a:solidFill>
                  <a:srgbClr val="418E96"/>
                </a:solidFill>
                <a:latin typeface="+mj-lt"/>
              </a:rPr>
              <a:t>Nařízení vlády o oblastech vzdělávání ve vysokém školství </a:t>
            </a:r>
          </a:p>
          <a:p>
            <a:r>
              <a:rPr lang="cs-CZ" dirty="0" smtClean="0"/>
              <a:t>Rámec kvalifikací vysokoškolského vzdělávání ČR použit pro vyjádření gradace popsaných znalostí, dovedností a obecných způsobilostí podle typu studijního programu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1295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>
                <a:solidFill>
                  <a:srgbClr val="418E96"/>
                </a:solidFill>
              </a:rPr>
              <a:t>Dlouhodobý záměr MŠMT 2016-2020:</a:t>
            </a:r>
          </a:p>
          <a:p>
            <a:pPr marL="0" indent="0" algn="just">
              <a:buNone/>
            </a:pPr>
            <a:r>
              <a:rPr lang="cs-CZ" b="1" dirty="0"/>
              <a:t>Využívat metodiky výsledků učení („</a:t>
            </a:r>
            <a:r>
              <a:rPr lang="cs-CZ" b="1" dirty="0" err="1"/>
              <a:t>learning</a:t>
            </a:r>
            <a:r>
              <a:rPr lang="cs-CZ" b="1" dirty="0"/>
              <a:t> </a:t>
            </a:r>
            <a:r>
              <a:rPr lang="cs-CZ" b="1" dirty="0" err="1"/>
              <a:t>outcomes</a:t>
            </a:r>
            <a:r>
              <a:rPr lang="cs-CZ" b="1" dirty="0"/>
              <a:t>“) při přípravě, realizaci i </a:t>
            </a:r>
            <a:r>
              <a:rPr lang="cs-CZ" b="1" dirty="0" smtClean="0"/>
              <a:t>hodnocení studijních </a:t>
            </a:r>
            <a:r>
              <a:rPr lang="cs-CZ" b="1" dirty="0" smtClean="0"/>
              <a:t>programů:</a:t>
            </a:r>
          </a:p>
          <a:p>
            <a:pPr marL="0" indent="0" algn="just">
              <a:buNone/>
            </a:pPr>
            <a:r>
              <a:rPr lang="cs-CZ" dirty="0" smtClean="0"/>
              <a:t>Stanovení </a:t>
            </a:r>
            <a:r>
              <a:rPr lang="cs-CZ" dirty="0"/>
              <a:t>konkrétních výsledků </a:t>
            </a:r>
            <a:r>
              <a:rPr lang="cs-CZ"/>
              <a:t>učení </a:t>
            </a:r>
            <a:r>
              <a:rPr lang="cs-CZ" smtClean="0"/>
              <a:t>(…) by </a:t>
            </a:r>
            <a:r>
              <a:rPr lang="cs-CZ" dirty="0"/>
              <a:t>mělo </a:t>
            </a:r>
            <a:r>
              <a:rPr lang="cs-CZ" dirty="0" smtClean="0"/>
              <a:t>být součástí </a:t>
            </a:r>
            <a:r>
              <a:rPr lang="cs-CZ" dirty="0"/>
              <a:t>přípravy každého jednotlivého studijního kurzu (předmětu) i celého studijního </a:t>
            </a:r>
            <a:r>
              <a:rPr lang="cs-CZ" dirty="0" smtClean="0"/>
              <a:t>programu, směřovat </a:t>
            </a:r>
            <a:r>
              <a:rPr lang="cs-CZ" dirty="0"/>
              <a:t>k provázanosti mezi jednotlivými součástmi studia a posilovat orientaci všech </a:t>
            </a:r>
            <a:r>
              <a:rPr lang="cs-CZ" dirty="0" smtClean="0"/>
              <a:t>dílčích předmětů </a:t>
            </a:r>
            <a:r>
              <a:rPr lang="cs-CZ" dirty="0"/>
              <a:t>na hlavní cíle celého </a:t>
            </a:r>
            <a:r>
              <a:rPr lang="cs-CZ"/>
              <a:t>studijního </a:t>
            </a:r>
            <a:r>
              <a:rPr lang="cs-CZ" smtClean="0"/>
              <a:t>programu.</a:t>
            </a:r>
          </a:p>
          <a:p>
            <a:pPr marL="0" indent="0" algn="just">
              <a:buNone/>
            </a:pPr>
            <a:r>
              <a:rPr lang="cs-CZ" smtClean="0"/>
              <a:t>Následné </a:t>
            </a:r>
            <a:r>
              <a:rPr lang="cs-CZ" dirty="0"/>
              <a:t>uskutečňování studijního </a:t>
            </a:r>
            <a:r>
              <a:rPr lang="cs-CZ" dirty="0" smtClean="0"/>
              <a:t>programu, včetně </a:t>
            </a:r>
            <a:r>
              <a:rPr lang="cs-CZ" dirty="0"/>
              <a:t>volby způsobů výuky a hodnocení studentů, by mělo být vědomě zaměřeno na </a:t>
            </a:r>
            <a:r>
              <a:rPr lang="cs-CZ" dirty="0" smtClean="0"/>
              <a:t>dosahování těchto </a:t>
            </a:r>
            <a:r>
              <a:rPr lang="cs-CZ" dirty="0"/>
              <a:t>očekávaných výsledků učení.</a:t>
            </a:r>
          </a:p>
        </p:txBody>
      </p:sp>
    </p:spTree>
    <p:extLst>
      <p:ext uri="{BB962C8B-B14F-4D97-AF65-F5344CB8AC3E}">
        <p14:creationId xmlns:p14="http://schemas.microsoft.com/office/powerpoint/2010/main" val="2588131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777</TotalTime>
  <Words>222</Words>
  <Application>Microsoft Office PowerPoint</Application>
  <PresentationFormat>Předvádění na obrazovce (4:3)</PresentationFormat>
  <Paragraphs>18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Motiv systému Office</vt:lpstr>
      <vt:lpstr>Výsledky učení a novela zákona o VŠ seminář Impuls 29. 4. 2016, AVU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Státní podpora sportu  pro rok 2013</dc:title>
  <dc:creator>User</dc:creator>
  <cp:lastModifiedBy>Tomáš Fliegl</cp:lastModifiedBy>
  <cp:revision>59</cp:revision>
  <dcterms:created xsi:type="dcterms:W3CDTF">2013-10-09T10:41:53Z</dcterms:created>
  <dcterms:modified xsi:type="dcterms:W3CDTF">2016-04-28T21:09:23Z</dcterms:modified>
</cp:coreProperties>
</file>