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78" r:id="rId2"/>
    <p:sldId id="258" r:id="rId3"/>
    <p:sldId id="257" r:id="rId4"/>
    <p:sldId id="259" r:id="rId5"/>
    <p:sldId id="260" r:id="rId6"/>
    <p:sldId id="261" r:id="rId7"/>
    <p:sldId id="262" r:id="rId8"/>
    <p:sldId id="263" r:id="rId9"/>
    <p:sldId id="264" r:id="rId10"/>
    <p:sldId id="265" r:id="rId11"/>
    <p:sldId id="271" r:id="rId12"/>
    <p:sldId id="270" r:id="rId13"/>
    <p:sldId id="274" r:id="rId14"/>
    <p:sldId id="275" r:id="rId15"/>
    <p:sldId id="276" r:id="rId16"/>
    <p:sldId id="277" r:id="rId17"/>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26C0DF8-847A-43C3-99AA-9A463AA71C30}" type="datetimeFigureOut">
              <a:rPr lang="cs-CZ" smtClean="0"/>
              <a:pPr/>
              <a:t>11.4.2016</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A4BEC72-716A-4D86-9FD2-EBB78E015205}" type="slidenum">
              <a:rPr lang="cs-CZ" smtClean="0"/>
              <a:pPr/>
              <a:t>‹#›</a:t>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smtClean="0"/>
              <a:t>Obsah prezentace i její struktura je dána snahou odpovědět na uvedené otázky. Vycházíme ze zpracované</a:t>
            </a:r>
            <a:r>
              <a:rPr lang="cs-CZ" baseline="0" dirty="0" smtClean="0"/>
              <a:t> metodiky, která se vedle odborné literatury opírá především o výsledky  projektů Q-RAM a Kvalita, které byly řešeny jako individuální národní projekty a na jejichž řešitelské týmy tvořili vysokoškolští učitelé z celé řady vysokých škol.  </a:t>
            </a:r>
            <a:endParaRPr lang="cs-CZ" dirty="0"/>
          </a:p>
        </p:txBody>
      </p:sp>
      <p:sp>
        <p:nvSpPr>
          <p:cNvPr id="4" name="Zástupný symbol pro číslo snímku 3"/>
          <p:cNvSpPr>
            <a:spLocks noGrp="1"/>
          </p:cNvSpPr>
          <p:nvPr>
            <p:ph type="sldNum" sz="quarter" idx="10"/>
          </p:nvPr>
        </p:nvSpPr>
        <p:spPr/>
        <p:txBody>
          <a:bodyPr/>
          <a:lstStyle/>
          <a:p>
            <a:fld id="{2A4BEC72-716A-4D86-9FD2-EBB78E015205}" type="slidenum">
              <a:rPr lang="cs-CZ" smtClean="0"/>
              <a:pPr/>
              <a:t>2</a:t>
            </a:fld>
            <a:endParaRPr lang="cs-CZ"/>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baseline="0" dirty="0" smtClean="0"/>
              <a:t>Jiné vzdělávací a hodnoticí metody užijeme při dosahování znalostních a jiné při dosahování </a:t>
            </a:r>
            <a:r>
              <a:rPr lang="cs-CZ" baseline="0" dirty="0" err="1" smtClean="0"/>
              <a:t>dovednostních</a:t>
            </a:r>
            <a:r>
              <a:rPr lang="cs-CZ" baseline="0" dirty="0" smtClean="0"/>
              <a:t> výsledků učení. Příklad: interaktivní přednáška, formulace problému v úvodu, řešení problému v interakci se studenty – výsledek učení: vysvětlí vývojové procesy v praslovanštině. Hodnocení – test s volnými odpověďmi. Samostatná nebo skupinová interpretace staroslověnského textu v semináři, prezentace výsledku –</a:t>
            </a:r>
          </a:p>
          <a:p>
            <a:r>
              <a:rPr lang="cs-CZ" baseline="0" dirty="0" smtClean="0"/>
              <a:t> výsledek učení: dovednost samostatně čte a interpretuje staroslověnský text.</a:t>
            </a:r>
          </a:p>
          <a:p>
            <a:r>
              <a:rPr lang="cs-CZ" baseline="0" dirty="0" smtClean="0"/>
              <a:t>Nelze stanovit závazný počet výsledků učení – snad lze mluvit o optimálním počtu 6, ale záleží na míře konkrétnosti. Počet závisí také na  rozsahu předmětu, jeho obsahové náročnosti, kreditním ohodnocení (tedy i studijní zátěži – časové náročnosti pro studenta). Vždy je třeba mít na mysli, že neformulujeme ideální výsledky učení, ale standard, který bude musí být naplněn všemi absolventy.  Ne stejný počet znalostí a dovedností! Gradace se do formulací promítá např. užitím odpovídajících sloves (popíše – charakterizuje – vysvětlí – kriticky hodnotí) nebo vyjádřením míry samostatnosti (pod vedením – samostatně zpracuje) apod. </a:t>
            </a:r>
          </a:p>
          <a:p>
            <a:r>
              <a:rPr lang="cs-CZ" baseline="0" dirty="0" smtClean="0"/>
              <a:t>Gradace je především mezi  stupni  studia, ale i uvnitř  studijního oboru (jiné výsledky učení lze stanovit na začátku studia, jiné v předmětech jeho závěru. V souvislosti s tím sledujeme i návaznost předmětu na jiné segmenty studijního oboru (např. i na praxe). I předpoklady formulujeme v kategorií ch výsledků učení – tj. předpokládané odborné znalosti i dovednosti. Musíme se přesvědčit o tom, že je student mohl předchozím studiem získat. O nezbytné provázanosti s vyučovacími a hodnoticími metodami už byla řeč. Jde o to uplatňovat širokou škálu výukových metod, a také formativní hodnocení. </a:t>
            </a:r>
            <a:endParaRPr lang="cs-CZ" dirty="0" smtClean="0"/>
          </a:p>
          <a:p>
            <a:endParaRPr lang="cs-CZ" dirty="0"/>
          </a:p>
        </p:txBody>
      </p:sp>
      <p:sp>
        <p:nvSpPr>
          <p:cNvPr id="4" name="Zástupný symbol pro číslo snímku 3"/>
          <p:cNvSpPr>
            <a:spLocks noGrp="1"/>
          </p:cNvSpPr>
          <p:nvPr>
            <p:ph type="sldNum" sz="quarter" idx="10"/>
          </p:nvPr>
        </p:nvSpPr>
        <p:spPr/>
        <p:txBody>
          <a:bodyPr/>
          <a:lstStyle/>
          <a:p>
            <a:fld id="{2A4BEC72-716A-4D86-9FD2-EBB78E015205}" type="slidenum">
              <a:rPr lang="cs-CZ" smtClean="0"/>
              <a:pPr/>
              <a:t>11</a:t>
            </a:fld>
            <a:endParaRPr lang="cs-CZ"/>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smtClean="0"/>
              <a:t>Osvědčil</a:t>
            </a:r>
            <a:r>
              <a:rPr lang="cs-CZ" baseline="0" dirty="0" smtClean="0"/>
              <a:t> se postup: popis programu/oboru – popis všech součástí programu/oboru – revize popisu programu /oboru.</a:t>
            </a:r>
          </a:p>
          <a:p>
            <a:r>
              <a:rPr lang="cs-CZ" baseline="0" dirty="0" smtClean="0"/>
              <a:t>Proces není nikdy ukončen! </a:t>
            </a:r>
            <a:endParaRPr lang="cs-CZ" dirty="0"/>
          </a:p>
        </p:txBody>
      </p:sp>
      <p:sp>
        <p:nvSpPr>
          <p:cNvPr id="4" name="Zástupný symbol pro číslo snímku 3"/>
          <p:cNvSpPr>
            <a:spLocks noGrp="1"/>
          </p:cNvSpPr>
          <p:nvPr>
            <p:ph type="sldNum" sz="quarter" idx="10"/>
          </p:nvPr>
        </p:nvSpPr>
        <p:spPr/>
        <p:txBody>
          <a:bodyPr/>
          <a:lstStyle/>
          <a:p>
            <a:fld id="{2A4BEC72-716A-4D86-9FD2-EBB78E015205}" type="slidenum">
              <a:rPr lang="cs-CZ" smtClean="0"/>
              <a:pPr/>
              <a:t>12</a:t>
            </a:fld>
            <a:endParaRPr lang="cs-CZ"/>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smtClean="0"/>
              <a:t>Základ</a:t>
            </a:r>
            <a:r>
              <a:rPr lang="cs-CZ" baseline="0" dirty="0" smtClean="0"/>
              <a:t> přístupu: odpověď na otázku Co bude v mém předmětu dělat student. Co po absolvování mého předmětu (na základě jeho absolvování) dokáže.</a:t>
            </a:r>
            <a:endParaRPr lang="cs-CZ" dirty="0"/>
          </a:p>
        </p:txBody>
      </p:sp>
      <p:sp>
        <p:nvSpPr>
          <p:cNvPr id="4" name="Zástupný symbol pro číslo snímku 3"/>
          <p:cNvSpPr>
            <a:spLocks noGrp="1"/>
          </p:cNvSpPr>
          <p:nvPr>
            <p:ph type="sldNum" sz="quarter" idx="10"/>
          </p:nvPr>
        </p:nvSpPr>
        <p:spPr/>
        <p:txBody>
          <a:bodyPr/>
          <a:lstStyle/>
          <a:p>
            <a:fld id="{2A4BEC72-716A-4D86-9FD2-EBB78E015205}" type="slidenum">
              <a:rPr lang="cs-CZ" smtClean="0"/>
              <a:pPr/>
              <a:t>13</a:t>
            </a:fld>
            <a:endParaRPr lang="cs-CZ"/>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smtClean="0"/>
              <a:t>Úvodní</a:t>
            </a:r>
            <a:r>
              <a:rPr lang="cs-CZ" baseline="0" dirty="0" smtClean="0"/>
              <a:t> otázky: K čemu jsou výsledky učení, v čem jsou přínosem pro učitele, v čem pro studenta?</a:t>
            </a:r>
            <a:endParaRPr lang="cs-CZ" dirty="0"/>
          </a:p>
        </p:txBody>
      </p:sp>
      <p:sp>
        <p:nvSpPr>
          <p:cNvPr id="4" name="Zástupný symbol pro číslo snímku 3"/>
          <p:cNvSpPr>
            <a:spLocks noGrp="1"/>
          </p:cNvSpPr>
          <p:nvPr>
            <p:ph type="sldNum" sz="quarter" idx="10"/>
          </p:nvPr>
        </p:nvSpPr>
        <p:spPr/>
        <p:txBody>
          <a:bodyPr/>
          <a:lstStyle/>
          <a:p>
            <a:fld id="{2A4BEC72-716A-4D86-9FD2-EBB78E015205}" type="slidenum">
              <a:rPr lang="cs-CZ" smtClean="0"/>
              <a:pPr/>
              <a:t>15</a:t>
            </a:fld>
            <a:endParaRPr 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smtClean="0"/>
              <a:t>Zde jen stručně připomeneme jednu z možných</a:t>
            </a:r>
            <a:r>
              <a:rPr lang="cs-CZ" baseline="0" dirty="0" smtClean="0"/>
              <a:t> definic – předpokládáme, že většina účastníků se s uvedenými pojmy již setkala. Zdůrazníme ověřitelnost jako významnou podmínku formulací výsledků učení. </a:t>
            </a:r>
            <a:endParaRPr lang="cs-CZ" dirty="0"/>
          </a:p>
        </p:txBody>
      </p:sp>
      <p:sp>
        <p:nvSpPr>
          <p:cNvPr id="4" name="Zástupný symbol pro číslo snímku 3"/>
          <p:cNvSpPr>
            <a:spLocks noGrp="1"/>
          </p:cNvSpPr>
          <p:nvPr>
            <p:ph type="sldNum" sz="quarter" idx="10"/>
          </p:nvPr>
        </p:nvSpPr>
        <p:spPr/>
        <p:txBody>
          <a:bodyPr/>
          <a:lstStyle/>
          <a:p>
            <a:fld id="{2A4BEC72-716A-4D86-9FD2-EBB78E015205}" type="slidenum">
              <a:rPr lang="cs-CZ" smtClean="0"/>
              <a:pPr/>
              <a:t>3</a:t>
            </a:fld>
            <a:endParaRPr lang="cs-C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smtClean="0"/>
              <a:t>Konkrétní</a:t>
            </a:r>
            <a:r>
              <a:rPr lang="cs-CZ" baseline="0" dirty="0" smtClean="0"/>
              <a:t> přiklad už ukazuje, že je třeba vyjádřit, jak se znalost projeví – student </a:t>
            </a:r>
            <a:r>
              <a:rPr lang="cs-CZ" b="1" baseline="0" dirty="0" smtClean="0"/>
              <a:t>vysvětlí.</a:t>
            </a:r>
            <a:r>
              <a:rPr lang="cs-CZ" baseline="0" dirty="0" smtClean="0"/>
              <a:t> </a:t>
            </a:r>
          </a:p>
          <a:p>
            <a:r>
              <a:rPr lang="cs-CZ" baseline="0" dirty="0" smtClean="0"/>
              <a:t>Podobně výraz </a:t>
            </a:r>
            <a:r>
              <a:rPr lang="cs-CZ" b="1" baseline="0" dirty="0" smtClean="0"/>
              <a:t>řeší </a:t>
            </a:r>
            <a:r>
              <a:rPr lang="cs-CZ" b="0" baseline="0" dirty="0" smtClean="0"/>
              <a:t>ukazuje na dovednost.</a:t>
            </a:r>
            <a:endParaRPr lang="cs-CZ" b="0" dirty="0"/>
          </a:p>
        </p:txBody>
      </p:sp>
      <p:sp>
        <p:nvSpPr>
          <p:cNvPr id="4" name="Zástupný symbol pro číslo snímku 3"/>
          <p:cNvSpPr>
            <a:spLocks noGrp="1"/>
          </p:cNvSpPr>
          <p:nvPr>
            <p:ph type="sldNum" sz="quarter" idx="10"/>
          </p:nvPr>
        </p:nvSpPr>
        <p:spPr/>
        <p:txBody>
          <a:bodyPr/>
          <a:lstStyle/>
          <a:p>
            <a:fld id="{2A4BEC72-716A-4D86-9FD2-EBB78E015205}" type="slidenum">
              <a:rPr lang="cs-CZ" smtClean="0"/>
              <a:pPr/>
              <a:t>4</a:t>
            </a:fld>
            <a:endParaRPr lang="cs-CZ"/>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smtClean="0"/>
              <a:t>Věnujeme samostatný</a:t>
            </a:r>
            <a:r>
              <a:rPr lang="cs-CZ" baseline="0" dirty="0" smtClean="0"/>
              <a:t> snímek, protože už se nebudeme k tomuto pojme vracet.</a:t>
            </a:r>
          </a:p>
          <a:p>
            <a:r>
              <a:rPr lang="cs-CZ" baseline="0" dirty="0" smtClean="0"/>
              <a:t>Obecné způsobilosti jsou vyjádřeny ve vztahu ke stupni vysokoškolské kvalifikace (bakalářský, magisterský, doktorský), protože jejich znakem je „obecnost“, není třeba, aby je učitel samostatně formuloval. Ale je třeba, aby je znal a uvažoval o tom, kde ve studiu je student může  získat a kde a jak je může prokázat.  Kromě jiného obecné způsobilosti dovolují flexibilitu absolventa vysokoškolského studia, jeho celoživotní vzdělávání, schopnost reagovat na měnící se sociální podmínky apod. Patří sem n</a:t>
            </a:r>
            <a:r>
              <a:rPr lang="cs-CZ" dirty="0" smtClean="0"/>
              <a:t>apř. jazykové dovednosti, schopnost  týmové práce, schopnost samostatně se rozhodovat, schopnost organizovat sobě i jiným celoživotní vzdělávání</a:t>
            </a:r>
            <a:endParaRPr lang="cs-CZ" dirty="0"/>
          </a:p>
        </p:txBody>
      </p:sp>
      <p:sp>
        <p:nvSpPr>
          <p:cNvPr id="4" name="Zástupný symbol pro číslo snímku 3"/>
          <p:cNvSpPr>
            <a:spLocks noGrp="1"/>
          </p:cNvSpPr>
          <p:nvPr>
            <p:ph type="sldNum" sz="quarter" idx="10"/>
          </p:nvPr>
        </p:nvSpPr>
        <p:spPr/>
        <p:txBody>
          <a:bodyPr/>
          <a:lstStyle/>
          <a:p>
            <a:fld id="{2A4BEC72-716A-4D86-9FD2-EBB78E015205}" type="slidenum">
              <a:rPr lang="cs-CZ" smtClean="0"/>
              <a:pPr/>
              <a:t>5</a:t>
            </a:fld>
            <a:endParaRPr 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smtClean="0"/>
              <a:t>V centru úvah je student.</a:t>
            </a:r>
            <a:r>
              <a:rPr lang="cs-CZ" baseline="0" dirty="0" smtClean="0"/>
              <a:t> Z perspektivy zamýšlených výsledků učení učitel promýšlí obsah, rozsah výuky svého předmětu, jednotlivá témata, návaznosti v rámci studijního oboru, vyučovací i hodnoticí metody. </a:t>
            </a:r>
            <a:endParaRPr lang="cs-CZ" dirty="0"/>
          </a:p>
        </p:txBody>
      </p:sp>
      <p:sp>
        <p:nvSpPr>
          <p:cNvPr id="4" name="Zástupný symbol pro číslo snímku 3"/>
          <p:cNvSpPr>
            <a:spLocks noGrp="1"/>
          </p:cNvSpPr>
          <p:nvPr>
            <p:ph type="sldNum" sz="quarter" idx="10"/>
          </p:nvPr>
        </p:nvSpPr>
        <p:spPr/>
        <p:txBody>
          <a:bodyPr/>
          <a:lstStyle/>
          <a:p>
            <a:fld id="{2A4BEC72-716A-4D86-9FD2-EBB78E015205}" type="slidenum">
              <a:rPr lang="cs-CZ" smtClean="0"/>
              <a:pPr/>
              <a:t>6</a:t>
            </a:fld>
            <a:endParaRPr lang="cs-C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smtClean="0"/>
              <a:t>Dobře formulované výsledky učení spojené s odpovídajícími</a:t>
            </a:r>
            <a:r>
              <a:rPr lang="cs-CZ" baseline="0" dirty="0" smtClean="0"/>
              <a:t> vzdělávacími a hodnoticími metodami studenta povedou k hloubkovému přístupu k učení, tj. ne memorování faktů a praktických postupů, ale hledání pravidelností a základních principů, ale vzájemné propojení myšlenek pro pochopení teorií, konceptů a smyslu studované problematiky</a:t>
            </a:r>
            <a:endParaRPr lang="cs-CZ" dirty="0"/>
          </a:p>
        </p:txBody>
      </p:sp>
      <p:sp>
        <p:nvSpPr>
          <p:cNvPr id="4" name="Zástupný symbol pro číslo snímku 3"/>
          <p:cNvSpPr>
            <a:spLocks noGrp="1"/>
          </p:cNvSpPr>
          <p:nvPr>
            <p:ph type="sldNum" sz="quarter" idx="10"/>
          </p:nvPr>
        </p:nvSpPr>
        <p:spPr/>
        <p:txBody>
          <a:bodyPr/>
          <a:lstStyle/>
          <a:p>
            <a:fld id="{2A4BEC72-716A-4D86-9FD2-EBB78E015205}" type="slidenum">
              <a:rPr lang="cs-CZ" smtClean="0"/>
              <a:pPr/>
              <a:t>7</a:t>
            </a:fld>
            <a:endParaRPr lang="cs-CZ"/>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smtClean="0"/>
              <a:t>Deskriptory</a:t>
            </a:r>
            <a:r>
              <a:rPr lang="cs-CZ" baseline="0" dirty="0" smtClean="0"/>
              <a:t> založené na výsledcích učení je možno (nutno) použít na kterékoliv úrovni a v kterémkoliv oboru (oblasti) vzdělávání. V čem je rozdíl? – v míře konkrétnosti  a v míře závaznosti (srovnáme-li např. národní deskriptory a deskriptory oblastí).</a:t>
            </a:r>
            <a:endParaRPr lang="cs-CZ" dirty="0"/>
          </a:p>
        </p:txBody>
      </p:sp>
      <p:sp>
        <p:nvSpPr>
          <p:cNvPr id="4" name="Zástupný symbol pro číslo snímku 3"/>
          <p:cNvSpPr>
            <a:spLocks noGrp="1"/>
          </p:cNvSpPr>
          <p:nvPr>
            <p:ph type="sldNum" sz="quarter" idx="10"/>
          </p:nvPr>
        </p:nvSpPr>
        <p:spPr/>
        <p:txBody>
          <a:bodyPr/>
          <a:lstStyle/>
          <a:p>
            <a:fld id="{2A4BEC72-716A-4D86-9FD2-EBB78E015205}" type="slidenum">
              <a:rPr lang="cs-CZ" smtClean="0"/>
              <a:pPr/>
              <a:t>8</a:t>
            </a:fld>
            <a:endParaRPr lang="cs-CZ"/>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smtClean="0"/>
              <a:t>Neboli platí: čím nižší úroveň, tím vyšší konkrétnost popisu. Je to dáno</a:t>
            </a:r>
            <a:r>
              <a:rPr lang="cs-CZ" baseline="0" dirty="0" smtClean="0"/>
              <a:t> tím, že výsledky učení musí být ověřitelné – i  dosažení národní úrovně je ověřováno dosažením výsledků učení v konkrétním studijním programu.</a:t>
            </a:r>
            <a:endParaRPr lang="cs-CZ" dirty="0"/>
          </a:p>
        </p:txBody>
      </p:sp>
      <p:sp>
        <p:nvSpPr>
          <p:cNvPr id="4" name="Zástupný symbol pro číslo snímku 3"/>
          <p:cNvSpPr>
            <a:spLocks noGrp="1"/>
          </p:cNvSpPr>
          <p:nvPr>
            <p:ph type="sldNum" sz="quarter" idx="10"/>
          </p:nvPr>
        </p:nvSpPr>
        <p:spPr/>
        <p:txBody>
          <a:bodyPr/>
          <a:lstStyle/>
          <a:p>
            <a:fld id="{2A4BEC72-716A-4D86-9FD2-EBB78E015205}" type="slidenum">
              <a:rPr lang="cs-CZ" smtClean="0"/>
              <a:pPr/>
              <a:t>9</a:t>
            </a:fld>
            <a:endParaRPr lang="cs-CZ"/>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smtClean="0"/>
              <a:t>Všechny</a:t>
            </a:r>
            <a:r>
              <a:rPr lang="cs-CZ" baseline="0" dirty="0" smtClean="0"/>
              <a:t> výstupy jsou ověřitelné, zároveň vedou k hloubkovému přístupu k učení – studentovi je z popisu zřejmé, že nestačí memorovat vývojové procesy, které v praslovanštině proběhly, ale musí je vysvětlit, tj. zdůvodnit, za jakých jazykových podmínek, proč apod.</a:t>
            </a:r>
            <a:endParaRPr lang="cs-CZ" dirty="0"/>
          </a:p>
        </p:txBody>
      </p:sp>
      <p:sp>
        <p:nvSpPr>
          <p:cNvPr id="4" name="Zástupný symbol pro číslo snímku 3"/>
          <p:cNvSpPr>
            <a:spLocks noGrp="1"/>
          </p:cNvSpPr>
          <p:nvPr>
            <p:ph type="sldNum" sz="quarter" idx="10"/>
          </p:nvPr>
        </p:nvSpPr>
        <p:spPr/>
        <p:txBody>
          <a:bodyPr/>
          <a:lstStyle/>
          <a:p>
            <a:fld id="{2A4BEC72-716A-4D86-9FD2-EBB78E015205}" type="slidenum">
              <a:rPr lang="cs-CZ" smtClean="0"/>
              <a:pPr/>
              <a:t>10</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p>
            <a:fld id="{95EC1D4A-A796-47C3-A63E-CE236FB377E2}" type="datetimeFigureOut">
              <a:rPr lang="cs-CZ" smtClean="0"/>
              <a:pPr/>
              <a:t>11.4.2016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C57A5DF-1266-40EA-9282-1E66B9DE06C0}"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95EC1D4A-A796-47C3-A63E-CE236FB377E2}" type="datetimeFigureOut">
              <a:rPr lang="cs-CZ" smtClean="0"/>
              <a:pPr/>
              <a:t>11.4.2016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C57A5DF-1266-40EA-9282-1E66B9DE06C0}"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95EC1D4A-A796-47C3-A63E-CE236FB377E2}" type="datetimeFigureOut">
              <a:rPr lang="cs-CZ" smtClean="0"/>
              <a:pPr/>
              <a:t>11.4.2016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C57A5DF-1266-40EA-9282-1E66B9DE06C0}"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95EC1D4A-A796-47C3-A63E-CE236FB377E2}" type="datetimeFigureOut">
              <a:rPr lang="cs-CZ" smtClean="0"/>
              <a:pPr/>
              <a:t>11.4.2016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C57A5DF-1266-40EA-9282-1E66B9DE06C0}"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fld id="{95EC1D4A-A796-47C3-A63E-CE236FB377E2}" type="datetimeFigureOut">
              <a:rPr lang="cs-CZ" smtClean="0"/>
              <a:pPr/>
              <a:t>11.4.2016</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C57A5DF-1266-40EA-9282-1E66B9DE06C0}"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95EC1D4A-A796-47C3-A63E-CE236FB377E2}" type="datetimeFigureOut">
              <a:rPr lang="cs-CZ" smtClean="0"/>
              <a:pPr/>
              <a:t>11.4.2016</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C57A5DF-1266-40EA-9282-1E66B9DE06C0}"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95EC1D4A-A796-47C3-A63E-CE236FB377E2}" type="datetimeFigureOut">
              <a:rPr lang="cs-CZ" smtClean="0"/>
              <a:pPr/>
              <a:t>11.4.2016</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AC57A5DF-1266-40EA-9282-1E66B9DE06C0}"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95EC1D4A-A796-47C3-A63E-CE236FB377E2}" type="datetimeFigureOut">
              <a:rPr lang="cs-CZ" smtClean="0"/>
              <a:pPr/>
              <a:t>11.4.2016</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AC57A5DF-1266-40EA-9282-1E66B9DE06C0}"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95EC1D4A-A796-47C3-A63E-CE236FB377E2}" type="datetimeFigureOut">
              <a:rPr lang="cs-CZ" smtClean="0"/>
              <a:pPr/>
              <a:t>11.4.2016</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AC57A5DF-1266-40EA-9282-1E66B9DE06C0}"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95EC1D4A-A796-47C3-A63E-CE236FB377E2}" type="datetimeFigureOut">
              <a:rPr lang="cs-CZ" smtClean="0"/>
              <a:pPr/>
              <a:t>11.4.2016</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C57A5DF-1266-40EA-9282-1E66B9DE06C0}"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95EC1D4A-A796-47C3-A63E-CE236FB377E2}" type="datetimeFigureOut">
              <a:rPr lang="cs-CZ" smtClean="0"/>
              <a:pPr/>
              <a:t>11.4.2016</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C57A5DF-1266-40EA-9282-1E66B9DE06C0}"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EC1D4A-A796-47C3-A63E-CE236FB377E2}" type="datetimeFigureOut">
              <a:rPr lang="cs-CZ" smtClean="0"/>
              <a:pPr/>
              <a:t>11.4.2016</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57A5DF-1266-40EA-9282-1E66B9DE06C0}"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mailto:epasacko@kcj.zcu.cz"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124840" y="5212944"/>
            <a:ext cx="2611717" cy="994687"/>
          </a:xfrm>
          <a:prstGeom prst="rect">
            <a:avLst/>
          </a:prstGeom>
        </p:spPr>
      </p:pic>
      <p:pic>
        <p:nvPicPr>
          <p:cNvPr id="5" name="Obrázek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264569" y="5221464"/>
            <a:ext cx="1481042" cy="986167"/>
          </a:xfrm>
          <a:prstGeom prst="rect">
            <a:avLst/>
          </a:prstGeom>
        </p:spPr>
      </p:pic>
      <p:sp>
        <p:nvSpPr>
          <p:cNvPr id="6" name="TextovéPole 5"/>
          <p:cNvSpPr txBox="1"/>
          <p:nvPr/>
        </p:nvSpPr>
        <p:spPr>
          <a:xfrm>
            <a:off x="2021682" y="6207630"/>
            <a:ext cx="4779169" cy="646331"/>
          </a:xfrm>
          <a:prstGeom prst="rect">
            <a:avLst/>
          </a:prstGeom>
          <a:noFill/>
        </p:spPr>
        <p:txBody>
          <a:bodyPr wrap="square" rtlCol="0">
            <a:spAutoFit/>
          </a:bodyPr>
          <a:lstStyle/>
          <a:p>
            <a:pPr algn="ctr"/>
            <a:r>
              <a:rPr lang="cs-CZ">
                <a:solidFill>
                  <a:schemeClr val="tx1">
                    <a:lumMod val="50000"/>
                    <a:lumOff val="50000"/>
                  </a:schemeClr>
                </a:solidFill>
              </a:rPr>
              <a:t>Připraveno s podporou programu Erasmus+ Evropské unie</a:t>
            </a:r>
            <a:r>
              <a:rPr lang="cs-CZ" smtClean="0">
                <a:solidFill>
                  <a:schemeClr val="tx1">
                    <a:lumMod val="50000"/>
                    <a:lumOff val="50000"/>
                  </a:schemeClr>
                </a:solidFill>
              </a:rPr>
              <a:t>.</a:t>
            </a:r>
            <a:endParaRPr lang="cs-CZ">
              <a:solidFill>
                <a:schemeClr val="tx1">
                  <a:lumMod val="50000"/>
                  <a:lumOff val="50000"/>
                </a:schemeClr>
              </a:solidFill>
            </a:endParaRPr>
          </a:p>
        </p:txBody>
      </p:sp>
      <p:sp>
        <p:nvSpPr>
          <p:cNvPr id="7" name="Obdélník 6"/>
          <p:cNvSpPr/>
          <p:nvPr/>
        </p:nvSpPr>
        <p:spPr>
          <a:xfrm>
            <a:off x="1500166" y="1428737"/>
            <a:ext cx="6500858" cy="1077218"/>
          </a:xfrm>
          <a:prstGeom prst="rect">
            <a:avLst/>
          </a:prstGeom>
        </p:spPr>
        <p:txBody>
          <a:bodyPr wrap="square">
            <a:spAutoFit/>
          </a:bodyPr>
          <a:lstStyle/>
          <a:p>
            <a:r>
              <a:rPr lang="cs-CZ" sz="3200" b="1" dirty="0" smtClean="0"/>
              <a:t>Výsledky učení </a:t>
            </a:r>
            <a:br>
              <a:rPr lang="cs-CZ" sz="3200" b="1" dirty="0" smtClean="0"/>
            </a:br>
            <a:r>
              <a:rPr lang="cs-CZ" sz="3200" b="1" dirty="0" smtClean="0"/>
              <a:t>v pedagogické činnosti vysokých škol</a:t>
            </a:r>
            <a:endParaRPr lang="cs-CZ" sz="3200" b="1" dirty="0"/>
          </a:p>
        </p:txBody>
      </p:sp>
      <p:sp>
        <p:nvSpPr>
          <p:cNvPr id="9" name="Obdélník 8"/>
          <p:cNvSpPr/>
          <p:nvPr/>
        </p:nvSpPr>
        <p:spPr>
          <a:xfrm>
            <a:off x="1643043" y="3244334"/>
            <a:ext cx="4262208" cy="400110"/>
          </a:xfrm>
          <a:prstGeom prst="rect">
            <a:avLst/>
          </a:prstGeom>
        </p:spPr>
        <p:txBody>
          <a:bodyPr wrap="square">
            <a:spAutoFit/>
          </a:bodyPr>
          <a:lstStyle/>
          <a:p>
            <a:r>
              <a:rPr lang="cs-CZ" sz="2000" dirty="0" smtClean="0"/>
              <a:t>Představení metodiky</a:t>
            </a:r>
          </a:p>
        </p:txBody>
      </p:sp>
    </p:spTree>
    <p:extLst>
      <p:ext uri="{BB962C8B-B14F-4D97-AF65-F5344CB8AC3E}">
        <p14:creationId xmlns:p14="http://schemas.microsoft.com/office/powerpoint/2010/main" xmlns="" val="18451657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normAutofit fontScale="90000"/>
          </a:bodyPr>
          <a:lstStyle/>
          <a:p>
            <a:r>
              <a:rPr lang="cs-CZ" dirty="0" smtClean="0"/>
              <a:t>Konkrétnost popisu na úrovni předmětu</a:t>
            </a:r>
            <a:endParaRPr lang="cs-CZ" dirty="0"/>
          </a:p>
        </p:txBody>
      </p:sp>
      <p:sp>
        <p:nvSpPr>
          <p:cNvPr id="6" name="Zástupný symbol pro obsah 5"/>
          <p:cNvSpPr>
            <a:spLocks noGrp="1"/>
          </p:cNvSpPr>
          <p:nvPr>
            <p:ph idx="1"/>
          </p:nvPr>
        </p:nvSpPr>
        <p:spPr/>
        <p:txBody>
          <a:bodyPr>
            <a:normAutofit fontScale="92500"/>
          </a:bodyPr>
          <a:lstStyle/>
          <a:p>
            <a:pPr>
              <a:buNone/>
            </a:pPr>
            <a:r>
              <a:rPr lang="cs-CZ" dirty="0" smtClean="0"/>
              <a:t>	Odborné znalosti předmětu slavistika a staroslověnština </a:t>
            </a:r>
          </a:p>
          <a:p>
            <a:r>
              <a:rPr lang="cs-CZ" i="1" dirty="0" smtClean="0"/>
              <a:t>Absolvent vysvětlí základní vývojové procesy praslovanštiny v hláskoslovné a morfologické rovině, </a:t>
            </a:r>
          </a:p>
          <a:p>
            <a:r>
              <a:rPr lang="cs-CZ" i="1" dirty="0" smtClean="0"/>
              <a:t>vysvětlí jazykové znaky větví  slovanských jazyků,</a:t>
            </a:r>
          </a:p>
          <a:p>
            <a:r>
              <a:rPr lang="cs-CZ" i="1" dirty="0" smtClean="0"/>
              <a:t>charakterizuje staroslověnštinu, a to z hlediska jejího jazykového systému a z hlediska její funkce. </a:t>
            </a:r>
          </a:p>
          <a:p>
            <a:endParaRPr lang="cs-CZ" i="1"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Zásady při formulaci výsledků učení</a:t>
            </a:r>
            <a:endParaRPr lang="cs-CZ" dirty="0"/>
          </a:p>
        </p:txBody>
      </p:sp>
      <p:sp>
        <p:nvSpPr>
          <p:cNvPr id="3" name="Zástupný symbol pro obsah 2"/>
          <p:cNvSpPr>
            <a:spLocks noGrp="1"/>
          </p:cNvSpPr>
          <p:nvPr>
            <p:ph idx="1"/>
          </p:nvPr>
        </p:nvSpPr>
        <p:spPr/>
        <p:txBody>
          <a:bodyPr>
            <a:normAutofit fontScale="85000" lnSpcReduction="10000"/>
          </a:bodyPr>
          <a:lstStyle/>
          <a:p>
            <a:r>
              <a:rPr lang="cs-CZ" dirty="0" smtClean="0"/>
              <a:t>Odlišujeme odborné znalosti a odborné dovednosti.</a:t>
            </a:r>
          </a:p>
          <a:p>
            <a:r>
              <a:rPr lang="cs-CZ" dirty="0" smtClean="0"/>
              <a:t>Formulujeme odpovídající počet výsledků učení.</a:t>
            </a:r>
          </a:p>
          <a:p>
            <a:r>
              <a:rPr lang="cs-CZ" dirty="0" smtClean="0"/>
              <a:t>Snažíme se o gradaci výsledků učení.</a:t>
            </a:r>
          </a:p>
          <a:p>
            <a:r>
              <a:rPr lang="cs-CZ" dirty="0" smtClean="0"/>
              <a:t>Sledujeme návaznost výsledků učení v rámci oboru.</a:t>
            </a:r>
          </a:p>
          <a:p>
            <a:r>
              <a:rPr lang="cs-CZ" dirty="0" smtClean="0"/>
              <a:t>Sledujeme návaznost výsledků učení na formulované předpoklady.</a:t>
            </a:r>
          </a:p>
          <a:p>
            <a:r>
              <a:rPr lang="cs-CZ" dirty="0" smtClean="0"/>
              <a:t>Sledujeme provázanost výsledků učení s vyučovacími metodami.</a:t>
            </a:r>
          </a:p>
          <a:p>
            <a:r>
              <a:rPr lang="cs-CZ" dirty="0" smtClean="0"/>
              <a:t>Sledujeme provázanost výsledků učení s hodnoticími metodami.</a:t>
            </a:r>
            <a:endParaRPr lang="cs-CZ" smtClean="0"/>
          </a:p>
          <a:p>
            <a:endParaRPr lang="cs-CZ" dirty="0" smtClean="0"/>
          </a:p>
          <a:p>
            <a:endParaRPr lang="cs-CZ" dirty="0" smtClean="0"/>
          </a:p>
          <a:p>
            <a:endParaRPr lang="cs-CZ"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Jak postupovat při popisu studijního oboru</a:t>
            </a:r>
            <a:endParaRPr lang="cs-CZ" dirty="0"/>
          </a:p>
        </p:txBody>
      </p:sp>
      <p:sp>
        <p:nvSpPr>
          <p:cNvPr id="3" name="Zástupný symbol pro obsah 2"/>
          <p:cNvSpPr>
            <a:spLocks noGrp="1"/>
          </p:cNvSpPr>
          <p:nvPr>
            <p:ph idx="1"/>
          </p:nvPr>
        </p:nvSpPr>
        <p:spPr/>
        <p:txBody>
          <a:bodyPr>
            <a:normAutofit fontScale="70000" lnSpcReduction="20000"/>
          </a:bodyPr>
          <a:lstStyle/>
          <a:p>
            <a:pPr>
              <a:buNone/>
            </a:pPr>
            <a:r>
              <a:rPr lang="cs-CZ" dirty="0" smtClean="0"/>
              <a:t>Garant oboru</a:t>
            </a:r>
          </a:p>
          <a:p>
            <a:r>
              <a:rPr lang="cs-CZ" dirty="0" smtClean="0"/>
              <a:t>Formuluje výsledky učení oboru (respektuje stupeň studia a odpovídající gradaci).</a:t>
            </a:r>
          </a:p>
          <a:p>
            <a:r>
              <a:rPr lang="cs-CZ" dirty="0" smtClean="0"/>
              <a:t>Formuluje vstupní předpoklady.</a:t>
            </a:r>
          </a:p>
          <a:p>
            <a:r>
              <a:rPr lang="cs-CZ" dirty="0" smtClean="0"/>
              <a:t>Zahrne do popisu deskriptory obecných způsobilostí (podle NKR), případně je modifikuje podle specifiky oboru.</a:t>
            </a:r>
          </a:p>
          <a:p>
            <a:r>
              <a:rPr lang="cs-CZ" dirty="0" smtClean="0"/>
              <a:t>Uvede způsoby hodnocení, kterými bude dosažení výsledků učení ověřováno. </a:t>
            </a:r>
          </a:p>
          <a:p>
            <a:r>
              <a:rPr lang="cs-CZ" dirty="0" smtClean="0"/>
              <a:t>V obecné rovině uvede vzdělávací metody.</a:t>
            </a:r>
          </a:p>
          <a:p>
            <a:r>
              <a:rPr lang="cs-CZ" dirty="0" smtClean="0"/>
              <a:t>Porovná formulované výsledky učení s příslušnými deskriptory NKT a oblasti vzdělávání.</a:t>
            </a:r>
          </a:p>
          <a:p>
            <a:pPr>
              <a:buNone/>
            </a:pPr>
            <a:endParaRPr lang="cs-CZ" dirty="0" smtClean="0"/>
          </a:p>
          <a:p>
            <a:pPr>
              <a:buNone/>
            </a:pPr>
            <a:r>
              <a:rPr lang="cs-CZ" dirty="0" smtClean="0"/>
              <a:t>Pozor:</a:t>
            </a:r>
          </a:p>
          <a:p>
            <a:pPr>
              <a:buNone/>
            </a:pPr>
            <a:r>
              <a:rPr lang="cs-CZ" dirty="0" smtClean="0"/>
              <a:t>Výsledky učení oboru vyjadřují minimální standard, ideální představu. </a:t>
            </a:r>
          </a:p>
          <a:p>
            <a:pPr>
              <a:buNone/>
            </a:pPr>
            <a:endParaRPr lang="cs-CZ" dirty="0" smtClean="0"/>
          </a:p>
          <a:p>
            <a:pPr>
              <a:buNone/>
            </a:pPr>
            <a:endParaRPr lang="cs-CZ"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Jak postupovat při popisu předmětu</a:t>
            </a:r>
            <a:endParaRPr lang="cs-CZ" dirty="0"/>
          </a:p>
        </p:txBody>
      </p:sp>
      <p:sp>
        <p:nvSpPr>
          <p:cNvPr id="3" name="Zástupný symbol pro obsah 2"/>
          <p:cNvSpPr>
            <a:spLocks noGrp="1"/>
          </p:cNvSpPr>
          <p:nvPr>
            <p:ph idx="1"/>
          </p:nvPr>
        </p:nvSpPr>
        <p:spPr/>
        <p:txBody>
          <a:bodyPr>
            <a:normAutofit fontScale="92500" lnSpcReduction="10000"/>
          </a:bodyPr>
          <a:lstStyle/>
          <a:p>
            <a:pPr>
              <a:buNone/>
            </a:pPr>
            <a:r>
              <a:rPr lang="cs-CZ" dirty="0" smtClean="0"/>
              <a:t>Garant předmětu (vyučující)</a:t>
            </a:r>
          </a:p>
          <a:p>
            <a:r>
              <a:rPr lang="cs-CZ" dirty="0" smtClean="0"/>
              <a:t>Formuluje </a:t>
            </a:r>
            <a:r>
              <a:rPr lang="cs-CZ" b="1" dirty="0" smtClean="0"/>
              <a:t>konkrétní</a:t>
            </a:r>
            <a:r>
              <a:rPr lang="cs-CZ" dirty="0" smtClean="0"/>
              <a:t> </a:t>
            </a:r>
            <a:r>
              <a:rPr lang="cs-CZ" b="1" dirty="0" smtClean="0"/>
              <a:t>ověřitelné</a:t>
            </a:r>
            <a:r>
              <a:rPr lang="cs-CZ" dirty="0" smtClean="0"/>
              <a:t> výsledky učení.</a:t>
            </a:r>
          </a:p>
          <a:p>
            <a:r>
              <a:rPr lang="cs-CZ" dirty="0" smtClean="0"/>
              <a:t>Formuluje konkrétní vyučovací metody.</a:t>
            </a:r>
          </a:p>
          <a:p>
            <a:r>
              <a:rPr lang="cs-CZ" dirty="0" smtClean="0"/>
              <a:t>Formuluje konkrétní hodnoticí metody.</a:t>
            </a:r>
          </a:p>
          <a:p>
            <a:r>
              <a:rPr lang="cs-CZ" dirty="0" smtClean="0"/>
              <a:t>Formuluje předpoklady.</a:t>
            </a:r>
          </a:p>
          <a:p>
            <a:r>
              <a:rPr lang="cs-CZ" dirty="0" smtClean="0"/>
              <a:t>Sleduje vztah k ostatním předmětům ve studijním programu. </a:t>
            </a:r>
          </a:p>
          <a:p>
            <a:r>
              <a:rPr lang="cs-CZ" dirty="0" smtClean="0"/>
              <a:t>Sleduje vztah k formulovaným výsledkům učení oboru. </a:t>
            </a:r>
          </a:p>
          <a:p>
            <a:endParaRPr lang="cs-CZ"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Závěrečná etapa popisu studijního programu</a:t>
            </a:r>
            <a:endParaRPr lang="cs-CZ" dirty="0"/>
          </a:p>
        </p:txBody>
      </p:sp>
      <p:sp>
        <p:nvSpPr>
          <p:cNvPr id="3" name="Zástupný symbol pro obsah 2"/>
          <p:cNvSpPr>
            <a:spLocks noGrp="1"/>
          </p:cNvSpPr>
          <p:nvPr>
            <p:ph idx="1"/>
          </p:nvPr>
        </p:nvSpPr>
        <p:spPr/>
        <p:txBody>
          <a:bodyPr/>
          <a:lstStyle/>
          <a:p>
            <a:r>
              <a:rPr lang="cs-CZ" dirty="0" smtClean="0"/>
              <a:t>Sledování vzájemného propojení složek studijního programu.</a:t>
            </a:r>
          </a:p>
          <a:p>
            <a:r>
              <a:rPr lang="cs-CZ" dirty="0" smtClean="0"/>
              <a:t>Provázanost částí a celku.</a:t>
            </a:r>
          </a:p>
          <a:p>
            <a:r>
              <a:rPr lang="cs-CZ" dirty="0" smtClean="0"/>
              <a:t>Hledání a odstraňování disproporcí.</a:t>
            </a:r>
          </a:p>
          <a:p>
            <a:r>
              <a:rPr lang="cs-CZ" dirty="0" smtClean="0"/>
              <a:t>Hledání a odstraňování tzv. „bílých“ míst a naopak </a:t>
            </a:r>
            <a:r>
              <a:rPr lang="cs-CZ" dirty="0" err="1" smtClean="0"/>
              <a:t>překryvů</a:t>
            </a:r>
            <a:r>
              <a:rPr lang="cs-CZ" dirty="0" smtClean="0"/>
              <a:t>.</a:t>
            </a:r>
            <a:endParaRPr lang="cs-CZ"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Odpověď na otázky</a:t>
            </a:r>
            <a:endParaRPr lang="cs-CZ" dirty="0"/>
          </a:p>
        </p:txBody>
      </p:sp>
      <p:sp>
        <p:nvSpPr>
          <p:cNvPr id="3" name="Zástupný symbol pro obsah 2"/>
          <p:cNvSpPr>
            <a:spLocks noGrp="1"/>
          </p:cNvSpPr>
          <p:nvPr>
            <p:ph idx="1"/>
          </p:nvPr>
        </p:nvSpPr>
        <p:spPr/>
        <p:txBody>
          <a:bodyPr>
            <a:noAutofit/>
          </a:bodyPr>
          <a:lstStyle/>
          <a:p>
            <a:pPr>
              <a:buNone/>
            </a:pPr>
            <a:r>
              <a:rPr lang="cs-CZ" sz="2000" dirty="0" smtClean="0"/>
              <a:t>Jasně formulované výsledky učení </a:t>
            </a:r>
          </a:p>
          <a:p>
            <a:r>
              <a:rPr lang="cs-CZ" sz="2000" dirty="0" smtClean="0"/>
              <a:t>pomáhají naplnit přístup ke vzdělávání, v jehož centru stojí student,</a:t>
            </a:r>
          </a:p>
          <a:p>
            <a:r>
              <a:rPr lang="cs-CZ" sz="2000" dirty="0" smtClean="0"/>
              <a:t>vedou učitele k promýšlení vyučovacího a učebního procesu ve všech souvislostech,</a:t>
            </a:r>
          </a:p>
          <a:p>
            <a:r>
              <a:rPr lang="cs-CZ" sz="2000" dirty="0" smtClean="0"/>
              <a:t>poskytují učitelům konkrétní zpětnou vazbu o jejich vzdělávací činnosti,</a:t>
            </a:r>
          </a:p>
          <a:p>
            <a:r>
              <a:rPr lang="cs-CZ" sz="2000" dirty="0" smtClean="0"/>
              <a:t>poskytují studentům jasné informace o obsahu studia, o kritériích a způsobech hodnocení,</a:t>
            </a:r>
          </a:p>
          <a:p>
            <a:r>
              <a:rPr lang="cs-CZ" sz="2000" dirty="0" smtClean="0"/>
              <a:t>vytvářejí podmínky, které studenty vedou k hloubkovému přístupu k učení, </a:t>
            </a:r>
          </a:p>
          <a:p>
            <a:r>
              <a:rPr lang="cs-CZ" sz="2000" dirty="0" smtClean="0"/>
              <a:t>mohou přispívat ke zvyšování kvality vzdělávacího procesu na vysoké škole.</a:t>
            </a:r>
          </a:p>
          <a:p>
            <a:pPr>
              <a:buNone/>
            </a:pPr>
            <a:endParaRPr lang="cs-CZ" sz="2000" dirty="0" smtClean="0"/>
          </a:p>
          <a:p>
            <a:pPr>
              <a:buNone/>
            </a:pPr>
            <a:r>
              <a:rPr lang="cs-CZ" sz="2400" dirty="0" smtClean="0"/>
              <a:t>     Základní podmínka: uplatňování výsledků učení nesmí znamenat formální vyplňování předepsaných kolonek. </a:t>
            </a:r>
          </a:p>
          <a:p>
            <a:pPr>
              <a:buNone/>
            </a:pPr>
            <a:endParaRPr lang="cs-CZ"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457200" y="274638"/>
            <a:ext cx="8229600" cy="5940444"/>
          </a:xfrm>
        </p:spPr>
        <p:txBody>
          <a:bodyPr>
            <a:normAutofit/>
          </a:bodyPr>
          <a:lstStyle/>
          <a:p>
            <a:r>
              <a:rPr lang="cs-CZ" dirty="0" smtClean="0"/>
              <a:t>Kontakt:</a:t>
            </a:r>
            <a:br>
              <a:rPr lang="cs-CZ" dirty="0" smtClean="0"/>
            </a:br>
            <a:r>
              <a:rPr lang="cs-CZ" dirty="0" err="1" smtClean="0">
                <a:hlinkClick r:id="rId2"/>
              </a:rPr>
              <a:t>epasacko</a:t>
            </a:r>
            <a:r>
              <a:rPr lang="cs-CZ" dirty="0" smtClean="0">
                <a:hlinkClick r:id="rId2"/>
              </a:rPr>
              <a:t>@</a:t>
            </a:r>
            <a:r>
              <a:rPr lang="cs-CZ" dirty="0" err="1" smtClean="0">
                <a:hlinkClick r:id="rId2"/>
              </a:rPr>
              <a:t>kcj.zcu.cz</a:t>
            </a:r>
            <a:r>
              <a:rPr lang="cs-CZ" dirty="0" smtClean="0"/>
              <a:t/>
            </a:r>
            <a:br>
              <a:rPr lang="cs-CZ" dirty="0" smtClean="0"/>
            </a:br>
            <a:r>
              <a:rPr lang="cs-CZ" dirty="0" smtClean="0"/>
              <a:t>t</a:t>
            </a:r>
            <a:r>
              <a:rPr lang="cs-CZ" dirty="0" smtClean="0"/>
              <a:t>ana.</a:t>
            </a:r>
            <a:r>
              <a:rPr lang="cs-CZ" dirty="0" err="1" smtClean="0"/>
              <a:t>gavalcova</a:t>
            </a:r>
            <a:r>
              <a:rPr lang="cs-CZ" dirty="0" smtClean="0"/>
              <a:t>@</a:t>
            </a:r>
            <a:r>
              <a:rPr lang="cs-CZ" dirty="0" err="1" smtClean="0"/>
              <a:t>uhk.cz</a:t>
            </a:r>
            <a:r>
              <a:rPr lang="cs-CZ" dirty="0" smtClean="0"/>
              <a:t/>
            </a:r>
            <a:br>
              <a:rPr lang="cs-CZ" dirty="0" smtClean="0"/>
            </a:br>
            <a:endParaRPr lang="cs-CZ"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Obsah a struktura vystoupení</a:t>
            </a:r>
            <a:endParaRPr lang="cs-CZ" dirty="0"/>
          </a:p>
        </p:txBody>
      </p:sp>
      <p:sp>
        <p:nvSpPr>
          <p:cNvPr id="3" name="Zástupný symbol pro obsah 2"/>
          <p:cNvSpPr>
            <a:spLocks noGrp="1"/>
          </p:cNvSpPr>
          <p:nvPr>
            <p:ph idx="1"/>
          </p:nvPr>
        </p:nvSpPr>
        <p:spPr/>
        <p:txBody>
          <a:bodyPr>
            <a:normAutofit/>
          </a:bodyPr>
          <a:lstStyle/>
          <a:p>
            <a:r>
              <a:rPr lang="cs-CZ" dirty="0" smtClean="0"/>
              <a:t>Co jsou a k čemu jsou výsledky učení?</a:t>
            </a:r>
          </a:p>
          <a:p>
            <a:r>
              <a:rPr lang="cs-CZ" dirty="0" smtClean="0"/>
              <a:t>Co znamená jejich implementace do pedagogické praxe pro učitele?</a:t>
            </a:r>
          </a:p>
          <a:p>
            <a:r>
              <a:rPr lang="cs-CZ" dirty="0" smtClean="0"/>
              <a:t>Co od učitele vyžaduje?</a:t>
            </a:r>
          </a:p>
          <a:p>
            <a:r>
              <a:rPr lang="cs-CZ" dirty="0" smtClean="0"/>
              <a:t>Co učitelům může přinést?</a:t>
            </a:r>
          </a:p>
          <a:p>
            <a:r>
              <a:rPr lang="cs-CZ" dirty="0" smtClean="0"/>
              <a:t>Co přinese studentům?</a:t>
            </a:r>
          </a:p>
          <a:p>
            <a:pPr>
              <a:buNone/>
            </a:pPr>
            <a:r>
              <a:rPr lang="cs-CZ" dirty="0" smtClean="0"/>
              <a:t>Cíl: představit, jak lze s kategorií výsledky učení pracovat při popisu oboru a jeho segmentů.</a:t>
            </a:r>
            <a:endParaRPr lang="cs-CZ"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Neobejdeme se bez definic</a:t>
            </a:r>
            <a:endParaRPr lang="cs-CZ" dirty="0"/>
          </a:p>
        </p:txBody>
      </p:sp>
      <p:sp>
        <p:nvSpPr>
          <p:cNvPr id="3" name="Zástupný symbol pro obsah 2"/>
          <p:cNvSpPr>
            <a:spLocks noGrp="1"/>
          </p:cNvSpPr>
          <p:nvPr>
            <p:ph idx="1"/>
          </p:nvPr>
        </p:nvSpPr>
        <p:spPr/>
        <p:txBody>
          <a:bodyPr>
            <a:normAutofit lnSpcReduction="10000"/>
          </a:bodyPr>
          <a:lstStyle/>
          <a:p>
            <a:pPr>
              <a:buNone/>
            </a:pPr>
            <a:r>
              <a:rPr lang="cs-CZ" dirty="0" smtClean="0"/>
              <a:t>	</a:t>
            </a:r>
          </a:p>
          <a:p>
            <a:pPr>
              <a:buNone/>
            </a:pPr>
            <a:r>
              <a:rPr lang="cs-CZ" dirty="0" smtClean="0"/>
              <a:t>	Výsledky učení – objektivní popis toho, co by měl student </a:t>
            </a:r>
            <a:r>
              <a:rPr lang="cs-CZ" b="1" dirty="0" smtClean="0"/>
              <a:t>znát</a:t>
            </a:r>
            <a:r>
              <a:rPr lang="cs-CZ" dirty="0" smtClean="0"/>
              <a:t> po absolvování určitého studijního oboru nebo jeho dílčí složky (předmětu, studijní stáže, praxe apod.), čemu by měl </a:t>
            </a:r>
            <a:r>
              <a:rPr lang="cs-CZ" b="1" dirty="0" smtClean="0"/>
              <a:t>rozumět</a:t>
            </a:r>
            <a:r>
              <a:rPr lang="cs-CZ" dirty="0" smtClean="0"/>
              <a:t>, co by měl být schopen na základě svých znalostí </a:t>
            </a:r>
            <a:r>
              <a:rPr lang="cs-CZ" b="1" dirty="0" smtClean="0"/>
              <a:t>dělat</a:t>
            </a:r>
            <a:r>
              <a:rPr lang="cs-CZ" dirty="0" smtClean="0"/>
              <a:t>. </a:t>
            </a:r>
          </a:p>
          <a:p>
            <a:pPr>
              <a:buNone/>
            </a:pPr>
            <a:r>
              <a:rPr lang="cs-CZ" dirty="0" smtClean="0"/>
              <a:t>	Je to formulace </a:t>
            </a:r>
            <a:r>
              <a:rPr lang="cs-CZ" b="1" dirty="0" smtClean="0"/>
              <a:t>ověřitelné kvality</a:t>
            </a:r>
            <a:r>
              <a:rPr lang="cs-CZ" dirty="0" smtClean="0"/>
              <a:t>, kterou student v procesu učení získá.</a:t>
            </a:r>
            <a:endParaRPr lang="cs-CZ"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Kategorie</a:t>
            </a:r>
            <a:endParaRPr lang="cs-CZ" dirty="0"/>
          </a:p>
        </p:txBody>
      </p:sp>
      <p:sp>
        <p:nvSpPr>
          <p:cNvPr id="3" name="Zástupný symbol pro obsah 2"/>
          <p:cNvSpPr>
            <a:spLocks noGrp="1"/>
          </p:cNvSpPr>
          <p:nvPr>
            <p:ph idx="1"/>
          </p:nvPr>
        </p:nvSpPr>
        <p:spPr/>
        <p:txBody>
          <a:bodyPr>
            <a:normAutofit fontScale="92500" lnSpcReduction="10000"/>
          </a:bodyPr>
          <a:lstStyle/>
          <a:p>
            <a:r>
              <a:rPr lang="cs-CZ" dirty="0" smtClean="0"/>
              <a:t>Odborné (oborové) </a:t>
            </a:r>
            <a:r>
              <a:rPr lang="cs-CZ" b="1" dirty="0" smtClean="0"/>
              <a:t>znalosti</a:t>
            </a:r>
            <a:r>
              <a:rPr lang="cs-CZ" dirty="0" smtClean="0"/>
              <a:t>.</a:t>
            </a:r>
          </a:p>
          <a:p>
            <a:pPr>
              <a:buNone/>
            </a:pPr>
            <a:r>
              <a:rPr lang="cs-CZ" dirty="0" smtClean="0"/>
              <a:t>    </a:t>
            </a:r>
            <a:r>
              <a:rPr lang="cs-CZ" i="1" dirty="0" smtClean="0"/>
              <a:t>Absolvent bakalářského oboru český jazyk </a:t>
            </a:r>
            <a:r>
              <a:rPr lang="cs-CZ" b="1" i="1" dirty="0" smtClean="0"/>
              <a:t>vysvětlí </a:t>
            </a:r>
            <a:r>
              <a:rPr lang="cs-CZ" i="1" dirty="0" smtClean="0"/>
              <a:t>jazykový systém češtiny v rovině fonologické, morfologické, syntaktické, lexikální a stylistické.</a:t>
            </a:r>
            <a:endParaRPr lang="cs-CZ" dirty="0" smtClean="0"/>
          </a:p>
          <a:p>
            <a:r>
              <a:rPr lang="cs-CZ" dirty="0" smtClean="0"/>
              <a:t>Odborné (oborové) </a:t>
            </a:r>
            <a:r>
              <a:rPr lang="cs-CZ" b="1" dirty="0" smtClean="0"/>
              <a:t>dovednosti</a:t>
            </a:r>
            <a:r>
              <a:rPr lang="cs-CZ" dirty="0" smtClean="0"/>
              <a:t>.</a:t>
            </a:r>
          </a:p>
          <a:p>
            <a:pPr>
              <a:buNone/>
            </a:pPr>
            <a:r>
              <a:rPr lang="cs-CZ" dirty="0" smtClean="0"/>
              <a:t>	</a:t>
            </a:r>
            <a:r>
              <a:rPr lang="cs-CZ" i="1" dirty="0" smtClean="0"/>
              <a:t>Absolvent na základě rámcově vymezeného úkolu a s použitím určené metody </a:t>
            </a:r>
            <a:r>
              <a:rPr lang="cs-CZ" b="1" i="1" dirty="0" smtClean="0"/>
              <a:t>řeší</a:t>
            </a:r>
            <a:r>
              <a:rPr lang="cs-CZ" i="1" dirty="0" smtClean="0"/>
              <a:t> konkrétní lingvistický problém.</a:t>
            </a:r>
            <a:endParaRPr lang="cs-CZ" dirty="0" smtClean="0"/>
          </a:p>
          <a:p>
            <a:r>
              <a:rPr lang="cs-CZ" b="1" dirty="0" smtClean="0"/>
              <a:t>Obecné způsobilosti</a:t>
            </a:r>
            <a:r>
              <a:rPr lang="cs-CZ" dirty="0" smtClean="0"/>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Obecné způsobilosti</a:t>
            </a:r>
            <a:endParaRPr lang="cs-CZ" dirty="0"/>
          </a:p>
        </p:txBody>
      </p:sp>
      <p:sp>
        <p:nvSpPr>
          <p:cNvPr id="3" name="Zástupný symbol pro obsah 2"/>
          <p:cNvSpPr>
            <a:spLocks noGrp="1"/>
          </p:cNvSpPr>
          <p:nvPr>
            <p:ph idx="1"/>
          </p:nvPr>
        </p:nvSpPr>
        <p:spPr/>
        <p:txBody>
          <a:bodyPr>
            <a:normAutofit lnSpcReduction="10000"/>
          </a:bodyPr>
          <a:lstStyle/>
          <a:p>
            <a:pPr>
              <a:buNone/>
            </a:pPr>
            <a:r>
              <a:rPr lang="cs-CZ" dirty="0" smtClean="0"/>
              <a:t>	Vyjadřují prokazatelnou schopnost studenta používat znalosti a dovednosti nabyté ve studovaném oboru spolu s osobními, sociálními nebo metodickými schopnostmi při práci a při studiu v profesním nebo osobním rozvoji, a to v míře přenositelné i mimo studovaný obor. </a:t>
            </a:r>
          </a:p>
          <a:p>
            <a:pPr>
              <a:buNone/>
            </a:pPr>
            <a:r>
              <a:rPr lang="cs-CZ" dirty="0" smtClean="0"/>
              <a:t>	Jsou </a:t>
            </a:r>
            <a:r>
              <a:rPr lang="cs-CZ" b="1" dirty="0" smtClean="0"/>
              <a:t>obecné</a:t>
            </a:r>
            <a:r>
              <a:rPr lang="cs-CZ" dirty="0" smtClean="0"/>
              <a:t> - </a:t>
            </a:r>
            <a:r>
              <a:rPr lang="cs-CZ" b="1" dirty="0" smtClean="0"/>
              <a:t>přenositelné</a:t>
            </a:r>
            <a:r>
              <a:rPr lang="cs-CZ" dirty="0" smtClean="0"/>
              <a:t>, využitelné i mimo studovaný obor. </a:t>
            </a:r>
            <a:endParaRPr lang="cs-CZ"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 čem je přístup jiný?</a:t>
            </a:r>
            <a:endParaRPr lang="cs-CZ" dirty="0"/>
          </a:p>
        </p:txBody>
      </p:sp>
      <p:sp>
        <p:nvSpPr>
          <p:cNvPr id="3" name="Zástupný symbol pro obsah 2"/>
          <p:cNvSpPr>
            <a:spLocks noGrp="1"/>
          </p:cNvSpPr>
          <p:nvPr>
            <p:ph idx="1"/>
          </p:nvPr>
        </p:nvSpPr>
        <p:spPr/>
        <p:txBody>
          <a:bodyPr>
            <a:normAutofit fontScale="92500" lnSpcReduction="20000"/>
          </a:bodyPr>
          <a:lstStyle/>
          <a:p>
            <a:pPr>
              <a:buNone/>
            </a:pPr>
            <a:r>
              <a:rPr lang="cs-CZ" dirty="0" smtClean="0"/>
              <a:t>Z pozice učitele:</a:t>
            </a:r>
          </a:p>
          <a:p>
            <a:r>
              <a:rPr lang="cs-CZ" dirty="0" smtClean="0"/>
              <a:t>Které ověřitelné znalosti, dovednosti, obecné  způsobilosti by měl student ve vzdělávacím procesu získat?</a:t>
            </a:r>
          </a:p>
          <a:p>
            <a:r>
              <a:rPr lang="cs-CZ" dirty="0" smtClean="0"/>
              <a:t>Kterými vzdělávacími metodami dosáhnu toho, aby bylo stanovených výsledků učení dosaženo?</a:t>
            </a:r>
          </a:p>
          <a:p>
            <a:r>
              <a:rPr lang="cs-CZ" dirty="0" smtClean="0"/>
              <a:t>Kterými hodnoticími metodami zjistím, že skutečně bylo stanovených výsledků dosaženo? </a:t>
            </a:r>
          </a:p>
          <a:p>
            <a:r>
              <a:rPr lang="cs-CZ" dirty="0" smtClean="0"/>
              <a:t>Na které výsledky učení získané předchozím studiem bude student navazovat? </a:t>
            </a:r>
          </a:p>
          <a:p>
            <a:endParaRPr lang="cs-CZ"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 čem je přístup jiný ?</a:t>
            </a:r>
            <a:endParaRPr lang="cs-CZ" dirty="0"/>
          </a:p>
        </p:txBody>
      </p:sp>
      <p:sp>
        <p:nvSpPr>
          <p:cNvPr id="3" name="Zástupný symbol pro obsah 2"/>
          <p:cNvSpPr>
            <a:spLocks noGrp="1"/>
          </p:cNvSpPr>
          <p:nvPr>
            <p:ph idx="1"/>
          </p:nvPr>
        </p:nvSpPr>
        <p:spPr/>
        <p:txBody>
          <a:bodyPr/>
          <a:lstStyle/>
          <a:p>
            <a:pPr>
              <a:buNone/>
            </a:pPr>
            <a:r>
              <a:rPr lang="cs-CZ" dirty="0" smtClean="0"/>
              <a:t>Z pozice studenta:</a:t>
            </a:r>
          </a:p>
          <a:p>
            <a:r>
              <a:rPr lang="cs-CZ" dirty="0" smtClean="0"/>
              <a:t>Jaké vstupní znalosti, dovednosti, způsobilosti musím mít, abych mohl předmět (obor) absolvovat?</a:t>
            </a:r>
          </a:p>
          <a:p>
            <a:r>
              <a:rPr lang="cs-CZ" dirty="0" smtClean="0"/>
              <a:t>Co budu po skončení výuky znát, umět dělat?</a:t>
            </a:r>
          </a:p>
          <a:p>
            <a:r>
              <a:rPr lang="cs-CZ" dirty="0" smtClean="0"/>
              <a:t>Co se ode mě po skončení výuky očekává? </a:t>
            </a:r>
          </a:p>
          <a:p>
            <a:r>
              <a:rPr lang="cs-CZ" dirty="0" smtClean="0"/>
              <a:t>Co budu muset prokázat? </a:t>
            </a:r>
          </a:p>
          <a:p>
            <a:r>
              <a:rPr lang="cs-CZ" dirty="0" smtClean="0"/>
              <a:t>Jaká budou kritéria mého hodnocení? </a:t>
            </a:r>
          </a:p>
          <a:p>
            <a:pPr>
              <a:buNone/>
            </a:pPr>
            <a:endParaRPr lang="cs-CZ"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Na jakých úrovních lze výsledky učení formulovat?</a:t>
            </a:r>
            <a:endParaRPr lang="cs-CZ" dirty="0"/>
          </a:p>
        </p:txBody>
      </p:sp>
      <p:sp>
        <p:nvSpPr>
          <p:cNvPr id="3" name="Zástupný symbol pro obsah 2"/>
          <p:cNvSpPr>
            <a:spLocks noGrp="1"/>
          </p:cNvSpPr>
          <p:nvPr>
            <p:ph idx="1"/>
          </p:nvPr>
        </p:nvSpPr>
        <p:spPr/>
        <p:txBody>
          <a:bodyPr>
            <a:normAutofit fontScale="77500" lnSpcReduction="20000"/>
          </a:bodyPr>
          <a:lstStyle/>
          <a:p>
            <a:pPr>
              <a:buNone/>
            </a:pPr>
            <a:r>
              <a:rPr lang="cs-CZ" dirty="0" smtClean="0"/>
              <a:t>Úroveň:</a:t>
            </a:r>
          </a:p>
          <a:p>
            <a:r>
              <a:rPr lang="cs-CZ" dirty="0" smtClean="0"/>
              <a:t>národní deskriptory (minimální odborné znalosti, dovednosti, obecné způsobilosti pro jednotlivé stupně vzdělávání),</a:t>
            </a:r>
          </a:p>
          <a:p>
            <a:r>
              <a:rPr lang="cs-CZ" dirty="0" smtClean="0"/>
              <a:t>deskriptory oblastí vzdělávání (okruh odborných znalostí, dovedností obecných způsobilostí pro obsahově příbuzné studijní programy),</a:t>
            </a:r>
          </a:p>
          <a:p>
            <a:r>
              <a:rPr lang="cs-CZ" dirty="0" smtClean="0"/>
              <a:t>deskriptory studijního programu/oboru (výsledky učení na úrovni oboru),</a:t>
            </a:r>
          </a:p>
          <a:p>
            <a:r>
              <a:rPr lang="cs-CZ" dirty="0" smtClean="0"/>
              <a:t>deskriptory jednotlivých segmentů studijního programu /oboru (především výsledky učení jednotlivých předmětů)</a:t>
            </a:r>
          </a:p>
          <a:p>
            <a:r>
              <a:rPr lang="cs-CZ" dirty="0" smtClean="0"/>
              <a:t>deskriptory jednotlivých témat.</a:t>
            </a:r>
            <a:endParaRPr lang="cs-CZ"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smtClean="0"/>
              <a:t>Konkrétnost popisu na jednotlivých úrovních</a:t>
            </a:r>
            <a:endParaRPr lang="cs-CZ" dirty="0"/>
          </a:p>
        </p:txBody>
      </p:sp>
      <p:sp>
        <p:nvSpPr>
          <p:cNvPr id="4" name="Zástupný symbol pro obsah 3"/>
          <p:cNvSpPr>
            <a:spLocks noGrp="1"/>
          </p:cNvSpPr>
          <p:nvPr>
            <p:ph sz="half" idx="1"/>
          </p:nvPr>
        </p:nvSpPr>
        <p:spPr/>
        <p:txBody>
          <a:bodyPr>
            <a:normAutofit fontScale="85000" lnSpcReduction="10000"/>
          </a:bodyPr>
          <a:lstStyle/>
          <a:p>
            <a:pPr>
              <a:buNone/>
            </a:pPr>
            <a:r>
              <a:rPr lang="cs-CZ" dirty="0" smtClean="0"/>
              <a:t>Odborné dovednosti</a:t>
            </a:r>
          </a:p>
          <a:p>
            <a:pPr>
              <a:buNone/>
            </a:pPr>
            <a:r>
              <a:rPr lang="cs-CZ" dirty="0" smtClean="0"/>
              <a:t>absolventa bakalářského</a:t>
            </a:r>
          </a:p>
          <a:p>
            <a:pPr>
              <a:buNone/>
            </a:pPr>
            <a:r>
              <a:rPr lang="cs-CZ" dirty="0" smtClean="0"/>
              <a:t>studijního programu (NKR)</a:t>
            </a:r>
          </a:p>
          <a:p>
            <a:pPr>
              <a:buNone/>
            </a:pPr>
            <a:endParaRPr lang="cs-CZ" dirty="0" smtClean="0"/>
          </a:p>
          <a:p>
            <a:pPr>
              <a:buNone/>
            </a:pPr>
            <a:r>
              <a:rPr lang="cs-CZ" i="1" dirty="0" smtClean="0"/>
              <a:t>Absolvent umí </a:t>
            </a:r>
          </a:p>
          <a:p>
            <a:pPr>
              <a:buNone/>
            </a:pPr>
            <a:r>
              <a:rPr lang="cs-CZ" i="1" dirty="0" smtClean="0"/>
              <a:t>s využitím odborných </a:t>
            </a:r>
          </a:p>
          <a:p>
            <a:pPr>
              <a:buNone/>
            </a:pPr>
            <a:r>
              <a:rPr lang="cs-CZ" i="1" dirty="0" smtClean="0"/>
              <a:t>znalostí na základě </a:t>
            </a:r>
          </a:p>
          <a:p>
            <a:pPr>
              <a:buNone/>
            </a:pPr>
            <a:r>
              <a:rPr lang="cs-CZ" i="1" dirty="0" smtClean="0"/>
              <a:t>rámcově vymezeného úkolu </a:t>
            </a:r>
          </a:p>
          <a:p>
            <a:pPr>
              <a:buNone/>
            </a:pPr>
            <a:r>
              <a:rPr lang="cs-CZ" i="1" dirty="0" smtClean="0"/>
              <a:t>řešit praktické problémy </a:t>
            </a:r>
          </a:p>
          <a:p>
            <a:pPr>
              <a:buNone/>
            </a:pPr>
            <a:r>
              <a:rPr lang="cs-CZ" i="1" dirty="0" smtClean="0"/>
              <a:t>oboru …</a:t>
            </a:r>
            <a:endParaRPr lang="cs-CZ" i="1" dirty="0"/>
          </a:p>
        </p:txBody>
      </p:sp>
      <p:sp>
        <p:nvSpPr>
          <p:cNvPr id="5" name="Zástupný symbol pro obsah 4"/>
          <p:cNvSpPr>
            <a:spLocks noGrp="1"/>
          </p:cNvSpPr>
          <p:nvPr>
            <p:ph sz="half" idx="2"/>
          </p:nvPr>
        </p:nvSpPr>
        <p:spPr/>
        <p:txBody>
          <a:bodyPr>
            <a:normAutofit fontScale="85000" lnSpcReduction="10000"/>
          </a:bodyPr>
          <a:lstStyle/>
          <a:p>
            <a:pPr>
              <a:buNone/>
            </a:pPr>
            <a:r>
              <a:rPr lang="cs-CZ" dirty="0" smtClean="0"/>
              <a:t>Odborné dovednosti</a:t>
            </a:r>
          </a:p>
          <a:p>
            <a:pPr>
              <a:buNone/>
            </a:pPr>
            <a:r>
              <a:rPr lang="cs-CZ" dirty="0" smtClean="0"/>
              <a:t>absolventa bakalářského </a:t>
            </a:r>
          </a:p>
          <a:p>
            <a:pPr>
              <a:buNone/>
            </a:pPr>
            <a:r>
              <a:rPr lang="cs-CZ" dirty="0" smtClean="0"/>
              <a:t>studijního programu oblasti </a:t>
            </a:r>
          </a:p>
          <a:p>
            <a:pPr>
              <a:buNone/>
            </a:pPr>
            <a:r>
              <a:rPr lang="cs-CZ" dirty="0" smtClean="0"/>
              <a:t>Zdravotnické obory</a:t>
            </a:r>
          </a:p>
          <a:p>
            <a:pPr>
              <a:buNone/>
            </a:pPr>
            <a:r>
              <a:rPr lang="cs-CZ" i="1" dirty="0" smtClean="0"/>
              <a:t>Absolvent umí</a:t>
            </a:r>
          </a:p>
          <a:p>
            <a:pPr>
              <a:buNone/>
            </a:pPr>
            <a:r>
              <a:rPr lang="cs-CZ" i="1" dirty="0" smtClean="0"/>
              <a:t>na základě teoretických </a:t>
            </a:r>
          </a:p>
          <a:p>
            <a:pPr>
              <a:buNone/>
            </a:pPr>
            <a:r>
              <a:rPr lang="cs-CZ" i="1" dirty="0" smtClean="0"/>
              <a:t>znalostí  samostatně provádět </a:t>
            </a:r>
          </a:p>
          <a:p>
            <a:pPr>
              <a:buNone/>
            </a:pPr>
            <a:r>
              <a:rPr lang="cs-CZ" i="1" dirty="0" smtClean="0"/>
              <a:t>diagnostiku pacienta, plánovat</a:t>
            </a:r>
          </a:p>
          <a:p>
            <a:pPr>
              <a:buNone/>
            </a:pPr>
            <a:r>
              <a:rPr lang="cs-CZ" i="1" dirty="0" smtClean="0"/>
              <a:t>a realizovat adekvátní </a:t>
            </a:r>
          </a:p>
          <a:p>
            <a:pPr>
              <a:buNone/>
            </a:pPr>
            <a:r>
              <a:rPr lang="cs-CZ" i="1" dirty="0" smtClean="0"/>
              <a:t>intervence a vyhodnocovat </a:t>
            </a:r>
          </a:p>
          <a:p>
            <a:pPr>
              <a:buNone/>
            </a:pPr>
            <a:r>
              <a:rPr lang="cs-CZ" i="1" dirty="0" smtClean="0"/>
              <a:t>efektivnost výsledků.</a:t>
            </a:r>
            <a:endParaRPr lang="cs-CZ" i="1" dirty="0"/>
          </a:p>
        </p:txBody>
      </p:sp>
    </p:spTree>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855</TotalTime>
  <Words>1492</Words>
  <PresentationFormat>Předvádění na obrazovce (4:3)</PresentationFormat>
  <Paragraphs>146</Paragraphs>
  <Slides>16</Slides>
  <Notes>13</Notes>
  <HiddenSlides>0</HiddenSlides>
  <MMClips>0</MMClips>
  <ScaleCrop>false</ScaleCrop>
  <HeadingPairs>
    <vt:vector size="4" baseType="variant">
      <vt:variant>
        <vt:lpstr>Motiv</vt:lpstr>
      </vt:variant>
      <vt:variant>
        <vt:i4>1</vt:i4>
      </vt:variant>
      <vt:variant>
        <vt:lpstr>Nadpisy snímků</vt:lpstr>
      </vt:variant>
      <vt:variant>
        <vt:i4>16</vt:i4>
      </vt:variant>
    </vt:vector>
  </HeadingPairs>
  <TitlesOfParts>
    <vt:vector size="17" baseType="lpstr">
      <vt:lpstr>Motiv sady Office</vt:lpstr>
      <vt:lpstr>Snímek 1</vt:lpstr>
      <vt:lpstr>Obsah a struktura vystoupení</vt:lpstr>
      <vt:lpstr>Neobejdeme se bez definic</vt:lpstr>
      <vt:lpstr>Kategorie</vt:lpstr>
      <vt:lpstr>Obecné způsobilosti</vt:lpstr>
      <vt:lpstr>V čem je přístup jiný?</vt:lpstr>
      <vt:lpstr>V čem je přístup jiný ?</vt:lpstr>
      <vt:lpstr>Na jakých úrovních lze výsledky učení formulovat?</vt:lpstr>
      <vt:lpstr>Konkrétnost popisu na jednotlivých úrovních</vt:lpstr>
      <vt:lpstr>Konkrétnost popisu na úrovni předmětu</vt:lpstr>
      <vt:lpstr>Zásady při formulaci výsledků učení</vt:lpstr>
      <vt:lpstr>Jak postupovat při popisu studijního oboru</vt:lpstr>
      <vt:lpstr>Jak postupovat při popisu předmětu</vt:lpstr>
      <vt:lpstr>Závěrečná etapa popisu studijního programu</vt:lpstr>
      <vt:lpstr>Odpověď na otázky</vt:lpstr>
      <vt:lpstr>Kontakt: epasacko@kcj.zcu.cz tana.gavalcova@uhk.cz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Výsledky učení  v pedagogické činnosti vysokých škol</dc:title>
  <dc:creator>PhDr. Eva PASÁČKOVÁ CSc.</dc:creator>
  <cp:lastModifiedBy>epasacko</cp:lastModifiedBy>
  <cp:revision>92</cp:revision>
  <dcterms:created xsi:type="dcterms:W3CDTF">2016-03-31T07:11:22Z</dcterms:created>
  <dcterms:modified xsi:type="dcterms:W3CDTF">2016-04-11T06:03:50Z</dcterms:modified>
</cp:coreProperties>
</file>