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70" r:id="rId5"/>
    <p:sldMasterId id="2147483658" r:id="rId6"/>
  </p:sldMasterIdLst>
  <p:notesMasterIdLst>
    <p:notesMasterId r:id="rId16"/>
  </p:notesMasterIdLst>
  <p:sldIdLst>
    <p:sldId id="256" r:id="rId7"/>
    <p:sldId id="261" r:id="rId8"/>
    <p:sldId id="263" r:id="rId9"/>
    <p:sldId id="265" r:id="rId10"/>
    <p:sldId id="266" r:id="rId11"/>
    <p:sldId id="267" r:id="rId12"/>
    <p:sldId id="299" r:id="rId13"/>
    <p:sldId id="271" r:id="rId14"/>
    <p:sldId id="298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Objects="1"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81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D26EF3-E8FF-4FE3-9449-C0FB3EBC4C18}" type="datetimeFigureOut">
              <a:rPr lang="cs-CZ" smtClean="0"/>
              <a:t>26.02.2024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5E4A3C-9C7A-4E0F-BA4A-7B3ACAC032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9685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twitter.com/ProbackaCz" TargetMode="External"/><Relationship Id="rId5" Type="http://schemas.openxmlformats.org/officeDocument/2006/relationships/image" Target="../media/image5.png"/><Relationship Id="rId4" Type="http://schemas.openxmlformats.org/officeDocument/2006/relationships/hyperlink" Target="https://www.facebook.com/probacka" TargetMode="Externa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FF340-AC77-4CA9-9A91-24B430201196}" type="datetimeFigureOut">
              <a:rPr lang="cs-CZ" smtClean="0"/>
              <a:t>26.02.2024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CB01F-3528-436A-9972-9FC758C40D0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4595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Závěrečný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FF340-AC77-4CA9-9A91-24B430201196}" type="datetimeFigureOut">
              <a:rPr lang="cs-CZ" smtClean="0"/>
              <a:t>26.02.2024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CB01F-3528-436A-9972-9FC758C40D06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443" y="5863878"/>
            <a:ext cx="2257115" cy="432000"/>
          </a:xfrm>
          <a:prstGeom prst="rect">
            <a:avLst/>
          </a:prstGeom>
        </p:spPr>
      </p:pic>
      <p:pic>
        <p:nvPicPr>
          <p:cNvPr id="9" name="Obrázek 8">
            <a:hlinkClick r:id="rId4"/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000" y="6295878"/>
            <a:ext cx="252000" cy="252000"/>
          </a:xfrm>
          <a:prstGeom prst="rect">
            <a:avLst/>
          </a:prstGeom>
        </p:spPr>
      </p:pic>
      <p:pic>
        <p:nvPicPr>
          <p:cNvPr id="10" name="Obrázek 9">
            <a:hlinkClick r:id="rId6"/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475" y="6295878"/>
            <a:ext cx="252000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318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A91C7-1E58-4DED-83FE-A192589D7134}" type="datetimeFigureOut">
              <a:rPr lang="cs-CZ" smtClean="0"/>
              <a:t>26.02.2024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EC584-A208-4FEA-BE20-C53E22DE3C1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603208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A91C7-1E58-4DED-83FE-A192589D7134}" type="datetimeFigureOut">
              <a:rPr lang="cs-CZ" smtClean="0"/>
              <a:t>26.02.2024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EC584-A208-4FEA-BE20-C53E22DE3C1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28858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A91C7-1E58-4DED-83FE-A192589D7134}" type="datetimeFigureOut">
              <a:rPr lang="cs-CZ" smtClean="0"/>
              <a:t>26.02.2024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EC584-A208-4FEA-BE20-C53E22DE3C1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11255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A91C7-1E58-4DED-83FE-A192589D7134}" type="datetimeFigureOut">
              <a:rPr lang="cs-CZ" smtClean="0"/>
              <a:t>26.02.2024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EC584-A208-4FEA-BE20-C53E22DE3C1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42993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A91C7-1E58-4DED-83FE-A192589D7134}" type="datetimeFigureOut">
              <a:rPr lang="cs-CZ" smtClean="0"/>
              <a:t>26.02.2024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EC584-A208-4FEA-BE20-C53E22DE3C1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12340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A91C7-1E58-4DED-83FE-A192589D7134}" type="datetimeFigureOut">
              <a:rPr lang="cs-CZ" smtClean="0"/>
              <a:t>26.02.2024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EC584-A208-4FEA-BE20-C53E22DE3C1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50883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988840"/>
            <a:ext cx="8229600" cy="3384376"/>
          </a:xfrm>
        </p:spPr>
        <p:txBody>
          <a:bodyPr/>
          <a:lstStyle>
            <a:lvl1pPr>
              <a:defRPr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A91C7-1E58-4DED-83FE-A192589D7134}" type="datetimeFigureOut">
              <a:rPr lang="cs-CZ" smtClean="0"/>
              <a:t>26.02.2024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EC584-A208-4FEA-BE20-C53E22DE3C1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68199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A91C7-1E58-4DED-83FE-A192589D7134}" type="datetimeFigureOut">
              <a:rPr lang="cs-CZ" smtClean="0"/>
              <a:t>26.02.2024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EC584-A208-4FEA-BE20-C53E22DE3C1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65987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A91C7-1E58-4DED-83FE-A192589D7134}" type="datetimeFigureOut">
              <a:rPr lang="cs-CZ" smtClean="0"/>
              <a:t>26.02.2024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EC584-A208-4FEA-BE20-C53E22DE3C1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9184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bsah variant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772816"/>
            <a:ext cx="8229600" cy="1080120"/>
          </a:xfrm>
        </p:spPr>
        <p:txBody>
          <a:bodyPr/>
          <a:lstStyle>
            <a:lvl1pPr>
              <a:defRPr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3068959"/>
            <a:ext cx="8229600" cy="3240000"/>
          </a:xfrm>
        </p:spPr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FF340-AC77-4CA9-9A91-24B430201196}" type="datetimeFigureOut">
              <a:rPr lang="cs-CZ" smtClean="0"/>
              <a:t>26.02.2024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CB01F-3528-436A-9972-9FC758C40D06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536" y="6498000"/>
            <a:ext cx="1880929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5524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A91C7-1E58-4DED-83FE-A192589D7134}" type="datetimeFigureOut">
              <a:rPr lang="cs-CZ" smtClean="0"/>
              <a:t>26.02.2024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EC584-A208-4FEA-BE20-C53E22DE3C1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21341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A91C7-1E58-4DED-83FE-A192589D7134}" type="datetimeFigureOut">
              <a:rPr lang="cs-CZ" smtClean="0"/>
              <a:t>26.02.2024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EC584-A208-4FEA-BE20-C53E22DE3C1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42765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A91C7-1E58-4DED-83FE-A192589D7134}" type="datetimeFigureOut">
              <a:rPr lang="cs-CZ" smtClean="0"/>
              <a:t>26.02.2024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EC584-A208-4FEA-BE20-C53E22DE3C1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77764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983D-6A45-4ECC-88E1-F608A8525A55}" type="datetimeFigureOut">
              <a:rPr lang="cs-CZ" smtClean="0"/>
              <a:t>26.02.2024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1E6D6-3770-45B5-BDE1-6DE81CB5B44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94895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bsah varianta 1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983D-6A45-4ECC-88E1-F608A8525A55}" type="datetimeFigureOut">
              <a:rPr lang="cs-CZ" smtClean="0"/>
              <a:t>26.02.2024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1E6D6-3770-45B5-BDE1-6DE81CB5B447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8000"/>
            <a:ext cx="2986884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8850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bsah varianta 2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983D-6A45-4ECC-88E1-F608A8525A55}" type="datetimeFigureOut">
              <a:rPr lang="cs-CZ" smtClean="0"/>
              <a:t>26.02.2024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1E6D6-3770-45B5-BDE1-6DE81CB5B447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8000"/>
            <a:ext cx="2986884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9141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Obsah varianta 3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983D-6A45-4ECC-88E1-F608A8525A55}" type="datetimeFigureOut">
              <a:rPr lang="cs-CZ" smtClean="0"/>
              <a:t>26.02.2024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1E6D6-3770-45B5-BDE1-6DE81CB5B447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8000"/>
            <a:ext cx="2986884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8727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Obsah varianta 4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983D-6A45-4ECC-88E1-F608A8525A55}" type="datetimeFigureOut">
              <a:rPr lang="cs-CZ" smtClean="0"/>
              <a:t>26.02.2024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1E6D6-3770-45B5-BDE1-6DE81CB5B447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8000"/>
            <a:ext cx="2986884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8034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bsah varianta 5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983D-6A45-4ECC-88E1-F608A8525A55}" type="datetimeFigureOut">
              <a:rPr lang="cs-CZ" smtClean="0"/>
              <a:t>26.02.2024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1E6D6-3770-45B5-BDE1-6DE81CB5B447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8000"/>
            <a:ext cx="2986884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1488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bsah varianta 6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983D-6A45-4ECC-88E1-F608A8525A55}" type="datetimeFigureOut">
              <a:rPr lang="cs-CZ" smtClean="0"/>
              <a:t>26.02.2024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1E6D6-3770-45B5-BDE1-6DE81CB5B447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8000"/>
            <a:ext cx="2986884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6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bsah variant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FF340-AC77-4CA9-9A91-24B430201196}" type="datetimeFigureOut">
              <a:rPr lang="cs-CZ" smtClean="0"/>
              <a:t>26.02.2024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CB01F-3528-436A-9972-9FC758C40D06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536" y="6498000"/>
            <a:ext cx="1880929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4880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varianta 7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983D-6A45-4ECC-88E1-F608A8525A55}" type="datetimeFigureOut">
              <a:rPr lang="cs-CZ" smtClean="0"/>
              <a:t>26.02.2024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1E6D6-3770-45B5-BDE1-6DE81CB5B447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8000"/>
            <a:ext cx="2986884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5624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sah varianta 8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24"/>
            <a:ext cx="9144000" cy="6858001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983D-6A45-4ECC-88E1-F608A8525A55}" type="datetimeFigureOut">
              <a:rPr lang="cs-CZ" smtClean="0"/>
              <a:t>26.02.2024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1E6D6-3770-45B5-BDE1-6DE81CB5B447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8000"/>
            <a:ext cx="2986884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7947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Závěrečný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536" y="6498000"/>
            <a:ext cx="1880929" cy="360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983D-6A45-4ECC-88E1-F608A8525A55}" type="datetimeFigureOut">
              <a:rPr lang="cs-CZ" smtClean="0"/>
              <a:t>26.02.2024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1E6D6-3770-45B5-BDE1-6DE81CB5B447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512" y="6309272"/>
            <a:ext cx="252000" cy="252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443" y="5877272"/>
            <a:ext cx="2257115" cy="432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462" y="6309272"/>
            <a:ext cx="252000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046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Obsah variant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772816"/>
            <a:ext cx="8229600" cy="1080000"/>
          </a:xfrm>
        </p:spPr>
        <p:txBody>
          <a:bodyPr/>
          <a:lstStyle>
            <a:lvl1pPr>
              <a:defRPr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7544" y="3068959"/>
            <a:ext cx="4039200" cy="324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4008" y="3068959"/>
            <a:ext cx="4039200" cy="324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FF340-AC77-4CA9-9A91-24B430201196}" type="datetimeFigureOut">
              <a:rPr lang="cs-CZ" smtClean="0"/>
              <a:t>26.02.2024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CB01F-3528-436A-9972-9FC758C40D06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536" y="6498000"/>
            <a:ext cx="1880929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610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Obsah variant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484784"/>
            <a:ext cx="8229600" cy="864096"/>
          </a:xfrm>
        </p:spPr>
        <p:txBody>
          <a:bodyPr/>
          <a:lstStyle>
            <a:lvl1pPr>
              <a:defRPr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67544" y="2492896"/>
            <a:ext cx="4039200" cy="86409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7544" y="3428999"/>
            <a:ext cx="4039200" cy="26971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4008" y="2492896"/>
            <a:ext cx="4042793" cy="86409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4009" y="3428999"/>
            <a:ext cx="4042792" cy="26971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FF340-AC77-4CA9-9A91-24B430201196}" type="datetimeFigureOut">
              <a:rPr lang="cs-CZ" smtClean="0"/>
              <a:t>26.02.2024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CB01F-3528-436A-9972-9FC758C40D06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536" y="6498000"/>
            <a:ext cx="1880929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871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bsah varianta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628800"/>
            <a:ext cx="8229600" cy="1144800"/>
          </a:xfrm>
        </p:spPr>
        <p:txBody>
          <a:bodyPr/>
          <a:lstStyle>
            <a:lvl1pPr>
              <a:defRPr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FF340-AC77-4CA9-9A91-24B430201196}" type="datetimeFigureOut">
              <a:rPr lang="cs-CZ" smtClean="0"/>
              <a:t>26.02.2024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CB01F-3528-436A-9972-9FC758C40D06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536" y="6498000"/>
            <a:ext cx="1880929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553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bsah varianta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FF340-AC77-4CA9-9A91-24B430201196}" type="datetimeFigureOut">
              <a:rPr lang="cs-CZ" smtClean="0"/>
              <a:t>26.02.2024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CB01F-3528-436A-9972-9FC758C40D06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536" y="6498000"/>
            <a:ext cx="1880929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656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varianta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3" y="1556792"/>
            <a:ext cx="3009600" cy="115212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63888" y="1556792"/>
            <a:ext cx="5133600" cy="45693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7543" y="2708920"/>
            <a:ext cx="3009600" cy="341724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FF340-AC77-4CA9-9A91-24B430201196}" type="datetimeFigureOut">
              <a:rPr lang="cs-CZ" smtClean="0"/>
              <a:t>26.02.2024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CB01F-3528-436A-9972-9FC758C40D06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536" y="6498000"/>
            <a:ext cx="1880929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580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sah varianta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63688" y="1628799"/>
            <a:ext cx="5486400" cy="30987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FF340-AC77-4CA9-9A91-24B430201196}" type="datetimeFigureOut">
              <a:rPr lang="cs-CZ" smtClean="0"/>
              <a:t>26.02.2024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CB01F-3528-436A-9972-9FC758C40D06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536" y="6498000"/>
            <a:ext cx="1880929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50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3FF340-AC77-4CA9-9A91-24B430201196}" type="datetimeFigureOut">
              <a:rPr lang="cs-CZ" smtClean="0"/>
              <a:t>26.02.2024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CB01F-3528-436A-9972-9FC758C40D0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7764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8" r:id="rId10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7A91C7-1E58-4DED-83FE-A192589D7134}" type="datetimeFigureOut">
              <a:rPr lang="cs-CZ" smtClean="0"/>
              <a:t>26.02.2024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6EC584-A208-4FEA-BE20-C53E22DE3C1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4318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82" r:id="rId7"/>
    <p:sldLayoutId id="2147483677" r:id="rId8"/>
    <p:sldLayoutId id="2147483678" r:id="rId9"/>
    <p:sldLayoutId id="2147483679" r:id="rId10"/>
    <p:sldLayoutId id="2147483680" r:id="rId11"/>
    <p:sldLayoutId id="214748368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12983D-6A45-4ECC-88E1-F608A8525A55}" type="datetimeFigureOut">
              <a:rPr lang="cs-CZ" smtClean="0"/>
              <a:t>26.02.2024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D1E6D6-3770-45B5-BDE1-6DE81CB5B44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5997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9" r:id="rId10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Probační a mediační služba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4581128"/>
            <a:ext cx="3484929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457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Vznik a působnost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7544" y="2996952"/>
            <a:ext cx="5205264" cy="30964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dirty="0"/>
              <a:t>Probační a mediační služba </a:t>
            </a:r>
          </a:p>
          <a:p>
            <a:pPr marL="0" indent="0">
              <a:buNone/>
            </a:pPr>
            <a:endParaRPr lang="cs-CZ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>
                <a:ea typeface="Calibri" panose="020F0502020204030204" pitchFamily="34" charset="0"/>
              </a:rPr>
              <a:t>je </a:t>
            </a:r>
            <a:r>
              <a:rPr lang="cs-CZ" sz="1800" b="1" dirty="0">
                <a:ea typeface="Calibri" panose="020F0502020204030204" pitchFamily="34" charset="0"/>
              </a:rPr>
              <a:t>organizační složka státu </a:t>
            </a:r>
            <a:r>
              <a:rPr lang="cs-CZ" sz="1800" dirty="0">
                <a:ea typeface="Calibri" panose="020F0502020204030204" pitchFamily="34" charset="0"/>
              </a:rPr>
              <a:t>zřízená zákonem č. 257/2000 Sb.,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>
                <a:ea typeface="Calibri" panose="020F0502020204030204" pitchFamily="34" charset="0"/>
              </a:rPr>
              <a:t>působí v oblasti trestní justice působí </a:t>
            </a:r>
            <a:br>
              <a:rPr lang="cs-CZ" sz="1800" dirty="0">
                <a:ea typeface="Calibri" panose="020F0502020204030204" pitchFamily="34" charset="0"/>
              </a:rPr>
            </a:br>
            <a:r>
              <a:rPr lang="cs-CZ" sz="1800" b="1" dirty="0">
                <a:ea typeface="Calibri" panose="020F0502020204030204" pitchFamily="34" charset="0"/>
              </a:rPr>
              <a:t>od 1. ledna 2001</a:t>
            </a:r>
            <a:r>
              <a:rPr lang="cs-CZ" sz="1800" dirty="0">
                <a:ea typeface="Calibri" panose="020F0502020204030204" pitchFamily="34" charset="0"/>
              </a:rPr>
              <a:t>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působí </a:t>
            </a:r>
            <a:r>
              <a:rPr lang="cs-CZ" sz="1800" b="1" dirty="0"/>
              <a:t>v 74 střediscích </a:t>
            </a:r>
            <a:r>
              <a:rPr lang="cs-CZ" sz="1800" dirty="0"/>
              <a:t>se </a:t>
            </a:r>
            <a:r>
              <a:rPr lang="cs-CZ" sz="1800" b="1" dirty="0"/>
              <a:t>2 detašovanými pracovišti, </a:t>
            </a:r>
            <a:endParaRPr lang="cs-CZ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ředitelství sídlí v Praze.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808" y="3413745"/>
            <a:ext cx="3024336" cy="1764195"/>
          </a:xfrm>
        </p:spPr>
      </p:pic>
    </p:spTree>
    <p:extLst>
      <p:ext uri="{BB962C8B-B14F-4D97-AF65-F5344CB8AC3E}">
        <p14:creationId xmlns:p14="http://schemas.microsoft.com/office/powerpoint/2010/main" val="2185738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Hlavní cíle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3068958"/>
            <a:ext cx="8229600" cy="3528393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cs-CZ" sz="4200" b="1" dirty="0"/>
              <a:t>Integrace pachatele </a:t>
            </a:r>
            <a:r>
              <a:rPr lang="cs-CZ" sz="4200" dirty="0"/>
              <a:t>- začlenění pachatele do života společnosti bez dalšího porušování zákonů (obnovením/vytvořením respektu pachatele k právním normám společnosti, podporou jeho uplatnění a seberealizace).</a:t>
            </a:r>
          </a:p>
          <a:p>
            <a:pPr marL="0" indent="0">
              <a:buNone/>
            </a:pPr>
            <a:endParaRPr lang="cs-CZ" sz="4200" dirty="0"/>
          </a:p>
          <a:p>
            <a:pPr marL="0" indent="0">
              <a:buNone/>
            </a:pPr>
            <a:r>
              <a:rPr lang="cs-CZ" sz="4200" b="1" dirty="0"/>
              <a:t>Participace poškozeného </a:t>
            </a:r>
            <a:r>
              <a:rPr lang="cs-CZ" sz="4200" dirty="0"/>
              <a:t>- zapojení oběti do procesu vlastního odškodnění, obnovení jejího pocitu bezpečí, integrity osobnosti a důvěry ve spravedlnost. </a:t>
            </a:r>
          </a:p>
          <a:p>
            <a:pPr marL="0" indent="0">
              <a:buNone/>
            </a:pPr>
            <a:endParaRPr lang="cs-CZ" sz="4200" dirty="0"/>
          </a:p>
          <a:p>
            <a:pPr marL="0" indent="0">
              <a:buNone/>
            </a:pPr>
            <a:r>
              <a:rPr lang="cs-CZ" sz="4200" b="1" dirty="0"/>
              <a:t>Ochrana společnosti </a:t>
            </a:r>
            <a:r>
              <a:rPr lang="cs-CZ" sz="4200" dirty="0"/>
              <a:t>- řešením konfliktních a rizikových stavů spojených s trestným činem, efektivním zajištěním realizace uložených alternativních trestů a opatření.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29442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04864"/>
            <a:ext cx="8229600" cy="3528392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cs-CZ" sz="4000" dirty="0">
                <a:solidFill>
                  <a:schemeClr val="bg1">
                    <a:lumMod val="50000"/>
                  </a:schemeClr>
                </a:solidFill>
              </a:rPr>
              <a:t>Práce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 s oběťmi trestných činů</a:t>
            </a:r>
          </a:p>
        </p:txBody>
      </p:sp>
    </p:spTree>
    <p:extLst>
      <p:ext uri="{BB962C8B-B14F-4D97-AF65-F5344CB8AC3E}">
        <p14:creationId xmlns:p14="http://schemas.microsoft.com/office/powerpoint/2010/main" val="3997958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52128"/>
          </a:xfrm>
        </p:spPr>
        <p:txBody>
          <a:bodyPr>
            <a:normAutofit/>
          </a:bodyPr>
          <a:lstStyle/>
          <a:p>
            <a:r>
              <a:rPr lang="cs-CZ" sz="3200" dirty="0"/>
              <a:t>Podle zákona o obětech trestných činů nabízíme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204864"/>
            <a:ext cx="4038600" cy="3921299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b="1" dirty="0"/>
              <a:t>bezpečí</a:t>
            </a:r>
            <a:r>
              <a:rPr lang="cs-CZ" dirty="0"/>
              <a:t> a klidné prostředí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b="1" dirty="0"/>
              <a:t>čas</a:t>
            </a:r>
            <a:r>
              <a:rPr lang="cs-CZ" dirty="0"/>
              <a:t> na rozhovor 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b="1" dirty="0"/>
              <a:t>respekt</a:t>
            </a:r>
            <a:r>
              <a:rPr lang="cs-CZ" dirty="0"/>
              <a:t> k prožívání, pocitům, potřebám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12698" y="1772816"/>
            <a:ext cx="4038600" cy="428133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cs-CZ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b="1" dirty="0"/>
              <a:t>pomoc</a:t>
            </a:r>
            <a:r>
              <a:rPr lang="cs-CZ" dirty="0"/>
              <a:t> se zpracováním písemností a jednáním </a:t>
            </a:r>
            <a:br>
              <a:rPr lang="cs-CZ" dirty="0"/>
            </a:br>
            <a:r>
              <a:rPr lang="cs-CZ" dirty="0"/>
              <a:t>s institucemi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b="1" dirty="0"/>
              <a:t>provázení</a:t>
            </a:r>
            <a:r>
              <a:rPr lang="cs-CZ" dirty="0"/>
              <a:t> trestním řízením, poskytování právních informací (práva obětí, služby pro oběti, orientace v trestním řízení)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34295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5231" y="404664"/>
            <a:ext cx="8229600" cy="1143000"/>
          </a:xfrm>
        </p:spPr>
        <p:txBody>
          <a:bodyPr>
            <a:normAutofit/>
          </a:bodyPr>
          <a:lstStyle/>
          <a:p>
            <a:r>
              <a:rPr lang="cs-CZ" sz="4000" dirty="0"/>
              <a:t>Na co se soustředíme?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5231" y="1844824"/>
            <a:ext cx="8229600" cy="4525963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b="1" dirty="0"/>
              <a:t>uplatnění nároků na </a:t>
            </a:r>
            <a:r>
              <a:rPr lang="cs-CZ" dirty="0"/>
              <a:t>náhradu škody v trestním řízení, uplatnění škody u pojišťovny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b="1" dirty="0"/>
              <a:t>pomoc s uplatněním </a:t>
            </a:r>
            <a:r>
              <a:rPr lang="cs-CZ" dirty="0"/>
              <a:t>nároku na peněžitou pomoc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b="1" dirty="0"/>
              <a:t>pomoc při sestavení </a:t>
            </a:r>
            <a:r>
              <a:rPr lang="cs-CZ" dirty="0"/>
              <a:t>Prohlášení oběti o dopadu trestného činu do života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600" i="1" dirty="0"/>
              <a:t>uplatnění práv zvyšujících bezpečí (např. žádost                       o vyrozumění v případě propuštění pachatele z výkonu trestu odnětí svobody)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600" i="1" dirty="0"/>
              <a:t>v případech obětí závažné/násilné  trestné činnosti pomoc          s přípravou bezpečnostního plánu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600" i="1" dirty="0"/>
              <a:t>zprostředkování informací o situaci oběti určených pro rozhodnutí soudu (např. uložení přiměřených povinností /omezení pachateli v průběhu zkušební doby)</a:t>
            </a:r>
          </a:p>
        </p:txBody>
      </p:sp>
    </p:spTree>
    <p:extLst>
      <p:ext uri="{BB962C8B-B14F-4D97-AF65-F5344CB8AC3E}">
        <p14:creationId xmlns:p14="http://schemas.microsoft.com/office/powerpoint/2010/main" val="3994438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FC1B414B-B8A6-7610-B67F-48412026AF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-5680"/>
            <a:ext cx="59766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532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cs-CZ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kušenostmi pomoci pedagogům se studenty, </a:t>
            </a:r>
            <a:br>
              <a:rPr lang="cs-CZ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kteří budí pozornost a strach ostatních</a:t>
            </a:r>
            <a:br>
              <a:rPr lang="cs-CZ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7544" y="2852816"/>
            <a:ext cx="4039200" cy="3744536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3400" dirty="0"/>
              <a:t>projednání s pedagogem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3400" dirty="0"/>
              <a:t>příprava plánu řešení situace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3400" dirty="0"/>
              <a:t>setkání se studentem budícím obavy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3400" dirty="0"/>
              <a:t>práce se skupinou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3400" dirty="0"/>
              <a:t>nabídka spolupráce pro slupinu/jednotlivce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3400" dirty="0"/>
              <a:t>zprostředkování návazných služeb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4008" y="2852816"/>
            <a:ext cx="4039200" cy="32400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sz="3400" b="1" dirty="0"/>
              <a:t>Cíl: </a:t>
            </a:r>
          </a:p>
          <a:p>
            <a:pPr marL="0" indent="0">
              <a:buNone/>
            </a:pPr>
            <a:endParaRPr lang="cs-CZ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3400" dirty="0"/>
              <a:t>snížení obav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3400" dirty="0"/>
              <a:t>možnost dokončit studium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3400" dirty="0"/>
              <a:t>najít způsob, jak o obavách mluvit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3400" dirty="0"/>
              <a:t>individuální pomoc studentům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34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66806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314096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cs-CZ" dirty="0"/>
              <a:t>Děkuji za pozornost</a:t>
            </a:r>
            <a:br>
              <a:rPr lang="cs-CZ" dirty="0"/>
            </a:br>
            <a:br>
              <a:rPr lang="cs-CZ" dirty="0"/>
            </a:br>
            <a:r>
              <a:rPr lang="cs-CZ" sz="2700" dirty="0"/>
              <a:t>PhDr. Jana Mottlová, Ph.D.</a:t>
            </a:r>
            <a:br>
              <a:rPr lang="cs-CZ" sz="2700" dirty="0"/>
            </a:br>
            <a:r>
              <a:rPr lang="cs-CZ" sz="2700" dirty="0"/>
              <a:t>vedoucí střediska Praha</a:t>
            </a:r>
            <a:br>
              <a:rPr lang="cs-CZ" sz="2700" dirty="0"/>
            </a:br>
            <a:r>
              <a:rPr lang="cs-CZ" sz="2700" dirty="0"/>
              <a:t>tel.: 778 530 357</a:t>
            </a:r>
          </a:p>
        </p:txBody>
      </p:sp>
    </p:spTree>
    <p:extLst>
      <p:ext uri="{BB962C8B-B14F-4D97-AF65-F5344CB8AC3E}">
        <p14:creationId xmlns:p14="http://schemas.microsoft.com/office/powerpoint/2010/main" val="294740840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lastní 1">
      <a:majorFont>
        <a:latin typeface="Helvetica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Vlastní návrh">
  <a:themeElements>
    <a:clrScheme name="Vlastní 1">
      <a:dk1>
        <a:srgbClr val="FFFFFF"/>
      </a:dk1>
      <a:lt1>
        <a:sysClr val="window" lastClr="FFFFFF"/>
      </a:lt1>
      <a:dk2>
        <a:srgbClr val="FFFFFF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Vlastní 1">
      <a:majorFont>
        <a:latin typeface="Helvetica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lastní 1">
      <a:majorFont>
        <a:latin typeface="Helvetica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4CB8533B1CA814C9FDE7E23FF871C86" ma:contentTypeVersion="0" ma:contentTypeDescription="Vytvoří nový dokument" ma:contentTypeScope="" ma:versionID="917ce07cee1f682a5824eb588ba313c9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2590993bee96ec6859f1baf703d6dc0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1168862-D7DE-414A-8584-654C2C8D41FB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55A351E-EF03-457E-A291-4893D9A2FB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03E37879-8E75-4B4C-BDC8-64297C32CBF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4919</TotalTime>
  <Words>350</Words>
  <Application>Microsoft Office PowerPoint</Application>
  <PresentationFormat>Předvádění na obrazovce (4:3)</PresentationFormat>
  <Paragraphs>50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9</vt:i4>
      </vt:variant>
    </vt:vector>
  </HeadingPairs>
  <TitlesOfParts>
    <vt:vector size="16" baseType="lpstr">
      <vt:lpstr>Arial</vt:lpstr>
      <vt:lpstr>Calibri</vt:lpstr>
      <vt:lpstr>Helvetica</vt:lpstr>
      <vt:lpstr>Wingdings</vt:lpstr>
      <vt:lpstr>Motiv systému Office</vt:lpstr>
      <vt:lpstr>1_Vlastní návrh</vt:lpstr>
      <vt:lpstr>Vlastní návrh</vt:lpstr>
      <vt:lpstr>Probační a mediační služba</vt:lpstr>
      <vt:lpstr>Vznik a působnost </vt:lpstr>
      <vt:lpstr>Hlavní cíle</vt:lpstr>
      <vt:lpstr>Práce s oběťmi trestných činů</vt:lpstr>
      <vt:lpstr>Podle zákona o obětech trestných činů nabízíme</vt:lpstr>
      <vt:lpstr>Na co se soustředíme? </vt:lpstr>
      <vt:lpstr>Prezentace aplikace PowerPoint</vt:lpstr>
      <vt:lpstr>Zkušenostmi pomoci pedagogům se studenty,  kteří budí pozornost a strach ostatních </vt:lpstr>
      <vt:lpstr>Děkuji za pozornost  PhDr. Jana Mottlová, Ph.D. vedoucí střediska Praha tel.: 778 530 357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Jakešová Miroslava</dc:creator>
  <cp:lastModifiedBy>Mottlová Jana</cp:lastModifiedBy>
  <cp:revision>78</cp:revision>
  <dcterms:created xsi:type="dcterms:W3CDTF">2020-09-09T09:14:57Z</dcterms:created>
  <dcterms:modified xsi:type="dcterms:W3CDTF">2024-02-26T11:51:10Z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0x01010064CB8533B1CA814C9FDE7E23FF871C86</vt:lpwstr>
  </property>
</Properties>
</file>